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310" r:id="rId2"/>
    <p:sldId id="309" r:id="rId3"/>
    <p:sldId id="311" r:id="rId4"/>
    <p:sldId id="257" r:id="rId5"/>
    <p:sldId id="258" r:id="rId6"/>
    <p:sldId id="328" r:id="rId7"/>
    <p:sldId id="274" r:id="rId8"/>
    <p:sldId id="259" r:id="rId9"/>
    <p:sldId id="260" r:id="rId10"/>
    <p:sldId id="275" r:id="rId11"/>
    <p:sldId id="312" r:id="rId12"/>
    <p:sldId id="285" r:id="rId13"/>
    <p:sldId id="306" r:id="rId14"/>
    <p:sldId id="286" r:id="rId15"/>
    <p:sldId id="288" r:id="rId16"/>
    <p:sldId id="321" r:id="rId17"/>
    <p:sldId id="322" r:id="rId18"/>
    <p:sldId id="308" r:id="rId19"/>
    <p:sldId id="304" r:id="rId20"/>
    <p:sldId id="287" r:id="rId21"/>
    <p:sldId id="323" r:id="rId22"/>
    <p:sldId id="324" r:id="rId23"/>
    <p:sldId id="325" r:id="rId24"/>
    <p:sldId id="326" r:id="rId25"/>
    <p:sldId id="327" r:id="rId26"/>
    <p:sldId id="313" r:id="rId27"/>
    <p:sldId id="271" r:id="rId28"/>
    <p:sldId id="272" r:id="rId29"/>
    <p:sldId id="268" r:id="rId30"/>
    <p:sldId id="329" r:id="rId31"/>
    <p:sldId id="330" r:id="rId32"/>
    <p:sldId id="331" r:id="rId33"/>
    <p:sldId id="332" r:id="rId34"/>
    <p:sldId id="333" r:id="rId35"/>
    <p:sldId id="291" r:id="rId36"/>
    <p:sldId id="338" r:id="rId37"/>
    <p:sldId id="320" r:id="rId38"/>
    <p:sldId id="261" r:id="rId39"/>
    <p:sldId id="262" r:id="rId40"/>
    <p:sldId id="263" r:id="rId41"/>
    <p:sldId id="276" r:id="rId42"/>
    <p:sldId id="335" r:id="rId43"/>
    <p:sldId id="264" r:id="rId44"/>
    <p:sldId id="277" r:id="rId45"/>
    <p:sldId id="314" r:id="rId46"/>
    <p:sldId id="280" r:id="rId47"/>
    <p:sldId id="336" r:id="rId48"/>
    <p:sldId id="281" r:id="rId49"/>
    <p:sldId id="337" r:id="rId50"/>
    <p:sldId id="282" r:id="rId51"/>
    <p:sldId id="283" r:id="rId52"/>
    <p:sldId id="284" r:id="rId53"/>
    <p:sldId id="315" r:id="rId54"/>
    <p:sldId id="316" r:id="rId55"/>
    <p:sldId id="334" r:id="rId56"/>
    <p:sldId id="317" r:id="rId57"/>
    <p:sldId id="318" r:id="rId58"/>
    <p:sldId id="266" r:id="rId59"/>
    <p:sldId id="279" r:id="rId60"/>
    <p:sldId id="339" r:id="rId61"/>
    <p:sldId id="267" r:id="rId62"/>
    <p:sldId id="319" r:id="rId63"/>
    <p:sldId id="34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EF5620ED-FD4D-2740-B7B4-AE515FDA4E7F}">
          <p14:sldIdLst>
            <p14:sldId id="310"/>
            <p14:sldId id="309"/>
          </p14:sldIdLst>
        </p14:section>
        <p14:section name="State of maternal health" id="{BBB1046D-38C8-1B48-9D91-580C60FC0ABA}">
          <p14:sldIdLst>
            <p14:sldId id="311"/>
            <p14:sldId id="257"/>
            <p14:sldId id="258"/>
            <p14:sldId id="328"/>
            <p14:sldId id="274"/>
            <p14:sldId id="259"/>
            <p14:sldId id="260"/>
            <p14:sldId id="275"/>
          </p14:sldIdLst>
        </p14:section>
        <p14:section name="I PROMOTE-IL" id="{EA6F354D-1912-6941-83D2-9FADAD325663}">
          <p14:sldIdLst>
            <p14:sldId id="312"/>
            <p14:sldId id="285"/>
            <p14:sldId id="306"/>
            <p14:sldId id="286"/>
            <p14:sldId id="288"/>
            <p14:sldId id="321"/>
            <p14:sldId id="322"/>
            <p14:sldId id="308"/>
            <p14:sldId id="304"/>
            <p14:sldId id="287"/>
            <p14:sldId id="323"/>
            <p14:sldId id="324"/>
            <p14:sldId id="325"/>
            <p14:sldId id="326"/>
            <p14:sldId id="327"/>
          </p14:sldIdLst>
        </p14:section>
        <p14:section name="Pritzker Project" id="{B9B68B81-F352-E642-A6D4-74F39A9E10B2}">
          <p14:sldIdLst>
            <p14:sldId id="313"/>
            <p14:sldId id="271"/>
            <p14:sldId id="272"/>
            <p14:sldId id="268"/>
            <p14:sldId id="329"/>
            <p14:sldId id="330"/>
            <p14:sldId id="331"/>
            <p14:sldId id="332"/>
            <p14:sldId id="333"/>
            <p14:sldId id="291"/>
            <p14:sldId id="338"/>
          </p14:sldIdLst>
        </p14:section>
        <p14:section name="Task force on homelessness" id="{32A9226B-C2C7-694D-B723-8DDF7D0619A5}">
          <p14:sldIdLst>
            <p14:sldId id="320"/>
            <p14:sldId id="261"/>
            <p14:sldId id="262"/>
            <p14:sldId id="263"/>
            <p14:sldId id="276"/>
            <p14:sldId id="335"/>
            <p14:sldId id="264"/>
            <p14:sldId id="277"/>
          </p14:sldIdLst>
        </p14:section>
        <p14:section name="Recommendations" id="{5B4BBAFA-C527-9645-B6A8-C89AA66E761E}">
          <p14:sldIdLst>
            <p14:sldId id="314"/>
            <p14:sldId id="280"/>
            <p14:sldId id="336"/>
            <p14:sldId id="281"/>
            <p14:sldId id="337"/>
            <p14:sldId id="282"/>
            <p14:sldId id="283"/>
            <p14:sldId id="284"/>
            <p14:sldId id="315"/>
            <p14:sldId id="316"/>
            <p14:sldId id="334"/>
            <p14:sldId id="317"/>
          </p14:sldIdLst>
        </p14:section>
        <p14:section name="Summary" id="{7F9AA177-4A58-5049-AA8B-C9B3FDDEDA56}">
          <p14:sldIdLst>
            <p14:sldId id="318"/>
            <p14:sldId id="266"/>
            <p14:sldId id="279"/>
            <p14:sldId id="339"/>
            <p14:sldId id="267"/>
            <p14:sldId id="319"/>
            <p14:sldId id="34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B68E16-168B-E3A4-3D8F-6BE1F9F795C8}" name="Kelley Baumann" initials="KB" userId="7253380d77ed4bea" providerId="Windows Live"/>
  <p188:author id="{915C0CBE-F0FF-AA06-E482-BBF71C7D69E5}" name="Craemer, Kate" initials="KC" userId="S::kcraem2@uic.edu::2530c612-1072-45c4-9700-590eb9cfb38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D68"/>
    <a:srgbClr val="36ABB3"/>
    <a:srgbClr val="E66375"/>
    <a:srgbClr val="F8D7CD"/>
    <a:srgbClr val="3DC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0"/>
    <p:restoredTop sz="70680"/>
  </p:normalViewPr>
  <p:slideViewPr>
    <p:cSldViewPr snapToGrid="0">
      <p:cViewPr varScale="1">
        <p:scale>
          <a:sx n="88" d="100"/>
          <a:sy n="88" d="100"/>
        </p:scale>
        <p:origin x="1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aek\Box\A.%20Pritzker%20-%20The%20Intersection%20of%20Maternal%20Health%20&amp;%20Housing%20Security\Interviews\Housing%20Org%20Interviews\Dedoose%20analysis_housing%20orgs_03.28.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e2368aeba9a90e64/Desktop/Pritzker_LEAnalysis_8.2.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e2368aeba9a90e64/Desktop/Pritzker_LEAnalysis_8.2.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rPr>
              <a:t>Most Commonly Mentioned</a:t>
            </a:r>
            <a:r>
              <a:rPr lang="en-US" b="1" baseline="0" dirty="0">
                <a:solidFill>
                  <a:sysClr val="windowText" lastClr="000000"/>
                </a:solidFill>
              </a:rPr>
              <a:t> Barriers to Stable Housing for Priority Population (n=24 interviews)</a:t>
            </a:r>
            <a:endParaRPr lang="en-US" b="1" dirty="0">
              <a:solidFill>
                <a:sysClr val="windowText" lastClr="000000"/>
              </a:solidFill>
            </a:endParaRPr>
          </a:p>
        </c:rich>
      </c:tx>
      <c:layout>
        <c:manualLayout>
          <c:xMode val="edge"/>
          <c:yMode val="edge"/>
          <c:x val="0.14891252503553248"/>
          <c:y val="2.03088220243577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752-AB4F-AFA6-EAE84996818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6752-AB4F-AFA6-EAE84996818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and Summary'!$V$3:$V$10</c:f>
              <c:strCache>
                <c:ptCount val="8"/>
                <c:pt idx="0">
                  <c:v>Any barrier</c:v>
                </c:pt>
                <c:pt idx="1">
                  <c:v>    Affordability of housing</c:v>
                </c:pt>
                <c:pt idx="2">
                  <c:v>    Quantity of available affordable housing</c:v>
                </c:pt>
                <c:pt idx="3">
                  <c:v>    Move-in requirements</c:v>
                </c:pt>
                <c:pt idx="4">
                  <c:v>    Navigating the complex housing systems</c:v>
                </c:pt>
                <c:pt idx="5">
                  <c:v>    Built Environment of available housing</c:v>
                </c:pt>
                <c:pt idx="6">
                  <c:v>    Individual Barrier</c:v>
                </c:pt>
                <c:pt idx="7">
                  <c:v>    Lack of Social Support</c:v>
                </c:pt>
              </c:strCache>
            </c:strRef>
          </c:cat>
          <c:val>
            <c:numRef>
              <c:f>'Graphs and Summary'!$W$3:$W$10</c:f>
              <c:numCache>
                <c:formatCode>0%</c:formatCode>
                <c:ptCount val="8"/>
                <c:pt idx="0">
                  <c:v>0.92</c:v>
                </c:pt>
                <c:pt idx="1">
                  <c:v>0.92</c:v>
                </c:pt>
                <c:pt idx="2">
                  <c:v>0.63</c:v>
                </c:pt>
                <c:pt idx="3">
                  <c:v>0.38</c:v>
                </c:pt>
                <c:pt idx="4">
                  <c:v>0.33</c:v>
                </c:pt>
                <c:pt idx="5">
                  <c:v>0.28999999999999998</c:v>
                </c:pt>
                <c:pt idx="6">
                  <c:v>0.25</c:v>
                </c:pt>
                <c:pt idx="7">
                  <c:v>0.25</c:v>
                </c:pt>
              </c:numCache>
            </c:numRef>
          </c:val>
          <c:extLst>
            <c:ext xmlns:c16="http://schemas.microsoft.com/office/drawing/2014/chart" uri="{C3380CC4-5D6E-409C-BE32-E72D297353CC}">
              <c16:uniqueId val="{00000004-6752-AB4F-AFA6-EAE84996818F}"/>
            </c:ext>
          </c:extLst>
        </c:ser>
        <c:dLbls>
          <c:dLblPos val="outEnd"/>
          <c:showLegendKey val="0"/>
          <c:showVal val="1"/>
          <c:showCatName val="0"/>
          <c:showSerName val="0"/>
          <c:showPercent val="0"/>
          <c:showBubbleSize val="0"/>
        </c:dLbls>
        <c:gapWidth val="182"/>
        <c:axId val="1958555871"/>
        <c:axId val="1958584671"/>
      </c:barChart>
      <c:catAx>
        <c:axId val="1958555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958584671"/>
        <c:crosses val="autoZero"/>
        <c:auto val="1"/>
        <c:lblAlgn val="ctr"/>
        <c:lblOffset val="100"/>
        <c:noMultiLvlLbl val="0"/>
      </c:catAx>
      <c:valAx>
        <c:axId val="1958584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58555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Frequency of Respondent-Reported Factors </a:t>
            </a:r>
            <a:r>
              <a:rPr lang="en-US" sz="1600" b="1" baseline="0" dirty="0">
                <a:solidFill>
                  <a:schemeClr val="tx1"/>
                </a:solidFill>
              </a:rPr>
              <a:t>Leading to Homelessness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Calcs!$C$2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Calcs!$B$3:$B$9</c:f>
              <c:strCache>
                <c:ptCount val="7"/>
                <c:pt idx="0">
                  <c:v>Partner</c:v>
                </c:pt>
                <c:pt idx="1">
                  <c:v>Pregnancy</c:v>
                </c:pt>
                <c:pt idx="2">
                  <c:v>Abuse</c:v>
                </c:pt>
                <c:pt idx="3">
                  <c:v>Family Issues</c:v>
                </c:pt>
                <c:pt idx="4">
                  <c:v>Widowed</c:v>
                </c:pt>
                <c:pt idx="5">
                  <c:v>Job loss</c:v>
                </c:pt>
                <c:pt idx="6">
                  <c:v>LGBT</c:v>
                </c:pt>
              </c:strCache>
            </c:strRef>
          </c:cat>
          <c:val>
            <c:numRef>
              <c:f>Calcs!$C$3:$C$9</c:f>
              <c:numCache>
                <c:formatCode>General</c:formatCode>
                <c:ptCount val="7"/>
                <c:pt idx="0">
                  <c:v>1</c:v>
                </c:pt>
                <c:pt idx="1">
                  <c:v>7</c:v>
                </c:pt>
                <c:pt idx="2">
                  <c:v>3</c:v>
                </c:pt>
                <c:pt idx="3">
                  <c:v>5</c:v>
                </c:pt>
                <c:pt idx="4">
                  <c:v>1</c:v>
                </c:pt>
                <c:pt idx="5">
                  <c:v>5</c:v>
                </c:pt>
                <c:pt idx="6">
                  <c:v>1</c:v>
                </c:pt>
              </c:numCache>
            </c:numRef>
          </c:val>
          <c:extLst>
            <c:ext xmlns:c16="http://schemas.microsoft.com/office/drawing/2014/chart" uri="{C3380CC4-5D6E-409C-BE32-E72D297353CC}">
              <c16:uniqueId val="{00000000-078D-2644-A004-61F14DF64235}"/>
            </c:ext>
          </c:extLst>
        </c:ser>
        <c:dLbls>
          <c:dLblPos val="outEnd"/>
          <c:showLegendKey val="0"/>
          <c:showVal val="1"/>
          <c:showCatName val="0"/>
          <c:showSerName val="0"/>
          <c:showPercent val="0"/>
          <c:showBubbleSize val="0"/>
        </c:dLbls>
        <c:gapWidth val="219"/>
        <c:overlap val="-27"/>
        <c:axId val="1035971183"/>
        <c:axId val="1031178271"/>
      </c:barChart>
      <c:catAx>
        <c:axId val="103597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31178271"/>
        <c:crosses val="autoZero"/>
        <c:auto val="1"/>
        <c:lblAlgn val="ctr"/>
        <c:lblOffset val="100"/>
        <c:noMultiLvlLbl val="0"/>
      </c:catAx>
      <c:valAx>
        <c:axId val="1031178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5971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Reported Violence and Safety Concerns by Type</a:t>
            </a:r>
            <a:endParaRPr lang="en-US" b="1" baseline="0"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825232511052113"/>
          <c:y val="0.25770647110298195"/>
          <c:w val="0.41796048452157369"/>
          <c:h val="0.5770650011721750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E0-1D44-B7AB-00BBA547AA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E0-1D44-B7AB-00BBA547AA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E0-1D44-B7AB-00BBA547AA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E0-1D44-B7AB-00BBA547AA3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Calcs!$B$24:$B$27</c:f>
              <c:strCache>
                <c:ptCount val="4"/>
                <c:pt idx="0">
                  <c:v>Domestic Abuse</c:v>
                </c:pt>
                <c:pt idx="1">
                  <c:v>Familial Abuse</c:v>
                </c:pt>
                <c:pt idx="2">
                  <c:v>Other Abuse</c:v>
                </c:pt>
                <c:pt idx="3">
                  <c:v>Dangerous Living Sitiuation</c:v>
                </c:pt>
              </c:strCache>
            </c:strRef>
          </c:cat>
          <c:val>
            <c:numRef>
              <c:f>Calcs!$C$24:$C$27</c:f>
              <c:numCache>
                <c:formatCode>General</c:formatCode>
                <c:ptCount val="4"/>
                <c:pt idx="0">
                  <c:v>6</c:v>
                </c:pt>
                <c:pt idx="1">
                  <c:v>2</c:v>
                </c:pt>
                <c:pt idx="2">
                  <c:v>2</c:v>
                </c:pt>
                <c:pt idx="3">
                  <c:v>10</c:v>
                </c:pt>
              </c:numCache>
            </c:numRef>
          </c:val>
          <c:extLst>
            <c:ext xmlns:c16="http://schemas.microsoft.com/office/drawing/2014/chart" uri="{C3380CC4-5D6E-409C-BE32-E72D297353CC}">
              <c16:uniqueId val="{00000008-F6E0-1D44-B7AB-00BBA547AA3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6156305511442359"/>
          <c:y val="0.31156124440895683"/>
          <c:w val="0.30096303716793482"/>
          <c:h val="0.474719896570053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ABAED-29C1-40CF-9057-BFEE2B1B10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91526E1-BB19-4D8D-BDE1-DB33D9C7CDE3}">
      <dgm:prSet custT="1"/>
      <dgm:spPr>
        <a:solidFill>
          <a:srgbClr val="3DC3CB"/>
        </a:solidFill>
      </dgm:spPr>
      <dgm:t>
        <a:bodyPr/>
        <a:lstStyle/>
        <a:p>
          <a:pPr algn="ctr"/>
          <a:r>
            <a:rPr lang="en-US" sz="2800" dirty="0"/>
            <a:t>HRSA State Maternal Health Innovation Program </a:t>
          </a:r>
        </a:p>
        <a:p>
          <a:pPr algn="ctr"/>
          <a:r>
            <a:rPr lang="en-US" sz="2800" dirty="0"/>
            <a:t>Grant Period: 09-30-2019 to 09-29-2024</a:t>
          </a:r>
        </a:p>
      </dgm:t>
    </dgm:pt>
    <dgm:pt modelId="{E23FE07F-C0AF-48C5-BF70-222D8FC25C73}" type="parTrans" cxnId="{E6D0EB43-EB13-4892-931C-3189FA658D99}">
      <dgm:prSet/>
      <dgm:spPr/>
      <dgm:t>
        <a:bodyPr/>
        <a:lstStyle/>
        <a:p>
          <a:pPr algn="ctr"/>
          <a:endParaRPr lang="en-US" sz="1200"/>
        </a:p>
      </dgm:t>
    </dgm:pt>
    <dgm:pt modelId="{5A451038-D8BC-4231-B5F1-038D93E98117}" type="sibTrans" cxnId="{E6D0EB43-EB13-4892-931C-3189FA658D99}">
      <dgm:prSet/>
      <dgm:spPr/>
      <dgm:t>
        <a:bodyPr/>
        <a:lstStyle/>
        <a:p>
          <a:pPr algn="ctr"/>
          <a:endParaRPr lang="en-US" sz="1200"/>
        </a:p>
      </dgm:t>
    </dgm:pt>
    <dgm:pt modelId="{F4C6B886-268A-465B-9978-BE82829C66A9}">
      <dgm:prSet custT="1"/>
      <dgm:spPr>
        <a:solidFill>
          <a:srgbClr val="FFAD68"/>
        </a:solidFill>
      </dgm:spPr>
      <dgm:t>
        <a:bodyPr/>
        <a:lstStyle/>
        <a:p>
          <a:pPr algn="ctr"/>
          <a:r>
            <a:rPr lang="en-US" sz="2800" dirty="0"/>
            <a:t>Grant awarded to the University of Illinois at Chicago </a:t>
          </a:r>
        </a:p>
        <a:p>
          <a:pPr algn="ctr"/>
          <a:r>
            <a:rPr lang="en-US" sz="2000" dirty="0"/>
            <a:t>(in partnership with Illinois Department of Public Health / Title V)</a:t>
          </a:r>
        </a:p>
      </dgm:t>
    </dgm:pt>
    <dgm:pt modelId="{7F30F28B-781B-4B2B-A44F-ECD21BA93F10}" type="parTrans" cxnId="{C9BF33C9-0727-4CD4-BA36-5E64CFA566AF}">
      <dgm:prSet/>
      <dgm:spPr/>
      <dgm:t>
        <a:bodyPr/>
        <a:lstStyle/>
        <a:p>
          <a:pPr algn="ctr"/>
          <a:endParaRPr lang="en-US" sz="1200"/>
        </a:p>
      </dgm:t>
    </dgm:pt>
    <dgm:pt modelId="{D710A320-A7AC-41E6-A85F-F058BE9F8126}" type="sibTrans" cxnId="{C9BF33C9-0727-4CD4-BA36-5E64CFA566AF}">
      <dgm:prSet/>
      <dgm:spPr/>
      <dgm:t>
        <a:bodyPr/>
        <a:lstStyle/>
        <a:p>
          <a:pPr algn="ctr"/>
          <a:endParaRPr lang="en-US" sz="1200"/>
        </a:p>
      </dgm:t>
    </dgm:pt>
    <dgm:pt modelId="{173F965A-99E7-4671-B482-C7B5B1F9AD46}">
      <dgm:prSet custT="1"/>
      <dgm:spPr>
        <a:solidFill>
          <a:srgbClr val="E66375"/>
        </a:solidFill>
      </dgm:spPr>
      <dgm:t>
        <a:bodyPr/>
        <a:lstStyle/>
        <a:p>
          <a:pPr algn="ctr"/>
          <a:r>
            <a:rPr lang="en-US" sz="2800" dirty="0"/>
            <a:t>Illinois is 1 of 9 states funded for the Cohort #1 MHI Program</a:t>
          </a:r>
        </a:p>
      </dgm:t>
    </dgm:pt>
    <dgm:pt modelId="{4BA031B5-30D0-407D-B3F0-529C28357D85}" type="parTrans" cxnId="{D5C96CBF-5657-4814-9D5A-36103BE7E187}">
      <dgm:prSet/>
      <dgm:spPr/>
      <dgm:t>
        <a:bodyPr/>
        <a:lstStyle/>
        <a:p>
          <a:pPr algn="ctr"/>
          <a:endParaRPr lang="en-US" sz="1200"/>
        </a:p>
      </dgm:t>
    </dgm:pt>
    <dgm:pt modelId="{40F2F51B-A25A-4AE7-9030-EE86EECAA2AD}" type="sibTrans" cxnId="{D5C96CBF-5657-4814-9D5A-36103BE7E187}">
      <dgm:prSet/>
      <dgm:spPr/>
      <dgm:t>
        <a:bodyPr/>
        <a:lstStyle/>
        <a:p>
          <a:pPr algn="ctr"/>
          <a:endParaRPr lang="en-US" sz="1200"/>
        </a:p>
      </dgm:t>
    </dgm:pt>
    <dgm:pt modelId="{43994388-7656-4798-9584-DEC194100BA9}" type="pres">
      <dgm:prSet presAssocID="{958ABAED-29C1-40CF-9057-BFEE2B1B1030}" presName="linear" presStyleCnt="0">
        <dgm:presLayoutVars>
          <dgm:animLvl val="lvl"/>
          <dgm:resizeHandles val="exact"/>
        </dgm:presLayoutVars>
      </dgm:prSet>
      <dgm:spPr/>
    </dgm:pt>
    <dgm:pt modelId="{E306D353-1EC2-42F8-B654-91DEA383D5DA}" type="pres">
      <dgm:prSet presAssocID="{491526E1-BB19-4D8D-BDE1-DB33D9C7CDE3}" presName="parentText" presStyleLbl="node1" presStyleIdx="0" presStyleCnt="3">
        <dgm:presLayoutVars>
          <dgm:chMax val="0"/>
          <dgm:bulletEnabled val="1"/>
        </dgm:presLayoutVars>
      </dgm:prSet>
      <dgm:spPr/>
    </dgm:pt>
    <dgm:pt modelId="{8B904A53-49AD-4470-9452-81DFE54F7E46}" type="pres">
      <dgm:prSet presAssocID="{5A451038-D8BC-4231-B5F1-038D93E98117}" presName="spacer" presStyleCnt="0"/>
      <dgm:spPr/>
    </dgm:pt>
    <dgm:pt modelId="{13A28274-A5EC-4ACA-813B-E127B7F90944}" type="pres">
      <dgm:prSet presAssocID="{F4C6B886-268A-465B-9978-BE82829C66A9}" presName="parentText" presStyleLbl="node1" presStyleIdx="1" presStyleCnt="3">
        <dgm:presLayoutVars>
          <dgm:chMax val="0"/>
          <dgm:bulletEnabled val="1"/>
        </dgm:presLayoutVars>
      </dgm:prSet>
      <dgm:spPr/>
    </dgm:pt>
    <dgm:pt modelId="{FA6EF002-4C17-4E3A-895C-ABB435BAF226}" type="pres">
      <dgm:prSet presAssocID="{D710A320-A7AC-41E6-A85F-F058BE9F8126}" presName="spacer" presStyleCnt="0"/>
      <dgm:spPr/>
    </dgm:pt>
    <dgm:pt modelId="{8529DF6E-A331-4F68-BA9A-65619A9DB15B}" type="pres">
      <dgm:prSet presAssocID="{173F965A-99E7-4671-B482-C7B5B1F9AD46}" presName="parentText" presStyleLbl="node1" presStyleIdx="2" presStyleCnt="3">
        <dgm:presLayoutVars>
          <dgm:chMax val="0"/>
          <dgm:bulletEnabled val="1"/>
        </dgm:presLayoutVars>
      </dgm:prSet>
      <dgm:spPr/>
    </dgm:pt>
  </dgm:ptLst>
  <dgm:cxnLst>
    <dgm:cxn modelId="{D44EC217-3073-4F83-AF8B-F6F765433C80}" type="presOf" srcId="{958ABAED-29C1-40CF-9057-BFEE2B1B1030}" destId="{43994388-7656-4798-9584-DEC194100BA9}" srcOrd="0" destOrd="0" presId="urn:microsoft.com/office/officeart/2005/8/layout/vList2"/>
    <dgm:cxn modelId="{63D1483D-3059-4734-88A7-DE537DAD7DDC}" type="presOf" srcId="{491526E1-BB19-4D8D-BDE1-DB33D9C7CDE3}" destId="{E306D353-1EC2-42F8-B654-91DEA383D5DA}" srcOrd="0" destOrd="0" presId="urn:microsoft.com/office/officeart/2005/8/layout/vList2"/>
    <dgm:cxn modelId="{E6D0EB43-EB13-4892-931C-3189FA658D99}" srcId="{958ABAED-29C1-40CF-9057-BFEE2B1B1030}" destId="{491526E1-BB19-4D8D-BDE1-DB33D9C7CDE3}" srcOrd="0" destOrd="0" parTransId="{E23FE07F-C0AF-48C5-BF70-222D8FC25C73}" sibTransId="{5A451038-D8BC-4231-B5F1-038D93E98117}"/>
    <dgm:cxn modelId="{0F5115BC-15FF-4200-823C-3382361D3D86}" type="presOf" srcId="{F4C6B886-268A-465B-9978-BE82829C66A9}" destId="{13A28274-A5EC-4ACA-813B-E127B7F90944}" srcOrd="0" destOrd="0" presId="urn:microsoft.com/office/officeart/2005/8/layout/vList2"/>
    <dgm:cxn modelId="{D5C96CBF-5657-4814-9D5A-36103BE7E187}" srcId="{958ABAED-29C1-40CF-9057-BFEE2B1B1030}" destId="{173F965A-99E7-4671-B482-C7B5B1F9AD46}" srcOrd="2" destOrd="0" parTransId="{4BA031B5-30D0-407D-B3F0-529C28357D85}" sibTransId="{40F2F51B-A25A-4AE7-9030-EE86EECAA2AD}"/>
    <dgm:cxn modelId="{C9BF33C9-0727-4CD4-BA36-5E64CFA566AF}" srcId="{958ABAED-29C1-40CF-9057-BFEE2B1B1030}" destId="{F4C6B886-268A-465B-9978-BE82829C66A9}" srcOrd="1" destOrd="0" parTransId="{7F30F28B-781B-4B2B-A44F-ECD21BA93F10}" sibTransId="{D710A320-A7AC-41E6-A85F-F058BE9F8126}"/>
    <dgm:cxn modelId="{A544B3F8-5A19-46EB-BDC0-61970168364A}" type="presOf" srcId="{173F965A-99E7-4671-B482-C7B5B1F9AD46}" destId="{8529DF6E-A331-4F68-BA9A-65619A9DB15B}" srcOrd="0" destOrd="0" presId="urn:microsoft.com/office/officeart/2005/8/layout/vList2"/>
    <dgm:cxn modelId="{4D4B9A0D-8B7D-4AF0-9EEA-94A1FC6AA715}" type="presParOf" srcId="{43994388-7656-4798-9584-DEC194100BA9}" destId="{E306D353-1EC2-42F8-B654-91DEA383D5DA}" srcOrd="0" destOrd="0" presId="urn:microsoft.com/office/officeart/2005/8/layout/vList2"/>
    <dgm:cxn modelId="{C42CC6E3-78A2-44A3-A152-5EBD04BA929F}" type="presParOf" srcId="{43994388-7656-4798-9584-DEC194100BA9}" destId="{8B904A53-49AD-4470-9452-81DFE54F7E46}" srcOrd="1" destOrd="0" presId="urn:microsoft.com/office/officeart/2005/8/layout/vList2"/>
    <dgm:cxn modelId="{1BEABA4C-8FC6-442D-BF82-3C12978D7FC2}" type="presParOf" srcId="{43994388-7656-4798-9584-DEC194100BA9}" destId="{13A28274-A5EC-4ACA-813B-E127B7F90944}" srcOrd="2" destOrd="0" presId="urn:microsoft.com/office/officeart/2005/8/layout/vList2"/>
    <dgm:cxn modelId="{78F0F237-D5A5-4FDC-A7DF-704577C77A93}" type="presParOf" srcId="{43994388-7656-4798-9584-DEC194100BA9}" destId="{FA6EF002-4C17-4E3A-895C-ABB435BAF226}" srcOrd="3" destOrd="0" presId="urn:microsoft.com/office/officeart/2005/8/layout/vList2"/>
    <dgm:cxn modelId="{AF8281B6-0286-4505-B6A4-7195C1821D48}" type="presParOf" srcId="{43994388-7656-4798-9584-DEC194100BA9}" destId="{8529DF6E-A331-4F68-BA9A-65619A9DB15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3F7715-96B8-4120-A943-FCDE2D4235B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31E43CE-180E-4702-8D7F-7A608A87033A}">
      <dgm:prSet phldrT="[Text]" custT="1"/>
      <dgm:spPr>
        <a:solidFill>
          <a:srgbClr val="3DC3CB"/>
        </a:solidFill>
        <a:ln>
          <a:noFill/>
        </a:ln>
      </dgm:spPr>
      <dgm:t>
        <a:bodyPr/>
        <a:lstStyle/>
        <a:p>
          <a:r>
            <a:rPr lang="en-US" sz="3600" dirty="0"/>
            <a:t>Goal</a:t>
          </a:r>
        </a:p>
      </dgm:t>
    </dgm:pt>
    <dgm:pt modelId="{F1725415-0304-43D1-B2DA-D08758105341}" type="parTrans" cxnId="{5A283C47-9A34-4EAA-AD1F-6A4DFE25FE6B}">
      <dgm:prSet/>
      <dgm:spPr/>
      <dgm:t>
        <a:bodyPr/>
        <a:lstStyle/>
        <a:p>
          <a:endParaRPr lang="en-US" sz="2000"/>
        </a:p>
      </dgm:t>
    </dgm:pt>
    <dgm:pt modelId="{2FA5249B-B2BD-4A78-9995-EC2443FA4F84}" type="sibTrans" cxnId="{5A283C47-9A34-4EAA-AD1F-6A4DFE25FE6B}">
      <dgm:prSet/>
      <dgm:spPr/>
      <dgm:t>
        <a:bodyPr/>
        <a:lstStyle/>
        <a:p>
          <a:endParaRPr lang="en-US" sz="2000"/>
        </a:p>
      </dgm:t>
    </dgm:pt>
    <dgm:pt modelId="{F08A8418-5CEE-4A3A-8106-0DB10BB09806}">
      <dgm:prSet phldrT="[Text]" custT="1"/>
      <dgm:spPr>
        <a:solidFill>
          <a:srgbClr val="3DC3CB">
            <a:alpha val="60000"/>
          </a:srgbClr>
        </a:solidFill>
        <a:ln>
          <a:noFill/>
        </a:ln>
      </dgm:spPr>
      <dgm:t>
        <a:bodyPr/>
        <a:lstStyle/>
        <a:p>
          <a:pPr marL="0" indent="0" algn="l">
            <a:buFont typeface="Arial" panose="020B0604020202020204" pitchFamily="34" charset="0"/>
            <a:buNone/>
          </a:pPr>
          <a:r>
            <a:rPr lang="en-US" sz="2400" dirty="0"/>
            <a:t>To Enhance the work of </a:t>
          </a:r>
          <a:r>
            <a:rPr lang="en-US" sz="2400" b="1" dirty="0"/>
            <a:t>Illinois </a:t>
          </a:r>
          <a:r>
            <a:rPr lang="en-US" sz="2400" b="1" dirty="0" err="1"/>
            <a:t>DocAssist</a:t>
          </a:r>
          <a:r>
            <a:rPr lang="en-US" sz="2400" dirty="0"/>
            <a:t> to expand mental health training and psychiatric consultation service to obstetric providers in Illinois. </a:t>
          </a:r>
        </a:p>
      </dgm:t>
    </dgm:pt>
    <dgm:pt modelId="{F0928FA6-0B85-43E7-A6B7-AB5445358BBD}" type="parTrans" cxnId="{DD652723-427D-4DA9-A0EB-3C957C700011}">
      <dgm:prSet/>
      <dgm:spPr/>
      <dgm:t>
        <a:bodyPr/>
        <a:lstStyle/>
        <a:p>
          <a:endParaRPr lang="en-US" sz="2000"/>
        </a:p>
      </dgm:t>
    </dgm:pt>
    <dgm:pt modelId="{BCD7C4F1-74B2-44A6-AEE0-7BAEC7CBEA0C}" type="sibTrans" cxnId="{DD652723-427D-4DA9-A0EB-3C957C700011}">
      <dgm:prSet/>
      <dgm:spPr/>
      <dgm:t>
        <a:bodyPr/>
        <a:lstStyle/>
        <a:p>
          <a:endParaRPr lang="en-US" sz="2000"/>
        </a:p>
      </dgm:t>
    </dgm:pt>
    <dgm:pt modelId="{3E9E0CDF-22B5-4E02-99C3-67B3FABC8D10}">
      <dgm:prSet phldrT="[Text]" custT="1"/>
      <dgm:spPr>
        <a:solidFill>
          <a:srgbClr val="FFAD68"/>
        </a:solidFill>
        <a:ln>
          <a:noFill/>
        </a:ln>
      </dgm:spPr>
      <dgm:t>
        <a:bodyPr/>
        <a:lstStyle/>
        <a:p>
          <a:r>
            <a:rPr lang="en-US" sz="3600" dirty="0"/>
            <a:t>Status</a:t>
          </a:r>
        </a:p>
      </dgm:t>
    </dgm:pt>
    <dgm:pt modelId="{FADAAE04-4BA9-4284-9DAC-6426B582CFCA}" type="parTrans" cxnId="{C1D468FB-2A29-4213-B7E4-69A57B0FD7F0}">
      <dgm:prSet/>
      <dgm:spPr/>
      <dgm:t>
        <a:bodyPr/>
        <a:lstStyle/>
        <a:p>
          <a:endParaRPr lang="en-US" sz="2000"/>
        </a:p>
      </dgm:t>
    </dgm:pt>
    <dgm:pt modelId="{4ED3BAAC-BFE3-437C-9FC3-0765AA77462E}" type="sibTrans" cxnId="{C1D468FB-2A29-4213-B7E4-69A57B0FD7F0}">
      <dgm:prSet/>
      <dgm:spPr/>
      <dgm:t>
        <a:bodyPr/>
        <a:lstStyle/>
        <a:p>
          <a:endParaRPr lang="en-US" sz="2000"/>
        </a:p>
      </dgm:t>
    </dgm:pt>
    <dgm:pt modelId="{593DB57D-F2F5-4466-A531-DDA52A1DE60D}">
      <dgm:prSet custT="1"/>
      <dgm:spPr>
        <a:solidFill>
          <a:schemeClr val="accent2">
            <a:lumMod val="20000"/>
            <a:lumOff val="80000"/>
            <a:alpha val="90000"/>
          </a:schemeClr>
        </a:solidFill>
        <a:ln>
          <a:noFill/>
        </a:ln>
      </dgm:spPr>
      <dgm:t>
        <a:bodyPr/>
        <a:lstStyle/>
        <a:p>
          <a:r>
            <a:rPr lang="en-US" sz="2400" b="0" i="0" u="none" strike="noStrike" dirty="0">
              <a:effectLst/>
              <a:latin typeface="Calibri (body)"/>
            </a:rPr>
            <a:t>I PROMOTE-IL partnered with Illinois </a:t>
          </a:r>
          <a:r>
            <a:rPr lang="en-US" sz="2400" b="0" i="0" u="none" strike="noStrike" dirty="0" err="1">
              <a:effectLst/>
              <a:latin typeface="Calibri (body)"/>
            </a:rPr>
            <a:t>DocAssist</a:t>
          </a:r>
          <a:r>
            <a:rPr lang="en-US" sz="2400" b="0" i="0" u="none" strike="noStrike" dirty="0">
              <a:effectLst/>
              <a:latin typeface="Calibri (body)"/>
            </a:rPr>
            <a:t> to expand their psychiatric training, education, and consultation services to maternal health providers across the state to address perinatal behavioral health. </a:t>
          </a:r>
          <a:endParaRPr lang="en-US" sz="2400" dirty="0">
            <a:latin typeface="Calibri (body)"/>
          </a:endParaRPr>
        </a:p>
      </dgm:t>
    </dgm:pt>
    <dgm:pt modelId="{B367E46A-43FB-4275-BABB-C8D49682D419}" type="parTrans" cxnId="{D77F75C3-C7E8-4F5E-97CC-B73E527CDE7F}">
      <dgm:prSet/>
      <dgm:spPr/>
      <dgm:t>
        <a:bodyPr/>
        <a:lstStyle/>
        <a:p>
          <a:endParaRPr lang="en-US" sz="2000"/>
        </a:p>
      </dgm:t>
    </dgm:pt>
    <dgm:pt modelId="{B73ADEF0-BA39-4A69-8645-8C655B4CF1F8}" type="sibTrans" cxnId="{D77F75C3-C7E8-4F5E-97CC-B73E527CDE7F}">
      <dgm:prSet/>
      <dgm:spPr/>
      <dgm:t>
        <a:bodyPr/>
        <a:lstStyle/>
        <a:p>
          <a:endParaRPr lang="en-US" sz="2000"/>
        </a:p>
      </dgm:t>
    </dgm:pt>
    <dgm:pt modelId="{71F1D792-01B8-4CAC-89A1-B7E88CABCA64}">
      <dgm:prSet custT="1"/>
      <dgm:spPr>
        <a:solidFill>
          <a:schemeClr val="accent2">
            <a:lumMod val="20000"/>
            <a:lumOff val="80000"/>
            <a:alpha val="90000"/>
          </a:schemeClr>
        </a:solidFill>
        <a:ln>
          <a:noFill/>
        </a:ln>
      </dgm:spPr>
      <dgm:t>
        <a:bodyPr/>
        <a:lstStyle/>
        <a:p>
          <a:r>
            <a:rPr lang="en-US" sz="2400" dirty="0">
              <a:latin typeface="Calibri (body)"/>
            </a:rPr>
            <a:t>Illinois </a:t>
          </a:r>
          <a:r>
            <a:rPr lang="en-US" sz="2400" dirty="0" err="1">
              <a:latin typeface="Calibri (body)"/>
            </a:rPr>
            <a:t>DocAssist</a:t>
          </a:r>
          <a:r>
            <a:rPr lang="en-US" sz="2400" dirty="0">
              <a:latin typeface="Calibri (body)"/>
            </a:rPr>
            <a:t> created three maternal mental health trainings for providers: </a:t>
          </a:r>
          <a:r>
            <a:rPr lang="en-US" sz="2400" i="1" dirty="0">
              <a:latin typeface="Calibri (body)"/>
            </a:rPr>
            <a:t>Substance Use, Depression, </a:t>
          </a:r>
          <a:r>
            <a:rPr lang="en-US" sz="2400" dirty="0">
              <a:latin typeface="Calibri (body)"/>
            </a:rPr>
            <a:t>and </a:t>
          </a:r>
          <a:r>
            <a:rPr lang="en-US" sz="2400" i="1" dirty="0">
              <a:latin typeface="Calibri (body)"/>
            </a:rPr>
            <a:t>Anxiety </a:t>
          </a:r>
          <a:endParaRPr lang="en-US" sz="2400" dirty="0">
            <a:latin typeface="Calibri (body)"/>
          </a:endParaRPr>
        </a:p>
      </dgm:t>
    </dgm:pt>
    <dgm:pt modelId="{2436598B-C192-45F7-8306-6AC7891AE641}" type="parTrans" cxnId="{ED570D68-20AD-4A0B-B24B-CA35165264B5}">
      <dgm:prSet/>
      <dgm:spPr/>
      <dgm:t>
        <a:bodyPr/>
        <a:lstStyle/>
        <a:p>
          <a:endParaRPr lang="en-US" sz="2000"/>
        </a:p>
      </dgm:t>
    </dgm:pt>
    <dgm:pt modelId="{87BA2E7E-9FBB-433B-BB70-B5EE10E09496}" type="sibTrans" cxnId="{ED570D68-20AD-4A0B-B24B-CA35165264B5}">
      <dgm:prSet/>
      <dgm:spPr/>
      <dgm:t>
        <a:bodyPr/>
        <a:lstStyle/>
        <a:p>
          <a:endParaRPr lang="en-US" sz="2000"/>
        </a:p>
      </dgm:t>
    </dgm:pt>
    <dgm:pt modelId="{E5793B51-2153-4FA6-9040-290F8B46054F}" type="pres">
      <dgm:prSet presAssocID="{193F7715-96B8-4120-A943-FCDE2D4235B6}" presName="Name0" presStyleCnt="0">
        <dgm:presLayoutVars>
          <dgm:dir/>
          <dgm:animLvl val="lvl"/>
          <dgm:resizeHandles val="exact"/>
        </dgm:presLayoutVars>
      </dgm:prSet>
      <dgm:spPr/>
    </dgm:pt>
    <dgm:pt modelId="{5FCB0D17-EB0E-46D3-9DC2-9DE6509AF702}" type="pres">
      <dgm:prSet presAssocID="{831E43CE-180E-4702-8D7F-7A608A87033A}" presName="composite" presStyleCnt="0"/>
      <dgm:spPr/>
    </dgm:pt>
    <dgm:pt modelId="{9543CC8E-504D-42FA-BACA-97A472DEACE4}" type="pres">
      <dgm:prSet presAssocID="{831E43CE-180E-4702-8D7F-7A608A87033A}" presName="parTx" presStyleLbl="alignNode1" presStyleIdx="0" presStyleCnt="2">
        <dgm:presLayoutVars>
          <dgm:chMax val="0"/>
          <dgm:chPref val="0"/>
          <dgm:bulletEnabled val="1"/>
        </dgm:presLayoutVars>
      </dgm:prSet>
      <dgm:spPr/>
    </dgm:pt>
    <dgm:pt modelId="{843FE52E-7D52-4B44-AE29-218D9EF1BE77}" type="pres">
      <dgm:prSet presAssocID="{831E43CE-180E-4702-8D7F-7A608A87033A}" presName="desTx" presStyleLbl="alignAccFollowNode1" presStyleIdx="0" presStyleCnt="2">
        <dgm:presLayoutVars>
          <dgm:bulletEnabled val="1"/>
        </dgm:presLayoutVars>
      </dgm:prSet>
      <dgm:spPr/>
    </dgm:pt>
    <dgm:pt modelId="{DEFB9E0B-31D5-41A9-B0C6-F25436A7F224}" type="pres">
      <dgm:prSet presAssocID="{2FA5249B-B2BD-4A78-9995-EC2443FA4F84}" presName="space" presStyleCnt="0"/>
      <dgm:spPr/>
    </dgm:pt>
    <dgm:pt modelId="{50852596-163F-4F7F-AA02-FD75DDC9A4BE}" type="pres">
      <dgm:prSet presAssocID="{3E9E0CDF-22B5-4E02-99C3-67B3FABC8D10}" presName="composite" presStyleCnt="0"/>
      <dgm:spPr/>
    </dgm:pt>
    <dgm:pt modelId="{BED446F4-DAEC-425D-BB70-F44B9CADDEE6}" type="pres">
      <dgm:prSet presAssocID="{3E9E0CDF-22B5-4E02-99C3-67B3FABC8D10}" presName="parTx" presStyleLbl="alignNode1" presStyleIdx="1" presStyleCnt="2">
        <dgm:presLayoutVars>
          <dgm:chMax val="0"/>
          <dgm:chPref val="0"/>
          <dgm:bulletEnabled val="1"/>
        </dgm:presLayoutVars>
      </dgm:prSet>
      <dgm:spPr/>
    </dgm:pt>
    <dgm:pt modelId="{8908EF28-EEFE-45CA-B0E8-92B72BD22A73}" type="pres">
      <dgm:prSet presAssocID="{3E9E0CDF-22B5-4E02-99C3-67B3FABC8D10}" presName="desTx" presStyleLbl="alignAccFollowNode1" presStyleIdx="1" presStyleCnt="2">
        <dgm:presLayoutVars>
          <dgm:bulletEnabled val="1"/>
        </dgm:presLayoutVars>
      </dgm:prSet>
      <dgm:spPr/>
    </dgm:pt>
  </dgm:ptLst>
  <dgm:cxnLst>
    <dgm:cxn modelId="{DD652723-427D-4DA9-A0EB-3C957C700011}" srcId="{831E43CE-180E-4702-8D7F-7A608A87033A}" destId="{F08A8418-5CEE-4A3A-8106-0DB10BB09806}" srcOrd="0" destOrd="0" parTransId="{F0928FA6-0B85-43E7-A6B7-AB5445358BBD}" sibTransId="{BCD7C4F1-74B2-44A6-AEE0-7BAEC7CBEA0C}"/>
    <dgm:cxn modelId="{5A283C47-9A34-4EAA-AD1F-6A4DFE25FE6B}" srcId="{193F7715-96B8-4120-A943-FCDE2D4235B6}" destId="{831E43CE-180E-4702-8D7F-7A608A87033A}" srcOrd="0" destOrd="0" parTransId="{F1725415-0304-43D1-B2DA-D08758105341}" sibTransId="{2FA5249B-B2BD-4A78-9995-EC2443FA4F84}"/>
    <dgm:cxn modelId="{ED570D68-20AD-4A0B-B24B-CA35165264B5}" srcId="{3E9E0CDF-22B5-4E02-99C3-67B3FABC8D10}" destId="{71F1D792-01B8-4CAC-89A1-B7E88CABCA64}" srcOrd="1" destOrd="0" parTransId="{2436598B-C192-45F7-8306-6AC7891AE641}" sibTransId="{87BA2E7E-9FBB-433B-BB70-B5EE10E09496}"/>
    <dgm:cxn modelId="{AD4E9468-3A14-4DD8-8760-5075E1A8FFA5}" type="presOf" srcId="{193F7715-96B8-4120-A943-FCDE2D4235B6}" destId="{E5793B51-2153-4FA6-9040-290F8B46054F}" srcOrd="0" destOrd="0" presId="urn:microsoft.com/office/officeart/2005/8/layout/hList1"/>
    <dgm:cxn modelId="{80E9EA7D-F8B9-4EF2-878B-CEF86C21BE94}" type="presOf" srcId="{593DB57D-F2F5-4466-A531-DDA52A1DE60D}" destId="{8908EF28-EEFE-45CA-B0E8-92B72BD22A73}" srcOrd="0" destOrd="0" presId="urn:microsoft.com/office/officeart/2005/8/layout/hList1"/>
    <dgm:cxn modelId="{AB28A380-52C5-4F03-AA3B-73ADBF5BB641}" type="presOf" srcId="{F08A8418-5CEE-4A3A-8106-0DB10BB09806}" destId="{843FE52E-7D52-4B44-AE29-218D9EF1BE77}" srcOrd="0" destOrd="0" presId="urn:microsoft.com/office/officeart/2005/8/layout/hList1"/>
    <dgm:cxn modelId="{06557F9A-7734-4420-84D6-DB7FC365A8A8}" type="presOf" srcId="{3E9E0CDF-22B5-4E02-99C3-67B3FABC8D10}" destId="{BED446F4-DAEC-425D-BB70-F44B9CADDEE6}" srcOrd="0" destOrd="0" presId="urn:microsoft.com/office/officeart/2005/8/layout/hList1"/>
    <dgm:cxn modelId="{D77F75C3-C7E8-4F5E-97CC-B73E527CDE7F}" srcId="{3E9E0CDF-22B5-4E02-99C3-67B3FABC8D10}" destId="{593DB57D-F2F5-4466-A531-DDA52A1DE60D}" srcOrd="0" destOrd="0" parTransId="{B367E46A-43FB-4275-BABB-C8D49682D419}" sibTransId="{B73ADEF0-BA39-4A69-8645-8C655B4CF1F8}"/>
    <dgm:cxn modelId="{F6DC43D1-B781-48E7-AC89-F0B0C9AF8764}" type="presOf" srcId="{71F1D792-01B8-4CAC-89A1-B7E88CABCA64}" destId="{8908EF28-EEFE-45CA-B0E8-92B72BD22A73}" srcOrd="0" destOrd="1" presId="urn:microsoft.com/office/officeart/2005/8/layout/hList1"/>
    <dgm:cxn modelId="{BED6A2D7-AD52-415A-8C20-72426E85E107}" type="presOf" srcId="{831E43CE-180E-4702-8D7F-7A608A87033A}" destId="{9543CC8E-504D-42FA-BACA-97A472DEACE4}" srcOrd="0" destOrd="0" presId="urn:microsoft.com/office/officeart/2005/8/layout/hList1"/>
    <dgm:cxn modelId="{C1D468FB-2A29-4213-B7E4-69A57B0FD7F0}" srcId="{193F7715-96B8-4120-A943-FCDE2D4235B6}" destId="{3E9E0CDF-22B5-4E02-99C3-67B3FABC8D10}" srcOrd="1" destOrd="0" parTransId="{FADAAE04-4BA9-4284-9DAC-6426B582CFCA}" sibTransId="{4ED3BAAC-BFE3-437C-9FC3-0765AA77462E}"/>
    <dgm:cxn modelId="{068F3107-6F9D-41EA-B871-909D76FAEC03}" type="presParOf" srcId="{E5793B51-2153-4FA6-9040-290F8B46054F}" destId="{5FCB0D17-EB0E-46D3-9DC2-9DE6509AF702}" srcOrd="0" destOrd="0" presId="urn:microsoft.com/office/officeart/2005/8/layout/hList1"/>
    <dgm:cxn modelId="{D1E34EAE-682B-4A20-89CA-4C0EE7CF7180}" type="presParOf" srcId="{5FCB0D17-EB0E-46D3-9DC2-9DE6509AF702}" destId="{9543CC8E-504D-42FA-BACA-97A472DEACE4}" srcOrd="0" destOrd="0" presId="urn:microsoft.com/office/officeart/2005/8/layout/hList1"/>
    <dgm:cxn modelId="{A3B67057-8248-4D56-AC48-E3C0D8B2A193}" type="presParOf" srcId="{5FCB0D17-EB0E-46D3-9DC2-9DE6509AF702}" destId="{843FE52E-7D52-4B44-AE29-218D9EF1BE77}" srcOrd="1" destOrd="0" presId="urn:microsoft.com/office/officeart/2005/8/layout/hList1"/>
    <dgm:cxn modelId="{E68A71AE-F98C-4A26-8F2A-80E018B5BE15}" type="presParOf" srcId="{E5793B51-2153-4FA6-9040-290F8B46054F}" destId="{DEFB9E0B-31D5-41A9-B0C6-F25436A7F224}" srcOrd="1" destOrd="0" presId="urn:microsoft.com/office/officeart/2005/8/layout/hList1"/>
    <dgm:cxn modelId="{2FE9BD1E-EF18-4F6F-A4CE-BF1EE33BE607}" type="presParOf" srcId="{E5793B51-2153-4FA6-9040-290F8B46054F}" destId="{50852596-163F-4F7F-AA02-FD75DDC9A4BE}" srcOrd="2" destOrd="0" presId="urn:microsoft.com/office/officeart/2005/8/layout/hList1"/>
    <dgm:cxn modelId="{EA9C350A-9566-4DE4-9A30-EF0B6FA47B29}" type="presParOf" srcId="{50852596-163F-4F7F-AA02-FD75DDC9A4BE}" destId="{BED446F4-DAEC-425D-BB70-F44B9CADDEE6}" srcOrd="0" destOrd="0" presId="urn:microsoft.com/office/officeart/2005/8/layout/hList1"/>
    <dgm:cxn modelId="{57557779-D7F4-4007-BEF2-E6DB8C6F848F}" type="presParOf" srcId="{50852596-163F-4F7F-AA02-FD75DDC9A4BE}" destId="{8908EF28-EEFE-45CA-B0E8-92B72BD22A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3F7715-96B8-4120-A943-FCDE2D4235B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31E43CE-180E-4702-8D7F-7A608A87033A}">
      <dgm:prSet phldrT="[Text]" custT="1"/>
      <dgm:spPr>
        <a:solidFill>
          <a:schemeClr val="accent3"/>
        </a:solidFill>
      </dgm:spPr>
      <dgm:t>
        <a:bodyPr/>
        <a:lstStyle/>
        <a:p>
          <a:r>
            <a:rPr lang="en-US" sz="2600" dirty="0"/>
            <a:t>Goal</a:t>
          </a:r>
        </a:p>
      </dgm:t>
    </dgm:pt>
    <dgm:pt modelId="{F1725415-0304-43D1-B2DA-D08758105341}" type="parTrans" cxnId="{5A283C47-9A34-4EAA-AD1F-6A4DFE25FE6B}">
      <dgm:prSet/>
      <dgm:spPr/>
      <dgm:t>
        <a:bodyPr/>
        <a:lstStyle/>
        <a:p>
          <a:endParaRPr lang="en-US" sz="2000"/>
        </a:p>
      </dgm:t>
    </dgm:pt>
    <dgm:pt modelId="{2FA5249B-B2BD-4A78-9995-EC2443FA4F84}" type="sibTrans" cxnId="{5A283C47-9A34-4EAA-AD1F-6A4DFE25FE6B}">
      <dgm:prSet/>
      <dgm:spPr/>
      <dgm:t>
        <a:bodyPr/>
        <a:lstStyle/>
        <a:p>
          <a:endParaRPr lang="en-US" sz="2000"/>
        </a:p>
      </dgm:t>
    </dgm:pt>
    <dgm:pt modelId="{F08A8418-5CEE-4A3A-8106-0DB10BB09806}">
      <dgm:prSet phldrT="[Text]" custT="1"/>
      <dgm:spPr>
        <a:ln>
          <a:solidFill>
            <a:schemeClr val="accent3"/>
          </a:solidFill>
        </a:ln>
      </dgm:spPr>
      <dgm:t>
        <a:bodyPr/>
        <a:lstStyle/>
        <a:p>
          <a:pPr marL="0" indent="0" algn="l">
            <a:buFont typeface="Arial" panose="020B0604020202020204" pitchFamily="34" charset="0"/>
            <a:buNone/>
          </a:pPr>
          <a:r>
            <a:rPr lang="en-US" sz="2000" dirty="0"/>
            <a:t>To support the Illinois Perinatal Quality Collaborative (ILPQC) to develop an initiative to improve birth equity and reduce peripartum racial/ethnic disparities.</a:t>
          </a:r>
        </a:p>
      </dgm:t>
    </dgm:pt>
    <dgm:pt modelId="{F0928FA6-0B85-43E7-A6B7-AB5445358BBD}" type="parTrans" cxnId="{DD652723-427D-4DA9-A0EB-3C957C700011}">
      <dgm:prSet/>
      <dgm:spPr/>
      <dgm:t>
        <a:bodyPr/>
        <a:lstStyle/>
        <a:p>
          <a:endParaRPr lang="en-US" sz="2000"/>
        </a:p>
      </dgm:t>
    </dgm:pt>
    <dgm:pt modelId="{BCD7C4F1-74B2-44A6-AEE0-7BAEC7CBEA0C}" type="sibTrans" cxnId="{DD652723-427D-4DA9-A0EB-3C957C700011}">
      <dgm:prSet/>
      <dgm:spPr/>
      <dgm:t>
        <a:bodyPr/>
        <a:lstStyle/>
        <a:p>
          <a:endParaRPr lang="en-US" sz="2000"/>
        </a:p>
      </dgm:t>
    </dgm:pt>
    <dgm:pt modelId="{3E9E0CDF-22B5-4E02-99C3-67B3FABC8D10}">
      <dgm:prSet phldrT="[Text]" custT="1"/>
      <dgm:spPr>
        <a:solidFill>
          <a:srgbClr val="3DC3CB"/>
        </a:solidFill>
      </dgm:spPr>
      <dgm:t>
        <a:bodyPr/>
        <a:lstStyle/>
        <a:p>
          <a:r>
            <a:rPr lang="en-US" sz="2600" dirty="0"/>
            <a:t>Status</a:t>
          </a:r>
        </a:p>
      </dgm:t>
    </dgm:pt>
    <dgm:pt modelId="{FADAAE04-4BA9-4284-9DAC-6426B582CFCA}" type="parTrans" cxnId="{C1D468FB-2A29-4213-B7E4-69A57B0FD7F0}">
      <dgm:prSet/>
      <dgm:spPr/>
      <dgm:t>
        <a:bodyPr/>
        <a:lstStyle/>
        <a:p>
          <a:endParaRPr lang="en-US" sz="2000"/>
        </a:p>
      </dgm:t>
    </dgm:pt>
    <dgm:pt modelId="{4ED3BAAC-BFE3-437C-9FC3-0765AA77462E}" type="sibTrans" cxnId="{C1D468FB-2A29-4213-B7E4-69A57B0FD7F0}">
      <dgm:prSet/>
      <dgm:spPr/>
      <dgm:t>
        <a:bodyPr/>
        <a:lstStyle/>
        <a:p>
          <a:endParaRPr lang="en-US" sz="2000"/>
        </a:p>
      </dgm:t>
    </dgm:pt>
    <dgm:pt modelId="{593DB57D-F2F5-4466-A531-DDA52A1DE60D}">
      <dgm:prSet custT="1"/>
      <dgm:spPr>
        <a:noFill/>
        <a:ln>
          <a:solidFill>
            <a:srgbClr val="3DC3CB"/>
          </a:solidFill>
        </a:ln>
      </dgm:spPr>
      <dgm:t>
        <a:bodyPr/>
        <a:lstStyle/>
        <a:p>
          <a:r>
            <a:rPr lang="en-US" sz="2000" b="0" i="0" u="none" strike="noStrike" dirty="0">
              <a:effectLst/>
              <a:latin typeface="Calibri (body)"/>
            </a:rPr>
            <a:t>86 birthing hospitals are participatin</a:t>
          </a:r>
          <a:r>
            <a:rPr lang="en-US" sz="2000" dirty="0">
              <a:latin typeface="Calibri (body)"/>
            </a:rPr>
            <a:t>g in the Birth Equity Initiative</a:t>
          </a:r>
        </a:p>
      </dgm:t>
    </dgm:pt>
    <dgm:pt modelId="{B367E46A-43FB-4275-BABB-C8D49682D419}" type="parTrans" cxnId="{D77F75C3-C7E8-4F5E-97CC-B73E527CDE7F}">
      <dgm:prSet/>
      <dgm:spPr/>
      <dgm:t>
        <a:bodyPr/>
        <a:lstStyle/>
        <a:p>
          <a:endParaRPr lang="en-US" sz="2000"/>
        </a:p>
      </dgm:t>
    </dgm:pt>
    <dgm:pt modelId="{B73ADEF0-BA39-4A69-8645-8C655B4CF1F8}" type="sibTrans" cxnId="{D77F75C3-C7E8-4F5E-97CC-B73E527CDE7F}">
      <dgm:prSet/>
      <dgm:spPr/>
      <dgm:t>
        <a:bodyPr/>
        <a:lstStyle/>
        <a:p>
          <a:endParaRPr lang="en-US" sz="2000"/>
        </a:p>
      </dgm:t>
    </dgm:pt>
    <dgm:pt modelId="{8BD6BE45-026C-4820-AA96-877AB49CE58B}">
      <dgm:prSet custT="1"/>
      <dgm:spPr>
        <a:noFill/>
        <a:ln>
          <a:solidFill>
            <a:srgbClr val="3DC3CB"/>
          </a:solidFill>
        </a:ln>
      </dgm:spPr>
      <dgm:t>
        <a:bodyPr/>
        <a:lstStyle/>
        <a:p>
          <a:pPr>
            <a:buFont typeface="Courier New" panose="02070309020205020404" pitchFamily="49" charset="0"/>
            <a:buChar char="o"/>
          </a:pPr>
          <a:r>
            <a:rPr lang="en-US" sz="2000" b="0" i="0" dirty="0">
              <a:effectLst/>
              <a:latin typeface="Calibri (body)"/>
            </a:rPr>
            <a:t>Increased implicit bias and respectful care education for providers and nurses from 15% and 24% at baseline (July 2021) to 66% and 89% in  August 2022.</a:t>
          </a:r>
          <a:endParaRPr lang="en-US" sz="2000" dirty="0">
            <a:latin typeface="Calibri (body)"/>
          </a:endParaRPr>
        </a:p>
      </dgm:t>
    </dgm:pt>
    <dgm:pt modelId="{84E21F80-7FFC-450C-BF9E-8ACA620178AA}" type="parTrans" cxnId="{656EC6E4-70BE-4978-933E-D235782583E5}">
      <dgm:prSet/>
      <dgm:spPr/>
      <dgm:t>
        <a:bodyPr/>
        <a:lstStyle/>
        <a:p>
          <a:endParaRPr lang="en-US"/>
        </a:p>
      </dgm:t>
    </dgm:pt>
    <dgm:pt modelId="{B78A6BBD-2201-48F5-AEC4-157AA2AACBFE}" type="sibTrans" cxnId="{656EC6E4-70BE-4978-933E-D235782583E5}">
      <dgm:prSet/>
      <dgm:spPr/>
      <dgm:t>
        <a:bodyPr/>
        <a:lstStyle/>
        <a:p>
          <a:endParaRPr lang="en-US"/>
        </a:p>
      </dgm:t>
    </dgm:pt>
    <dgm:pt modelId="{442214DD-94F2-44A2-BFC1-073AA9C32FD7}">
      <dgm:prSet custT="1"/>
      <dgm:spPr>
        <a:noFill/>
        <a:ln>
          <a:solidFill>
            <a:srgbClr val="3DC3CB"/>
          </a:solidFill>
        </a:ln>
      </dgm:spPr>
      <dgm:t>
        <a:bodyPr/>
        <a:lstStyle/>
        <a:p>
          <a:pPr>
            <a:buFont typeface="Courier New" panose="02070309020205020404" pitchFamily="49" charset="0"/>
            <a:buChar char="o"/>
          </a:pPr>
          <a:r>
            <a:rPr lang="en-US" sz="2000" b="0" i="0" dirty="0">
              <a:effectLst/>
              <a:latin typeface="Calibri (body)"/>
            </a:rPr>
            <a:t>Increased the number of obstetric patients receiving education about early warning signs from 28% of randomly sampled patients at baseline (July 2021) to 97% of randomly sampled patients in August 2022. </a:t>
          </a:r>
          <a:endParaRPr lang="en-US" sz="2000" dirty="0">
            <a:latin typeface="Calibri (body)"/>
          </a:endParaRPr>
        </a:p>
      </dgm:t>
    </dgm:pt>
    <dgm:pt modelId="{7C73E4F8-4350-40ED-A1ED-839A08EC0449}" type="parTrans" cxnId="{8E9A6B3B-A86E-4F5E-BF72-FDCE015CB054}">
      <dgm:prSet/>
      <dgm:spPr/>
      <dgm:t>
        <a:bodyPr/>
        <a:lstStyle/>
        <a:p>
          <a:endParaRPr lang="en-US"/>
        </a:p>
      </dgm:t>
    </dgm:pt>
    <dgm:pt modelId="{A38FE438-DA99-49FC-9079-68E496A58267}" type="sibTrans" cxnId="{8E9A6B3B-A86E-4F5E-BF72-FDCE015CB054}">
      <dgm:prSet/>
      <dgm:spPr/>
      <dgm:t>
        <a:bodyPr/>
        <a:lstStyle/>
        <a:p>
          <a:endParaRPr lang="en-US"/>
        </a:p>
      </dgm:t>
    </dgm:pt>
    <dgm:pt modelId="{1E5D7364-8F3F-4DF5-92CB-24167594DD9D}">
      <dgm:prSet custT="1"/>
      <dgm:spPr>
        <a:noFill/>
        <a:ln>
          <a:solidFill>
            <a:srgbClr val="3DC3CB"/>
          </a:solidFill>
        </a:ln>
      </dgm:spPr>
      <dgm:t>
        <a:bodyPr/>
        <a:lstStyle/>
        <a:p>
          <a:pPr>
            <a:buFont typeface="Courier New" panose="02070309020205020404" pitchFamily="49" charset="0"/>
            <a:buChar char="o"/>
          </a:pPr>
          <a:r>
            <a:rPr lang="en-US" sz="2000" b="0" i="0" dirty="0">
              <a:effectLst/>
              <a:latin typeface="Calibri (body)"/>
            </a:rPr>
            <a:t>Increased the number of obstetric patients screened for Social Determinants of Health from 19% of randomly sampled patients at baseline (July 2021) to 54% of randomly sampled patients in August 2022.</a:t>
          </a:r>
          <a:endParaRPr lang="en-US" sz="2000" dirty="0">
            <a:latin typeface="Calibri (body)"/>
          </a:endParaRPr>
        </a:p>
      </dgm:t>
    </dgm:pt>
    <dgm:pt modelId="{5BB0FECC-DFA9-495D-B94F-EF201691491B}" type="parTrans" cxnId="{349807D4-0F48-4676-B388-60E3FB442046}">
      <dgm:prSet/>
      <dgm:spPr/>
      <dgm:t>
        <a:bodyPr/>
        <a:lstStyle/>
        <a:p>
          <a:endParaRPr lang="en-US"/>
        </a:p>
      </dgm:t>
    </dgm:pt>
    <dgm:pt modelId="{A877FB59-E036-4BD3-AD68-7A1ED44BA0E7}" type="sibTrans" cxnId="{349807D4-0F48-4676-B388-60E3FB442046}">
      <dgm:prSet/>
      <dgm:spPr/>
      <dgm:t>
        <a:bodyPr/>
        <a:lstStyle/>
        <a:p>
          <a:endParaRPr lang="en-US"/>
        </a:p>
      </dgm:t>
    </dgm:pt>
    <dgm:pt modelId="{747D9E0C-C93E-4062-9C87-DBD482ACA1F7}" type="pres">
      <dgm:prSet presAssocID="{193F7715-96B8-4120-A943-FCDE2D4235B6}" presName="linear" presStyleCnt="0">
        <dgm:presLayoutVars>
          <dgm:dir/>
          <dgm:animLvl val="lvl"/>
          <dgm:resizeHandles val="exact"/>
        </dgm:presLayoutVars>
      </dgm:prSet>
      <dgm:spPr/>
    </dgm:pt>
    <dgm:pt modelId="{AF6ADFDA-FC43-4F5A-A022-A343A6541767}" type="pres">
      <dgm:prSet presAssocID="{831E43CE-180E-4702-8D7F-7A608A87033A}" presName="parentLin" presStyleCnt="0"/>
      <dgm:spPr/>
    </dgm:pt>
    <dgm:pt modelId="{BF694897-2602-48C5-A901-B202E1271F2B}" type="pres">
      <dgm:prSet presAssocID="{831E43CE-180E-4702-8D7F-7A608A87033A}" presName="parentLeftMargin" presStyleLbl="node1" presStyleIdx="0" presStyleCnt="2"/>
      <dgm:spPr/>
    </dgm:pt>
    <dgm:pt modelId="{E6CB68ED-5B8E-4D77-BB6A-F4FACA40FD83}" type="pres">
      <dgm:prSet presAssocID="{831E43CE-180E-4702-8D7F-7A608A87033A}" presName="parentText" presStyleLbl="node1" presStyleIdx="0" presStyleCnt="2">
        <dgm:presLayoutVars>
          <dgm:chMax val="0"/>
          <dgm:bulletEnabled val="1"/>
        </dgm:presLayoutVars>
      </dgm:prSet>
      <dgm:spPr/>
    </dgm:pt>
    <dgm:pt modelId="{3CF8A2D6-1008-4019-B76C-E3BEB32BBD85}" type="pres">
      <dgm:prSet presAssocID="{831E43CE-180E-4702-8D7F-7A608A87033A}" presName="negativeSpace" presStyleCnt="0"/>
      <dgm:spPr/>
    </dgm:pt>
    <dgm:pt modelId="{2DC22961-78F1-4911-8408-B4A681822225}" type="pres">
      <dgm:prSet presAssocID="{831E43CE-180E-4702-8D7F-7A608A87033A}" presName="childText" presStyleLbl="conFgAcc1" presStyleIdx="0" presStyleCnt="2">
        <dgm:presLayoutVars>
          <dgm:bulletEnabled val="1"/>
        </dgm:presLayoutVars>
      </dgm:prSet>
      <dgm:spPr/>
    </dgm:pt>
    <dgm:pt modelId="{8ACEC22F-1A27-44E9-893C-A8F24EF82E0E}" type="pres">
      <dgm:prSet presAssocID="{2FA5249B-B2BD-4A78-9995-EC2443FA4F84}" presName="spaceBetweenRectangles" presStyleCnt="0"/>
      <dgm:spPr/>
    </dgm:pt>
    <dgm:pt modelId="{90BFF92E-4163-48A6-891F-60F9D4D62C43}" type="pres">
      <dgm:prSet presAssocID="{3E9E0CDF-22B5-4E02-99C3-67B3FABC8D10}" presName="parentLin" presStyleCnt="0"/>
      <dgm:spPr/>
    </dgm:pt>
    <dgm:pt modelId="{AC575151-675F-4732-82A7-4788A8A746C5}" type="pres">
      <dgm:prSet presAssocID="{3E9E0CDF-22B5-4E02-99C3-67B3FABC8D10}" presName="parentLeftMargin" presStyleLbl="node1" presStyleIdx="0" presStyleCnt="2"/>
      <dgm:spPr/>
    </dgm:pt>
    <dgm:pt modelId="{4B28DC3A-0A3D-4F1A-94AA-F549FB9523BE}" type="pres">
      <dgm:prSet presAssocID="{3E9E0CDF-22B5-4E02-99C3-67B3FABC8D10}" presName="parentText" presStyleLbl="node1" presStyleIdx="1" presStyleCnt="2">
        <dgm:presLayoutVars>
          <dgm:chMax val="0"/>
          <dgm:bulletEnabled val="1"/>
        </dgm:presLayoutVars>
      </dgm:prSet>
      <dgm:spPr/>
    </dgm:pt>
    <dgm:pt modelId="{B800745A-6F17-46AB-8719-A2AA62032136}" type="pres">
      <dgm:prSet presAssocID="{3E9E0CDF-22B5-4E02-99C3-67B3FABC8D10}" presName="negativeSpace" presStyleCnt="0"/>
      <dgm:spPr/>
    </dgm:pt>
    <dgm:pt modelId="{E33016C6-DBED-4BD8-A9BB-207EC851088D}" type="pres">
      <dgm:prSet presAssocID="{3E9E0CDF-22B5-4E02-99C3-67B3FABC8D10}" presName="childText" presStyleLbl="conFgAcc1" presStyleIdx="1" presStyleCnt="2" custLinFactNeighborX="13409" custLinFactNeighborY="-653">
        <dgm:presLayoutVars>
          <dgm:bulletEnabled val="1"/>
        </dgm:presLayoutVars>
      </dgm:prSet>
      <dgm:spPr/>
    </dgm:pt>
  </dgm:ptLst>
  <dgm:cxnLst>
    <dgm:cxn modelId="{1550C012-A38A-410D-84DA-2D297DE7EFCF}" type="presOf" srcId="{F08A8418-5CEE-4A3A-8106-0DB10BB09806}" destId="{2DC22961-78F1-4911-8408-B4A681822225}" srcOrd="0" destOrd="0" presId="urn:microsoft.com/office/officeart/2005/8/layout/list1"/>
    <dgm:cxn modelId="{D6AC7921-F7B9-49B0-ACC4-96080B8AF877}" type="presOf" srcId="{193F7715-96B8-4120-A943-FCDE2D4235B6}" destId="{747D9E0C-C93E-4062-9C87-DBD482ACA1F7}" srcOrd="0" destOrd="0" presId="urn:microsoft.com/office/officeart/2005/8/layout/list1"/>
    <dgm:cxn modelId="{DD652723-427D-4DA9-A0EB-3C957C700011}" srcId="{831E43CE-180E-4702-8D7F-7A608A87033A}" destId="{F08A8418-5CEE-4A3A-8106-0DB10BB09806}" srcOrd="0" destOrd="0" parTransId="{F0928FA6-0B85-43E7-A6B7-AB5445358BBD}" sibTransId="{BCD7C4F1-74B2-44A6-AEE0-7BAEC7CBEA0C}"/>
    <dgm:cxn modelId="{E23FCC2C-505D-4D2B-BF8D-356E6F26E680}" type="presOf" srcId="{831E43CE-180E-4702-8D7F-7A608A87033A}" destId="{E6CB68ED-5B8E-4D77-BB6A-F4FACA40FD83}" srcOrd="1" destOrd="0" presId="urn:microsoft.com/office/officeart/2005/8/layout/list1"/>
    <dgm:cxn modelId="{BD168531-4118-46F7-93D1-56624E87752A}" type="presOf" srcId="{8BD6BE45-026C-4820-AA96-877AB49CE58B}" destId="{E33016C6-DBED-4BD8-A9BB-207EC851088D}" srcOrd="0" destOrd="1" presId="urn:microsoft.com/office/officeart/2005/8/layout/list1"/>
    <dgm:cxn modelId="{8E9A6B3B-A86E-4F5E-BF72-FDCE015CB054}" srcId="{593DB57D-F2F5-4466-A531-DDA52A1DE60D}" destId="{442214DD-94F2-44A2-BFC1-073AA9C32FD7}" srcOrd="1" destOrd="0" parTransId="{7C73E4F8-4350-40ED-A1ED-839A08EC0449}" sibTransId="{A38FE438-DA99-49FC-9079-68E496A58267}"/>
    <dgm:cxn modelId="{5A283C47-9A34-4EAA-AD1F-6A4DFE25FE6B}" srcId="{193F7715-96B8-4120-A943-FCDE2D4235B6}" destId="{831E43CE-180E-4702-8D7F-7A608A87033A}" srcOrd="0" destOrd="0" parTransId="{F1725415-0304-43D1-B2DA-D08758105341}" sibTransId="{2FA5249B-B2BD-4A78-9995-EC2443FA4F84}"/>
    <dgm:cxn modelId="{60AB9B53-3CB8-4637-8281-5E7F963FFC37}" type="presOf" srcId="{442214DD-94F2-44A2-BFC1-073AA9C32FD7}" destId="{E33016C6-DBED-4BD8-A9BB-207EC851088D}" srcOrd="0" destOrd="2" presId="urn:microsoft.com/office/officeart/2005/8/layout/list1"/>
    <dgm:cxn modelId="{DD95B76A-C36F-43D7-A7E1-5069DBA95AFB}" type="presOf" srcId="{3E9E0CDF-22B5-4E02-99C3-67B3FABC8D10}" destId="{4B28DC3A-0A3D-4F1A-94AA-F549FB9523BE}" srcOrd="1" destOrd="0" presId="urn:microsoft.com/office/officeart/2005/8/layout/list1"/>
    <dgm:cxn modelId="{774BFC72-7D7A-4CC6-A3DC-DC075457FDE3}" type="presOf" srcId="{593DB57D-F2F5-4466-A531-DDA52A1DE60D}" destId="{E33016C6-DBED-4BD8-A9BB-207EC851088D}" srcOrd="0" destOrd="0" presId="urn:microsoft.com/office/officeart/2005/8/layout/list1"/>
    <dgm:cxn modelId="{8F7F597B-A7B0-4B18-866F-F5566D536613}" type="presOf" srcId="{1E5D7364-8F3F-4DF5-92CB-24167594DD9D}" destId="{E33016C6-DBED-4BD8-A9BB-207EC851088D}" srcOrd="0" destOrd="3" presId="urn:microsoft.com/office/officeart/2005/8/layout/list1"/>
    <dgm:cxn modelId="{D77F75C3-C7E8-4F5E-97CC-B73E527CDE7F}" srcId="{3E9E0CDF-22B5-4E02-99C3-67B3FABC8D10}" destId="{593DB57D-F2F5-4466-A531-DDA52A1DE60D}" srcOrd="0" destOrd="0" parTransId="{B367E46A-43FB-4275-BABB-C8D49682D419}" sibTransId="{B73ADEF0-BA39-4A69-8645-8C655B4CF1F8}"/>
    <dgm:cxn modelId="{349807D4-0F48-4676-B388-60E3FB442046}" srcId="{593DB57D-F2F5-4466-A531-DDA52A1DE60D}" destId="{1E5D7364-8F3F-4DF5-92CB-24167594DD9D}" srcOrd="2" destOrd="0" parTransId="{5BB0FECC-DFA9-495D-B94F-EF201691491B}" sibTransId="{A877FB59-E036-4BD3-AD68-7A1ED44BA0E7}"/>
    <dgm:cxn modelId="{656EC6E4-70BE-4978-933E-D235782583E5}" srcId="{593DB57D-F2F5-4466-A531-DDA52A1DE60D}" destId="{8BD6BE45-026C-4820-AA96-877AB49CE58B}" srcOrd="0" destOrd="0" parTransId="{84E21F80-7FFC-450C-BF9E-8ACA620178AA}" sibTransId="{B78A6BBD-2201-48F5-AEC4-157AA2AACBFE}"/>
    <dgm:cxn modelId="{CA10ADEC-43DA-4E5E-91B5-F06C8B1B49F6}" type="presOf" srcId="{3E9E0CDF-22B5-4E02-99C3-67B3FABC8D10}" destId="{AC575151-675F-4732-82A7-4788A8A746C5}" srcOrd="0" destOrd="0" presId="urn:microsoft.com/office/officeart/2005/8/layout/list1"/>
    <dgm:cxn modelId="{507DE1FA-C79B-42B3-997E-8F62134EEBA2}" type="presOf" srcId="{831E43CE-180E-4702-8D7F-7A608A87033A}" destId="{BF694897-2602-48C5-A901-B202E1271F2B}" srcOrd="0" destOrd="0" presId="urn:microsoft.com/office/officeart/2005/8/layout/list1"/>
    <dgm:cxn modelId="{C1D468FB-2A29-4213-B7E4-69A57B0FD7F0}" srcId="{193F7715-96B8-4120-A943-FCDE2D4235B6}" destId="{3E9E0CDF-22B5-4E02-99C3-67B3FABC8D10}" srcOrd="1" destOrd="0" parTransId="{FADAAE04-4BA9-4284-9DAC-6426B582CFCA}" sibTransId="{4ED3BAAC-BFE3-437C-9FC3-0765AA77462E}"/>
    <dgm:cxn modelId="{863C2E49-BA5D-43F3-A5F3-FF8CD56D1C00}" type="presParOf" srcId="{747D9E0C-C93E-4062-9C87-DBD482ACA1F7}" destId="{AF6ADFDA-FC43-4F5A-A022-A343A6541767}" srcOrd="0" destOrd="0" presId="urn:microsoft.com/office/officeart/2005/8/layout/list1"/>
    <dgm:cxn modelId="{CD4722A6-6143-4BFB-A4BF-BAF4A033E609}" type="presParOf" srcId="{AF6ADFDA-FC43-4F5A-A022-A343A6541767}" destId="{BF694897-2602-48C5-A901-B202E1271F2B}" srcOrd="0" destOrd="0" presId="urn:microsoft.com/office/officeart/2005/8/layout/list1"/>
    <dgm:cxn modelId="{61461F14-633D-4C69-9D02-1B8E5279962A}" type="presParOf" srcId="{AF6ADFDA-FC43-4F5A-A022-A343A6541767}" destId="{E6CB68ED-5B8E-4D77-BB6A-F4FACA40FD83}" srcOrd="1" destOrd="0" presId="urn:microsoft.com/office/officeart/2005/8/layout/list1"/>
    <dgm:cxn modelId="{3EC9CC0D-2815-45F9-801D-C552274AE311}" type="presParOf" srcId="{747D9E0C-C93E-4062-9C87-DBD482ACA1F7}" destId="{3CF8A2D6-1008-4019-B76C-E3BEB32BBD85}" srcOrd="1" destOrd="0" presId="urn:microsoft.com/office/officeart/2005/8/layout/list1"/>
    <dgm:cxn modelId="{E8D704BA-5FB8-4A38-A53E-39DBD69F5D7B}" type="presParOf" srcId="{747D9E0C-C93E-4062-9C87-DBD482ACA1F7}" destId="{2DC22961-78F1-4911-8408-B4A681822225}" srcOrd="2" destOrd="0" presId="urn:microsoft.com/office/officeart/2005/8/layout/list1"/>
    <dgm:cxn modelId="{DF21C830-7C1F-48B0-BFA9-5EB5B6350728}" type="presParOf" srcId="{747D9E0C-C93E-4062-9C87-DBD482ACA1F7}" destId="{8ACEC22F-1A27-44E9-893C-A8F24EF82E0E}" srcOrd="3" destOrd="0" presId="urn:microsoft.com/office/officeart/2005/8/layout/list1"/>
    <dgm:cxn modelId="{9E07DC25-770D-4ABF-8170-70E118EDEC03}" type="presParOf" srcId="{747D9E0C-C93E-4062-9C87-DBD482ACA1F7}" destId="{90BFF92E-4163-48A6-891F-60F9D4D62C43}" srcOrd="4" destOrd="0" presId="urn:microsoft.com/office/officeart/2005/8/layout/list1"/>
    <dgm:cxn modelId="{759DFA36-8285-4D94-8423-E5318928E35F}" type="presParOf" srcId="{90BFF92E-4163-48A6-891F-60F9D4D62C43}" destId="{AC575151-675F-4732-82A7-4788A8A746C5}" srcOrd="0" destOrd="0" presId="urn:microsoft.com/office/officeart/2005/8/layout/list1"/>
    <dgm:cxn modelId="{8CE42988-73CF-4A88-BE5F-CCE8C1E29E70}" type="presParOf" srcId="{90BFF92E-4163-48A6-891F-60F9D4D62C43}" destId="{4B28DC3A-0A3D-4F1A-94AA-F549FB9523BE}" srcOrd="1" destOrd="0" presId="urn:microsoft.com/office/officeart/2005/8/layout/list1"/>
    <dgm:cxn modelId="{82DCAA10-B934-4F95-B134-DD01C4BCA32F}" type="presParOf" srcId="{747D9E0C-C93E-4062-9C87-DBD482ACA1F7}" destId="{B800745A-6F17-46AB-8719-A2AA62032136}" srcOrd="5" destOrd="0" presId="urn:microsoft.com/office/officeart/2005/8/layout/list1"/>
    <dgm:cxn modelId="{FF65FA8A-45F3-4E97-B818-E18466A96288}" type="presParOf" srcId="{747D9E0C-C93E-4062-9C87-DBD482ACA1F7}" destId="{E33016C6-DBED-4BD8-A9BB-207EC851088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3F7715-96B8-4120-A943-FCDE2D4235B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31E43CE-180E-4702-8D7F-7A608A87033A}">
      <dgm:prSet phldrT="[Text]" custT="1"/>
      <dgm:spPr>
        <a:solidFill>
          <a:srgbClr val="E66375"/>
        </a:solidFill>
        <a:ln>
          <a:noFill/>
        </a:ln>
      </dgm:spPr>
      <dgm:t>
        <a:bodyPr/>
        <a:lstStyle/>
        <a:p>
          <a:r>
            <a:rPr lang="en-US" sz="3600" dirty="0"/>
            <a:t>Goal</a:t>
          </a:r>
        </a:p>
      </dgm:t>
    </dgm:pt>
    <dgm:pt modelId="{F1725415-0304-43D1-B2DA-D08758105341}" type="parTrans" cxnId="{5A283C47-9A34-4EAA-AD1F-6A4DFE25FE6B}">
      <dgm:prSet/>
      <dgm:spPr/>
      <dgm:t>
        <a:bodyPr/>
        <a:lstStyle/>
        <a:p>
          <a:endParaRPr lang="en-US" sz="2000"/>
        </a:p>
      </dgm:t>
    </dgm:pt>
    <dgm:pt modelId="{2FA5249B-B2BD-4A78-9995-EC2443FA4F84}" type="sibTrans" cxnId="{5A283C47-9A34-4EAA-AD1F-6A4DFE25FE6B}">
      <dgm:prSet/>
      <dgm:spPr/>
      <dgm:t>
        <a:bodyPr/>
        <a:lstStyle/>
        <a:p>
          <a:endParaRPr lang="en-US" sz="2000"/>
        </a:p>
      </dgm:t>
    </dgm:pt>
    <dgm:pt modelId="{F08A8418-5CEE-4A3A-8106-0DB10BB09806}">
      <dgm:prSet phldrT="[Text]" custT="1"/>
      <dgm:spPr>
        <a:solidFill>
          <a:srgbClr val="F8D7CD">
            <a:alpha val="90000"/>
          </a:srgbClr>
        </a:solidFill>
        <a:ln>
          <a:noFill/>
        </a:ln>
      </dgm:spPr>
      <dgm:t>
        <a:bodyPr/>
        <a:lstStyle/>
        <a:p>
          <a:pPr marL="0" indent="0" algn="l">
            <a:buFont typeface="Arial" panose="020B0604020202020204" pitchFamily="34" charset="0"/>
            <a:buNone/>
          </a:pPr>
          <a:r>
            <a:rPr lang="en-US" sz="3200" dirty="0"/>
            <a:t>To develop and implement an innovative </a:t>
          </a:r>
          <a:r>
            <a:rPr lang="en-US" sz="3200" i="1" dirty="0"/>
            <a:t>Two-Generation Approach</a:t>
          </a:r>
          <a:r>
            <a:rPr lang="en-US" sz="3200" dirty="0"/>
            <a:t> to postpartum care at UI Health. </a:t>
          </a:r>
        </a:p>
      </dgm:t>
    </dgm:pt>
    <dgm:pt modelId="{F0928FA6-0B85-43E7-A6B7-AB5445358BBD}" type="parTrans" cxnId="{DD652723-427D-4DA9-A0EB-3C957C700011}">
      <dgm:prSet/>
      <dgm:spPr/>
      <dgm:t>
        <a:bodyPr/>
        <a:lstStyle/>
        <a:p>
          <a:endParaRPr lang="en-US" sz="2000"/>
        </a:p>
      </dgm:t>
    </dgm:pt>
    <dgm:pt modelId="{BCD7C4F1-74B2-44A6-AEE0-7BAEC7CBEA0C}" type="sibTrans" cxnId="{DD652723-427D-4DA9-A0EB-3C957C700011}">
      <dgm:prSet/>
      <dgm:spPr/>
      <dgm:t>
        <a:bodyPr/>
        <a:lstStyle/>
        <a:p>
          <a:endParaRPr lang="en-US" sz="2000"/>
        </a:p>
      </dgm:t>
    </dgm:pt>
    <dgm:pt modelId="{3E9E0CDF-22B5-4E02-99C3-67B3FABC8D10}">
      <dgm:prSet phldrT="[Text]" custT="1"/>
      <dgm:spPr>
        <a:solidFill>
          <a:srgbClr val="36ABB3"/>
        </a:solidFill>
        <a:ln>
          <a:noFill/>
        </a:ln>
      </dgm:spPr>
      <dgm:t>
        <a:bodyPr/>
        <a:lstStyle/>
        <a:p>
          <a:r>
            <a:rPr lang="en-US" sz="3600" dirty="0"/>
            <a:t>Status</a:t>
          </a:r>
        </a:p>
      </dgm:t>
    </dgm:pt>
    <dgm:pt modelId="{FADAAE04-4BA9-4284-9DAC-6426B582CFCA}" type="parTrans" cxnId="{C1D468FB-2A29-4213-B7E4-69A57B0FD7F0}">
      <dgm:prSet/>
      <dgm:spPr/>
      <dgm:t>
        <a:bodyPr/>
        <a:lstStyle/>
        <a:p>
          <a:endParaRPr lang="en-US" sz="2000"/>
        </a:p>
      </dgm:t>
    </dgm:pt>
    <dgm:pt modelId="{4ED3BAAC-BFE3-437C-9FC3-0765AA77462E}" type="sibTrans" cxnId="{C1D468FB-2A29-4213-B7E4-69A57B0FD7F0}">
      <dgm:prSet/>
      <dgm:spPr/>
      <dgm:t>
        <a:bodyPr/>
        <a:lstStyle/>
        <a:p>
          <a:endParaRPr lang="en-US" sz="2000"/>
        </a:p>
      </dgm:t>
    </dgm:pt>
    <dgm:pt modelId="{593DB57D-F2F5-4466-A531-DDA52A1DE60D}">
      <dgm:prSet custT="1"/>
      <dgm:spPr>
        <a:solidFill>
          <a:srgbClr val="36ABB3">
            <a:alpha val="58039"/>
          </a:srgbClr>
        </a:solidFill>
        <a:ln>
          <a:noFill/>
        </a:ln>
      </dgm:spPr>
      <dgm:t>
        <a:bodyPr/>
        <a:lstStyle/>
        <a:p>
          <a:pPr marL="0" indent="0">
            <a:lnSpc>
              <a:spcPct val="100000"/>
            </a:lnSpc>
            <a:spcAft>
              <a:spcPts val="0"/>
            </a:spcAft>
            <a:buFontTx/>
            <a:buNone/>
          </a:pPr>
          <a:r>
            <a:rPr lang="en-US" sz="2000" b="0" i="0" u="none" strike="noStrike" dirty="0">
              <a:solidFill>
                <a:srgbClr val="000000"/>
              </a:solidFill>
              <a:effectLst/>
              <a:latin typeface="Calibri (body)"/>
            </a:rPr>
            <a:t>The Two-Generation Clinic has &gt;200 patients and 2 locations.</a:t>
          </a:r>
          <a:endParaRPr lang="en-US" sz="2000" dirty="0">
            <a:latin typeface="Calibri (body)"/>
          </a:endParaRPr>
        </a:p>
      </dgm:t>
    </dgm:pt>
    <dgm:pt modelId="{B367E46A-43FB-4275-BABB-C8D49682D419}" type="parTrans" cxnId="{D77F75C3-C7E8-4F5E-97CC-B73E527CDE7F}">
      <dgm:prSet/>
      <dgm:spPr/>
      <dgm:t>
        <a:bodyPr/>
        <a:lstStyle/>
        <a:p>
          <a:endParaRPr lang="en-US" sz="2000"/>
        </a:p>
      </dgm:t>
    </dgm:pt>
    <dgm:pt modelId="{B73ADEF0-BA39-4A69-8645-8C655B4CF1F8}" type="sibTrans" cxnId="{D77F75C3-C7E8-4F5E-97CC-B73E527CDE7F}">
      <dgm:prSet/>
      <dgm:spPr/>
      <dgm:t>
        <a:bodyPr/>
        <a:lstStyle/>
        <a:p>
          <a:endParaRPr lang="en-US" sz="2000"/>
        </a:p>
      </dgm:t>
    </dgm:pt>
    <dgm:pt modelId="{D0A32FED-9A94-4DE6-A8DB-BFC1CCCB4FA1}">
      <dgm:prSet/>
      <dgm:spPr>
        <a:solidFill>
          <a:srgbClr val="F8D7CD">
            <a:alpha val="90000"/>
          </a:srgbClr>
        </a:solidFill>
        <a:ln>
          <a:noFill/>
        </a:ln>
      </dgm:spPr>
      <dgm:t>
        <a:bodyPr/>
        <a:lstStyle/>
        <a:p>
          <a:pPr marL="0" indent="0" algn="l">
            <a:buFont typeface="Arial" panose="020B0604020202020204" pitchFamily="34" charset="0"/>
            <a:buNone/>
          </a:pPr>
          <a:endParaRPr lang="en-US" sz="3600" dirty="0"/>
        </a:p>
      </dgm:t>
    </dgm:pt>
    <dgm:pt modelId="{8C31BCC5-79B0-4AD9-832D-976E053786EF}" type="parTrans" cxnId="{3A8D10A8-6016-4B44-BC00-7931605C8607}">
      <dgm:prSet/>
      <dgm:spPr/>
      <dgm:t>
        <a:bodyPr/>
        <a:lstStyle/>
        <a:p>
          <a:endParaRPr lang="en-US"/>
        </a:p>
      </dgm:t>
    </dgm:pt>
    <dgm:pt modelId="{B04AF8E8-359E-4438-9105-8FB100A08DE9}" type="sibTrans" cxnId="{3A8D10A8-6016-4B44-BC00-7931605C8607}">
      <dgm:prSet/>
      <dgm:spPr/>
      <dgm:t>
        <a:bodyPr/>
        <a:lstStyle/>
        <a:p>
          <a:endParaRPr lang="en-US"/>
        </a:p>
      </dgm:t>
    </dgm:pt>
    <dgm:pt modelId="{AFAB1843-D4F1-4607-ABA6-08C4E591989B}">
      <dgm:prSet/>
      <dgm:spPr>
        <a:solidFill>
          <a:srgbClr val="36ABB3">
            <a:alpha val="58039"/>
          </a:srgbClr>
        </a:solidFill>
        <a:ln>
          <a:noFill/>
        </a:ln>
      </dgm:spPr>
      <dgm:t>
        <a:bodyPr/>
        <a:lstStyle/>
        <a:p>
          <a:pPr marL="285750" indent="0">
            <a:lnSpc>
              <a:spcPct val="90000"/>
            </a:lnSpc>
            <a:spcAft>
              <a:spcPct val="15000"/>
            </a:spcAft>
          </a:pPr>
          <a:endParaRPr lang="en-US" sz="3600" b="1" dirty="0"/>
        </a:p>
      </dgm:t>
    </dgm:pt>
    <dgm:pt modelId="{0FEC7DBF-B097-47C1-8AA1-8A905C812C09}" type="parTrans" cxnId="{1EA70DB0-B111-4BDA-9FF0-67703F554DC7}">
      <dgm:prSet/>
      <dgm:spPr/>
      <dgm:t>
        <a:bodyPr/>
        <a:lstStyle/>
        <a:p>
          <a:endParaRPr lang="en-US"/>
        </a:p>
      </dgm:t>
    </dgm:pt>
    <dgm:pt modelId="{4C10AA59-D7AC-4AB1-B25B-1ABA5A4DC3A7}" type="sibTrans" cxnId="{1EA70DB0-B111-4BDA-9FF0-67703F554DC7}">
      <dgm:prSet/>
      <dgm:spPr/>
      <dgm:t>
        <a:bodyPr/>
        <a:lstStyle/>
        <a:p>
          <a:endParaRPr lang="en-US"/>
        </a:p>
      </dgm:t>
    </dgm:pt>
    <dgm:pt modelId="{37A1D854-F88F-4385-8ED3-68022B53C775}">
      <dgm:prSet/>
      <dgm:spPr>
        <a:solidFill>
          <a:srgbClr val="36ABB3">
            <a:alpha val="58039"/>
          </a:srgbClr>
        </a:solidFill>
        <a:ln>
          <a:noFill/>
        </a:ln>
      </dgm:spPr>
      <dgm:t>
        <a:bodyPr/>
        <a:lstStyle/>
        <a:p>
          <a:pPr marL="285750" indent="0">
            <a:lnSpc>
              <a:spcPct val="90000"/>
            </a:lnSpc>
            <a:spcAft>
              <a:spcPct val="15000"/>
            </a:spcAft>
          </a:pPr>
          <a:endParaRPr lang="en-US" sz="3600" dirty="0"/>
        </a:p>
      </dgm:t>
    </dgm:pt>
    <dgm:pt modelId="{1BB03924-C076-472D-9A03-E542F1B74300}" type="parTrans" cxnId="{131D3C2A-59A5-4139-AC5B-A0A48337B932}">
      <dgm:prSet/>
      <dgm:spPr/>
      <dgm:t>
        <a:bodyPr/>
        <a:lstStyle/>
        <a:p>
          <a:endParaRPr lang="en-US"/>
        </a:p>
      </dgm:t>
    </dgm:pt>
    <dgm:pt modelId="{15154A19-BF19-4916-B71F-67CBF973DE16}" type="sibTrans" cxnId="{131D3C2A-59A5-4139-AC5B-A0A48337B932}">
      <dgm:prSet/>
      <dgm:spPr/>
      <dgm:t>
        <a:bodyPr/>
        <a:lstStyle/>
        <a:p>
          <a:endParaRPr lang="en-US"/>
        </a:p>
      </dgm:t>
    </dgm:pt>
    <dgm:pt modelId="{24A8C1EC-73A4-4C2A-A7C7-23B6B4D5E4F2}">
      <dgm:prSet custT="1"/>
      <dgm:spPr>
        <a:solidFill>
          <a:srgbClr val="36ABB3">
            <a:alpha val="58039"/>
          </a:srgbClr>
        </a:solidFill>
        <a:ln>
          <a:noFill/>
        </a:ln>
      </dgm:spPr>
      <dgm:t>
        <a:bodyPr/>
        <a:lstStyle/>
        <a:p>
          <a:pPr marL="365760" indent="-182880">
            <a:lnSpc>
              <a:spcPct val="90000"/>
            </a:lnSpc>
            <a:spcAft>
              <a:spcPts val="200"/>
            </a:spcAft>
          </a:pPr>
          <a:r>
            <a:rPr lang="en-US" sz="2000" b="0" i="0" u="none" strike="noStrike" dirty="0">
              <a:solidFill>
                <a:srgbClr val="000000"/>
              </a:solidFill>
              <a:effectLst/>
              <a:latin typeface="Calibri (body)"/>
            </a:rPr>
            <a:t>Postpartum mothers and their infants receive simultaneous medical care with the same provider.</a:t>
          </a:r>
          <a:endParaRPr lang="en-US" sz="2000" dirty="0">
            <a:latin typeface="Calibri (body)"/>
          </a:endParaRPr>
        </a:p>
      </dgm:t>
    </dgm:pt>
    <dgm:pt modelId="{448EA248-BDA1-4375-81F7-3045A25B58C2}" type="parTrans" cxnId="{5FC2594A-66C3-46F4-9DD6-4D90D5D82824}">
      <dgm:prSet/>
      <dgm:spPr/>
      <dgm:t>
        <a:bodyPr/>
        <a:lstStyle/>
        <a:p>
          <a:endParaRPr lang="en-US"/>
        </a:p>
      </dgm:t>
    </dgm:pt>
    <dgm:pt modelId="{5CE2F516-35BB-46BB-8B09-BAB5B4DA06F3}" type="sibTrans" cxnId="{5FC2594A-66C3-46F4-9DD6-4D90D5D82824}">
      <dgm:prSet/>
      <dgm:spPr/>
      <dgm:t>
        <a:bodyPr/>
        <a:lstStyle/>
        <a:p>
          <a:endParaRPr lang="en-US"/>
        </a:p>
      </dgm:t>
    </dgm:pt>
    <dgm:pt modelId="{637EF7B3-5751-4AD5-8D49-A5E4FB4C7A5D}">
      <dgm:prSet custT="1"/>
      <dgm:spPr>
        <a:solidFill>
          <a:srgbClr val="36ABB3">
            <a:alpha val="58039"/>
          </a:srgbClr>
        </a:solidFill>
        <a:ln>
          <a:noFill/>
        </a:ln>
      </dgm:spPr>
      <dgm:t>
        <a:bodyPr/>
        <a:lstStyle/>
        <a:p>
          <a:pPr marL="365760" indent="-182880">
            <a:lnSpc>
              <a:spcPct val="90000"/>
            </a:lnSpc>
            <a:spcAft>
              <a:spcPts val="200"/>
            </a:spcAft>
          </a:pPr>
          <a:r>
            <a:rPr lang="en-US" sz="2000" b="0" i="0" u="none" strike="noStrike" dirty="0">
              <a:solidFill>
                <a:srgbClr val="000000"/>
              </a:solidFill>
              <a:effectLst/>
              <a:latin typeface="Calibri (body)"/>
            </a:rPr>
            <a:t>All patients receive screenings to identify health, mental health, and social care needs.</a:t>
          </a:r>
          <a:endParaRPr lang="en-US" sz="2000" dirty="0">
            <a:latin typeface="Calibri (body)"/>
          </a:endParaRPr>
        </a:p>
      </dgm:t>
    </dgm:pt>
    <dgm:pt modelId="{65AF302A-9C00-4744-9760-D5D29BACE501}" type="parTrans" cxnId="{5132A23F-367E-40FA-8994-271B427468E4}">
      <dgm:prSet/>
      <dgm:spPr/>
      <dgm:t>
        <a:bodyPr/>
        <a:lstStyle/>
        <a:p>
          <a:endParaRPr lang="en-US"/>
        </a:p>
      </dgm:t>
    </dgm:pt>
    <dgm:pt modelId="{5B1CAEB7-DEC2-48B1-A649-D49D4CFEB455}" type="sibTrans" cxnId="{5132A23F-367E-40FA-8994-271B427468E4}">
      <dgm:prSet/>
      <dgm:spPr/>
      <dgm:t>
        <a:bodyPr/>
        <a:lstStyle/>
        <a:p>
          <a:endParaRPr lang="en-US"/>
        </a:p>
      </dgm:t>
    </dgm:pt>
    <dgm:pt modelId="{A6E0F779-676F-4910-A40C-18DD149997CE}">
      <dgm:prSet custT="1"/>
      <dgm:spPr>
        <a:solidFill>
          <a:srgbClr val="36ABB3">
            <a:alpha val="58039"/>
          </a:srgbClr>
        </a:solidFill>
        <a:ln>
          <a:noFill/>
        </a:ln>
      </dgm:spPr>
      <dgm:t>
        <a:bodyPr/>
        <a:lstStyle/>
        <a:p>
          <a:pPr marL="365760" indent="-182880">
            <a:lnSpc>
              <a:spcPct val="90000"/>
            </a:lnSpc>
            <a:spcAft>
              <a:spcPts val="200"/>
            </a:spcAft>
          </a:pPr>
          <a:r>
            <a:rPr lang="en-US" sz="2000" b="0" i="0" u="none" strike="noStrike" dirty="0">
              <a:solidFill>
                <a:srgbClr val="000000"/>
              </a:solidFill>
              <a:effectLst/>
              <a:latin typeface="Calibri (body)"/>
            </a:rPr>
            <a:t>Clinic offers real-time behavioral health with psychiatrists and social workers, lactation consultation, and care navigation/coordination.</a:t>
          </a:r>
          <a:endParaRPr lang="en-US" sz="2000" dirty="0">
            <a:latin typeface="Calibri (body)"/>
          </a:endParaRPr>
        </a:p>
      </dgm:t>
    </dgm:pt>
    <dgm:pt modelId="{E81E28BD-6D38-4B3F-8938-FB22AB873F23}" type="parTrans" cxnId="{AD9DCA2E-6C44-4838-9C93-A6984FA53643}">
      <dgm:prSet/>
      <dgm:spPr/>
      <dgm:t>
        <a:bodyPr/>
        <a:lstStyle/>
        <a:p>
          <a:endParaRPr lang="en-US"/>
        </a:p>
      </dgm:t>
    </dgm:pt>
    <dgm:pt modelId="{1D420A38-37EA-49D7-9E43-C1F4801FB8AA}" type="sibTrans" cxnId="{AD9DCA2E-6C44-4838-9C93-A6984FA53643}">
      <dgm:prSet/>
      <dgm:spPr/>
      <dgm:t>
        <a:bodyPr/>
        <a:lstStyle/>
        <a:p>
          <a:endParaRPr lang="en-US"/>
        </a:p>
      </dgm:t>
    </dgm:pt>
    <dgm:pt modelId="{7689C513-7FB8-49A1-87EB-853905827F24}">
      <dgm:prSet/>
      <dgm:spPr>
        <a:solidFill>
          <a:srgbClr val="36ABB3">
            <a:alpha val="58039"/>
          </a:srgbClr>
        </a:solidFill>
        <a:ln>
          <a:noFill/>
        </a:ln>
      </dgm:spPr>
      <dgm:t>
        <a:bodyPr/>
        <a:lstStyle/>
        <a:p>
          <a:pPr marL="285750" indent="0">
            <a:lnSpc>
              <a:spcPct val="90000"/>
            </a:lnSpc>
            <a:spcAft>
              <a:spcPct val="15000"/>
            </a:spcAft>
          </a:pPr>
          <a:endParaRPr lang="en-US" sz="3600" b="1" dirty="0"/>
        </a:p>
      </dgm:t>
    </dgm:pt>
    <dgm:pt modelId="{92D6C1E7-B6DA-472C-B261-C26AAAC11AAB}" type="sibTrans" cxnId="{8662231E-FB84-4722-971C-1DD29D78D171}">
      <dgm:prSet/>
      <dgm:spPr/>
      <dgm:t>
        <a:bodyPr/>
        <a:lstStyle/>
        <a:p>
          <a:endParaRPr lang="en-US"/>
        </a:p>
      </dgm:t>
    </dgm:pt>
    <dgm:pt modelId="{873F91FF-9552-448A-B1A6-0B14534E467D}" type="parTrans" cxnId="{8662231E-FB84-4722-971C-1DD29D78D171}">
      <dgm:prSet/>
      <dgm:spPr/>
      <dgm:t>
        <a:bodyPr/>
        <a:lstStyle/>
        <a:p>
          <a:endParaRPr lang="en-US"/>
        </a:p>
      </dgm:t>
    </dgm:pt>
    <dgm:pt modelId="{6030DECA-D29A-441E-AA87-0A3620D3B3DE}">
      <dgm:prSet custT="1"/>
      <dgm:spPr>
        <a:solidFill>
          <a:srgbClr val="36ABB3">
            <a:alpha val="58039"/>
          </a:srgbClr>
        </a:solidFill>
        <a:ln>
          <a:noFill/>
        </a:ln>
      </dgm:spPr>
      <dgm:t>
        <a:bodyPr/>
        <a:lstStyle/>
        <a:p>
          <a:pPr marL="0" indent="0">
            <a:lnSpc>
              <a:spcPct val="100000"/>
            </a:lnSpc>
            <a:spcAft>
              <a:spcPts val="0"/>
            </a:spcAft>
            <a:buFontTx/>
            <a:buNone/>
          </a:pPr>
          <a:endParaRPr lang="en-US" sz="400" dirty="0">
            <a:latin typeface="Calibri (body)"/>
          </a:endParaRPr>
        </a:p>
      </dgm:t>
    </dgm:pt>
    <dgm:pt modelId="{BC6001B9-68F9-43BE-BF41-FDCA11E120C7}" type="parTrans" cxnId="{BA268B96-D2BF-4B0F-A9CA-C2D944262D2A}">
      <dgm:prSet/>
      <dgm:spPr/>
      <dgm:t>
        <a:bodyPr/>
        <a:lstStyle/>
        <a:p>
          <a:endParaRPr lang="en-US"/>
        </a:p>
      </dgm:t>
    </dgm:pt>
    <dgm:pt modelId="{72AFCAF3-0AA6-457C-B26D-4CCEF8D5D17F}" type="sibTrans" cxnId="{BA268B96-D2BF-4B0F-A9CA-C2D944262D2A}">
      <dgm:prSet/>
      <dgm:spPr/>
      <dgm:t>
        <a:bodyPr/>
        <a:lstStyle/>
        <a:p>
          <a:endParaRPr lang="en-US"/>
        </a:p>
      </dgm:t>
    </dgm:pt>
    <dgm:pt modelId="{9F7FE159-CC13-4CFB-88E2-C55C29F02395}">
      <dgm:prSet custT="1"/>
      <dgm:spPr>
        <a:solidFill>
          <a:srgbClr val="36ABB3">
            <a:alpha val="58039"/>
          </a:srgbClr>
        </a:solidFill>
        <a:ln>
          <a:noFill/>
        </a:ln>
      </dgm:spPr>
      <dgm:t>
        <a:bodyPr/>
        <a:lstStyle/>
        <a:p>
          <a:pPr marL="365760" indent="-182880">
            <a:lnSpc>
              <a:spcPct val="90000"/>
            </a:lnSpc>
            <a:spcAft>
              <a:spcPts val="200"/>
            </a:spcAft>
          </a:pPr>
          <a:endParaRPr lang="en-US" sz="400" dirty="0">
            <a:latin typeface="Calibri (body)"/>
          </a:endParaRPr>
        </a:p>
      </dgm:t>
    </dgm:pt>
    <dgm:pt modelId="{44AFEDD4-D125-4842-885A-329B5E2BADE8}" type="parTrans" cxnId="{8CB5E08B-310A-42B4-8CD3-5D47EC32DE83}">
      <dgm:prSet/>
      <dgm:spPr/>
      <dgm:t>
        <a:bodyPr/>
        <a:lstStyle/>
        <a:p>
          <a:endParaRPr lang="en-US"/>
        </a:p>
      </dgm:t>
    </dgm:pt>
    <dgm:pt modelId="{691299C2-9643-4C72-A2BE-80F07C1E1CCA}" type="sibTrans" cxnId="{8CB5E08B-310A-42B4-8CD3-5D47EC32DE83}">
      <dgm:prSet/>
      <dgm:spPr/>
      <dgm:t>
        <a:bodyPr/>
        <a:lstStyle/>
        <a:p>
          <a:endParaRPr lang="en-US"/>
        </a:p>
      </dgm:t>
    </dgm:pt>
    <dgm:pt modelId="{FEFE2014-D08C-465C-BDA5-6944A3E40164}">
      <dgm:prSet custT="1"/>
      <dgm:spPr>
        <a:solidFill>
          <a:srgbClr val="36ABB3">
            <a:alpha val="58039"/>
          </a:srgbClr>
        </a:solidFill>
        <a:ln>
          <a:noFill/>
        </a:ln>
      </dgm:spPr>
      <dgm:t>
        <a:bodyPr/>
        <a:lstStyle/>
        <a:p>
          <a:pPr marL="365760" indent="-182880">
            <a:lnSpc>
              <a:spcPct val="90000"/>
            </a:lnSpc>
            <a:spcAft>
              <a:spcPts val="200"/>
            </a:spcAft>
          </a:pPr>
          <a:endParaRPr lang="en-US" sz="400" dirty="0">
            <a:latin typeface="Calibri (body)"/>
          </a:endParaRPr>
        </a:p>
      </dgm:t>
    </dgm:pt>
    <dgm:pt modelId="{1726A73D-A7C0-459D-A699-87998315BF23}" type="parTrans" cxnId="{5A422C77-BA54-4E34-858E-0707C19BBCE2}">
      <dgm:prSet/>
      <dgm:spPr/>
      <dgm:t>
        <a:bodyPr/>
        <a:lstStyle/>
        <a:p>
          <a:endParaRPr lang="en-US"/>
        </a:p>
      </dgm:t>
    </dgm:pt>
    <dgm:pt modelId="{C7896D69-E7DD-454C-AF7C-6CD1FFA6DA28}" type="sibTrans" cxnId="{5A422C77-BA54-4E34-858E-0707C19BBCE2}">
      <dgm:prSet/>
      <dgm:spPr/>
      <dgm:t>
        <a:bodyPr/>
        <a:lstStyle/>
        <a:p>
          <a:endParaRPr lang="en-US"/>
        </a:p>
      </dgm:t>
    </dgm:pt>
    <dgm:pt modelId="{E5793B51-2153-4FA6-9040-290F8B46054F}" type="pres">
      <dgm:prSet presAssocID="{193F7715-96B8-4120-A943-FCDE2D4235B6}" presName="Name0" presStyleCnt="0">
        <dgm:presLayoutVars>
          <dgm:dir/>
          <dgm:animLvl val="lvl"/>
          <dgm:resizeHandles val="exact"/>
        </dgm:presLayoutVars>
      </dgm:prSet>
      <dgm:spPr/>
    </dgm:pt>
    <dgm:pt modelId="{5FCB0D17-EB0E-46D3-9DC2-9DE6509AF702}" type="pres">
      <dgm:prSet presAssocID="{831E43CE-180E-4702-8D7F-7A608A87033A}" presName="composite" presStyleCnt="0"/>
      <dgm:spPr/>
    </dgm:pt>
    <dgm:pt modelId="{9543CC8E-504D-42FA-BACA-97A472DEACE4}" type="pres">
      <dgm:prSet presAssocID="{831E43CE-180E-4702-8D7F-7A608A87033A}" presName="parTx" presStyleLbl="alignNode1" presStyleIdx="0" presStyleCnt="2">
        <dgm:presLayoutVars>
          <dgm:chMax val="0"/>
          <dgm:chPref val="0"/>
          <dgm:bulletEnabled val="1"/>
        </dgm:presLayoutVars>
      </dgm:prSet>
      <dgm:spPr/>
    </dgm:pt>
    <dgm:pt modelId="{843FE52E-7D52-4B44-AE29-218D9EF1BE77}" type="pres">
      <dgm:prSet presAssocID="{831E43CE-180E-4702-8D7F-7A608A87033A}" presName="desTx" presStyleLbl="alignAccFollowNode1" presStyleIdx="0" presStyleCnt="2">
        <dgm:presLayoutVars>
          <dgm:bulletEnabled val="1"/>
        </dgm:presLayoutVars>
      </dgm:prSet>
      <dgm:spPr/>
    </dgm:pt>
    <dgm:pt modelId="{DEFB9E0B-31D5-41A9-B0C6-F25436A7F224}" type="pres">
      <dgm:prSet presAssocID="{2FA5249B-B2BD-4A78-9995-EC2443FA4F84}" presName="space" presStyleCnt="0"/>
      <dgm:spPr/>
    </dgm:pt>
    <dgm:pt modelId="{50852596-163F-4F7F-AA02-FD75DDC9A4BE}" type="pres">
      <dgm:prSet presAssocID="{3E9E0CDF-22B5-4E02-99C3-67B3FABC8D10}" presName="composite" presStyleCnt="0"/>
      <dgm:spPr/>
    </dgm:pt>
    <dgm:pt modelId="{BED446F4-DAEC-425D-BB70-F44B9CADDEE6}" type="pres">
      <dgm:prSet presAssocID="{3E9E0CDF-22B5-4E02-99C3-67B3FABC8D10}" presName="parTx" presStyleLbl="alignNode1" presStyleIdx="1" presStyleCnt="2">
        <dgm:presLayoutVars>
          <dgm:chMax val="0"/>
          <dgm:chPref val="0"/>
          <dgm:bulletEnabled val="1"/>
        </dgm:presLayoutVars>
      </dgm:prSet>
      <dgm:spPr/>
    </dgm:pt>
    <dgm:pt modelId="{8908EF28-EEFE-45CA-B0E8-92B72BD22A73}" type="pres">
      <dgm:prSet presAssocID="{3E9E0CDF-22B5-4E02-99C3-67B3FABC8D10}" presName="desTx" presStyleLbl="alignAccFollowNode1" presStyleIdx="1" presStyleCnt="2">
        <dgm:presLayoutVars>
          <dgm:bulletEnabled val="1"/>
        </dgm:presLayoutVars>
      </dgm:prSet>
      <dgm:spPr/>
    </dgm:pt>
  </dgm:ptLst>
  <dgm:cxnLst>
    <dgm:cxn modelId="{ADA54F10-2C42-4046-9E84-002963FFFF04}" type="presOf" srcId="{37A1D854-F88F-4385-8ED3-68022B53C775}" destId="{8908EF28-EEFE-45CA-B0E8-92B72BD22A73}" srcOrd="0" destOrd="9" presId="urn:microsoft.com/office/officeart/2005/8/layout/hList1"/>
    <dgm:cxn modelId="{0B13171D-452A-47DB-B5C4-24AE0F28EDA2}" type="presOf" srcId="{AFAB1843-D4F1-4607-ABA6-08C4E591989B}" destId="{8908EF28-EEFE-45CA-B0E8-92B72BD22A73}" srcOrd="0" destOrd="8" presId="urn:microsoft.com/office/officeart/2005/8/layout/hList1"/>
    <dgm:cxn modelId="{8662231E-FB84-4722-971C-1DD29D78D171}" srcId="{3E9E0CDF-22B5-4E02-99C3-67B3FABC8D10}" destId="{7689C513-7FB8-49A1-87EB-853905827F24}" srcOrd="2" destOrd="0" parTransId="{873F91FF-9552-448A-B1A6-0B14534E467D}" sibTransId="{92D6C1E7-B6DA-472C-B261-C26AAAC11AAB}"/>
    <dgm:cxn modelId="{DD652723-427D-4DA9-A0EB-3C957C700011}" srcId="{831E43CE-180E-4702-8D7F-7A608A87033A}" destId="{F08A8418-5CEE-4A3A-8106-0DB10BB09806}" srcOrd="0" destOrd="0" parTransId="{F0928FA6-0B85-43E7-A6B7-AB5445358BBD}" sibTransId="{BCD7C4F1-74B2-44A6-AEE0-7BAEC7CBEA0C}"/>
    <dgm:cxn modelId="{131D3C2A-59A5-4139-AC5B-A0A48337B932}" srcId="{3E9E0CDF-22B5-4E02-99C3-67B3FABC8D10}" destId="{37A1D854-F88F-4385-8ED3-68022B53C775}" srcOrd="4" destOrd="0" parTransId="{1BB03924-C076-472D-9A03-E542F1B74300}" sibTransId="{15154A19-BF19-4916-B71F-67CBF973DE16}"/>
    <dgm:cxn modelId="{AD9DCA2E-6C44-4838-9C93-A6984FA53643}" srcId="{6030DECA-D29A-441E-AA87-0A3620D3B3DE}" destId="{A6E0F779-676F-4910-A40C-18DD149997CE}" srcOrd="4" destOrd="0" parTransId="{E81E28BD-6D38-4B3F-8938-FB22AB873F23}" sibTransId="{1D420A38-37EA-49D7-9E43-C1F4801FB8AA}"/>
    <dgm:cxn modelId="{E75AAB38-2909-4778-BFC3-0B8499A6401E}" type="presOf" srcId="{D0A32FED-9A94-4DE6-A8DB-BFC1CCCB4FA1}" destId="{843FE52E-7D52-4B44-AE29-218D9EF1BE77}" srcOrd="0" destOrd="1" presId="urn:microsoft.com/office/officeart/2005/8/layout/hList1"/>
    <dgm:cxn modelId="{C895E838-DCDD-44FD-86A1-11B66F20AD75}" type="presOf" srcId="{24A8C1EC-73A4-4C2A-A7C7-23B6B4D5E4F2}" destId="{8908EF28-EEFE-45CA-B0E8-92B72BD22A73}" srcOrd="0" destOrd="2" presId="urn:microsoft.com/office/officeart/2005/8/layout/hList1"/>
    <dgm:cxn modelId="{5132A23F-367E-40FA-8994-271B427468E4}" srcId="{6030DECA-D29A-441E-AA87-0A3620D3B3DE}" destId="{637EF7B3-5751-4AD5-8D49-A5E4FB4C7A5D}" srcOrd="2" destOrd="0" parTransId="{65AF302A-9C00-4744-9760-D5D29BACE501}" sibTransId="{5B1CAEB7-DEC2-48B1-A649-D49D4CFEB455}"/>
    <dgm:cxn modelId="{5A283C47-9A34-4EAA-AD1F-6A4DFE25FE6B}" srcId="{193F7715-96B8-4120-A943-FCDE2D4235B6}" destId="{831E43CE-180E-4702-8D7F-7A608A87033A}" srcOrd="0" destOrd="0" parTransId="{F1725415-0304-43D1-B2DA-D08758105341}" sibTransId="{2FA5249B-B2BD-4A78-9995-EC2443FA4F84}"/>
    <dgm:cxn modelId="{5FC2594A-66C3-46F4-9DD6-4D90D5D82824}" srcId="{6030DECA-D29A-441E-AA87-0A3620D3B3DE}" destId="{24A8C1EC-73A4-4C2A-A7C7-23B6B4D5E4F2}" srcOrd="0" destOrd="0" parTransId="{448EA248-BDA1-4375-81F7-3045A25B58C2}" sibTransId="{5CE2F516-35BB-46BB-8B09-BAB5B4DA06F3}"/>
    <dgm:cxn modelId="{3C958357-D193-4F3D-BA11-37CD9FF93713}" type="presOf" srcId="{A6E0F779-676F-4910-A40C-18DD149997CE}" destId="{8908EF28-EEFE-45CA-B0E8-92B72BD22A73}" srcOrd="0" destOrd="6" presId="urn:microsoft.com/office/officeart/2005/8/layout/hList1"/>
    <dgm:cxn modelId="{1CA5D95F-7B67-48AC-97D9-8F2C2F99465C}" type="presOf" srcId="{9F7FE159-CC13-4CFB-88E2-C55C29F02395}" destId="{8908EF28-EEFE-45CA-B0E8-92B72BD22A73}" srcOrd="0" destOrd="3" presId="urn:microsoft.com/office/officeart/2005/8/layout/hList1"/>
    <dgm:cxn modelId="{AD4E9468-3A14-4DD8-8760-5075E1A8FFA5}" type="presOf" srcId="{193F7715-96B8-4120-A943-FCDE2D4235B6}" destId="{E5793B51-2153-4FA6-9040-290F8B46054F}" srcOrd="0" destOrd="0" presId="urn:microsoft.com/office/officeart/2005/8/layout/hList1"/>
    <dgm:cxn modelId="{5A422C77-BA54-4E34-858E-0707C19BBCE2}" srcId="{6030DECA-D29A-441E-AA87-0A3620D3B3DE}" destId="{FEFE2014-D08C-465C-BDA5-6944A3E40164}" srcOrd="3" destOrd="0" parTransId="{1726A73D-A7C0-459D-A699-87998315BF23}" sibTransId="{C7896D69-E7DD-454C-AF7C-6CD1FFA6DA28}"/>
    <dgm:cxn modelId="{80E9EA7D-F8B9-4EF2-878B-CEF86C21BE94}" type="presOf" srcId="{593DB57D-F2F5-4466-A531-DDA52A1DE60D}" destId="{8908EF28-EEFE-45CA-B0E8-92B72BD22A73}" srcOrd="0" destOrd="0" presId="urn:microsoft.com/office/officeart/2005/8/layout/hList1"/>
    <dgm:cxn modelId="{AB28A380-52C5-4F03-AA3B-73ADBF5BB641}" type="presOf" srcId="{F08A8418-5CEE-4A3A-8106-0DB10BB09806}" destId="{843FE52E-7D52-4B44-AE29-218D9EF1BE77}" srcOrd="0" destOrd="0" presId="urn:microsoft.com/office/officeart/2005/8/layout/hList1"/>
    <dgm:cxn modelId="{8CB5E08B-310A-42B4-8CD3-5D47EC32DE83}" srcId="{6030DECA-D29A-441E-AA87-0A3620D3B3DE}" destId="{9F7FE159-CC13-4CFB-88E2-C55C29F02395}" srcOrd="1" destOrd="0" parTransId="{44AFEDD4-D125-4842-885A-329B5E2BADE8}" sibTransId="{691299C2-9643-4C72-A2BE-80F07C1E1CCA}"/>
    <dgm:cxn modelId="{BA268B96-D2BF-4B0F-A9CA-C2D944262D2A}" srcId="{3E9E0CDF-22B5-4E02-99C3-67B3FABC8D10}" destId="{6030DECA-D29A-441E-AA87-0A3620D3B3DE}" srcOrd="1" destOrd="0" parTransId="{BC6001B9-68F9-43BE-BF41-FDCA11E120C7}" sibTransId="{72AFCAF3-0AA6-457C-B26D-4CCEF8D5D17F}"/>
    <dgm:cxn modelId="{06557F9A-7734-4420-84D6-DB7FC365A8A8}" type="presOf" srcId="{3E9E0CDF-22B5-4E02-99C3-67B3FABC8D10}" destId="{BED446F4-DAEC-425D-BB70-F44B9CADDEE6}" srcOrd="0" destOrd="0" presId="urn:microsoft.com/office/officeart/2005/8/layout/hList1"/>
    <dgm:cxn modelId="{1BF701A1-8448-45CC-AE13-A658F78F0BF8}" type="presOf" srcId="{7689C513-7FB8-49A1-87EB-853905827F24}" destId="{8908EF28-EEFE-45CA-B0E8-92B72BD22A73}" srcOrd="0" destOrd="7" presId="urn:microsoft.com/office/officeart/2005/8/layout/hList1"/>
    <dgm:cxn modelId="{3A8D10A8-6016-4B44-BC00-7931605C8607}" srcId="{831E43CE-180E-4702-8D7F-7A608A87033A}" destId="{D0A32FED-9A94-4DE6-A8DB-BFC1CCCB4FA1}" srcOrd="1" destOrd="0" parTransId="{8C31BCC5-79B0-4AD9-832D-976E053786EF}" sibTransId="{B04AF8E8-359E-4438-9105-8FB100A08DE9}"/>
    <dgm:cxn modelId="{1EA70DB0-B111-4BDA-9FF0-67703F554DC7}" srcId="{3E9E0CDF-22B5-4E02-99C3-67B3FABC8D10}" destId="{AFAB1843-D4F1-4607-ABA6-08C4E591989B}" srcOrd="3" destOrd="0" parTransId="{0FEC7DBF-B097-47C1-8AA1-8A905C812C09}" sibTransId="{4C10AA59-D7AC-4AB1-B25B-1ABA5A4DC3A7}"/>
    <dgm:cxn modelId="{D77F75C3-C7E8-4F5E-97CC-B73E527CDE7F}" srcId="{3E9E0CDF-22B5-4E02-99C3-67B3FABC8D10}" destId="{593DB57D-F2F5-4466-A531-DDA52A1DE60D}" srcOrd="0" destOrd="0" parTransId="{B367E46A-43FB-4275-BABB-C8D49682D419}" sibTransId="{B73ADEF0-BA39-4A69-8645-8C655B4CF1F8}"/>
    <dgm:cxn modelId="{FCF729CA-98C7-4A87-94D7-70525B3061DE}" type="presOf" srcId="{637EF7B3-5751-4AD5-8D49-A5E4FB4C7A5D}" destId="{8908EF28-EEFE-45CA-B0E8-92B72BD22A73}" srcOrd="0" destOrd="4" presId="urn:microsoft.com/office/officeart/2005/8/layout/hList1"/>
    <dgm:cxn modelId="{BED6A2D7-AD52-415A-8C20-72426E85E107}" type="presOf" srcId="{831E43CE-180E-4702-8D7F-7A608A87033A}" destId="{9543CC8E-504D-42FA-BACA-97A472DEACE4}" srcOrd="0" destOrd="0" presId="urn:microsoft.com/office/officeart/2005/8/layout/hList1"/>
    <dgm:cxn modelId="{388012DC-7818-4DA8-A7E7-8DB1607D03EA}" type="presOf" srcId="{FEFE2014-D08C-465C-BDA5-6944A3E40164}" destId="{8908EF28-EEFE-45CA-B0E8-92B72BD22A73}" srcOrd="0" destOrd="5" presId="urn:microsoft.com/office/officeart/2005/8/layout/hList1"/>
    <dgm:cxn modelId="{8E06AAE4-0E7B-4F2F-9B2A-83FC81BC6C48}" type="presOf" srcId="{6030DECA-D29A-441E-AA87-0A3620D3B3DE}" destId="{8908EF28-EEFE-45CA-B0E8-92B72BD22A73}" srcOrd="0" destOrd="1" presId="urn:microsoft.com/office/officeart/2005/8/layout/hList1"/>
    <dgm:cxn modelId="{C1D468FB-2A29-4213-B7E4-69A57B0FD7F0}" srcId="{193F7715-96B8-4120-A943-FCDE2D4235B6}" destId="{3E9E0CDF-22B5-4E02-99C3-67B3FABC8D10}" srcOrd="1" destOrd="0" parTransId="{FADAAE04-4BA9-4284-9DAC-6426B582CFCA}" sibTransId="{4ED3BAAC-BFE3-437C-9FC3-0765AA77462E}"/>
    <dgm:cxn modelId="{068F3107-6F9D-41EA-B871-909D76FAEC03}" type="presParOf" srcId="{E5793B51-2153-4FA6-9040-290F8B46054F}" destId="{5FCB0D17-EB0E-46D3-9DC2-9DE6509AF702}" srcOrd="0" destOrd="0" presId="urn:microsoft.com/office/officeart/2005/8/layout/hList1"/>
    <dgm:cxn modelId="{D1E34EAE-682B-4A20-89CA-4C0EE7CF7180}" type="presParOf" srcId="{5FCB0D17-EB0E-46D3-9DC2-9DE6509AF702}" destId="{9543CC8E-504D-42FA-BACA-97A472DEACE4}" srcOrd="0" destOrd="0" presId="urn:microsoft.com/office/officeart/2005/8/layout/hList1"/>
    <dgm:cxn modelId="{A3B67057-8248-4D56-AC48-E3C0D8B2A193}" type="presParOf" srcId="{5FCB0D17-EB0E-46D3-9DC2-9DE6509AF702}" destId="{843FE52E-7D52-4B44-AE29-218D9EF1BE77}" srcOrd="1" destOrd="0" presId="urn:microsoft.com/office/officeart/2005/8/layout/hList1"/>
    <dgm:cxn modelId="{E68A71AE-F98C-4A26-8F2A-80E018B5BE15}" type="presParOf" srcId="{E5793B51-2153-4FA6-9040-290F8B46054F}" destId="{DEFB9E0B-31D5-41A9-B0C6-F25436A7F224}" srcOrd="1" destOrd="0" presId="urn:microsoft.com/office/officeart/2005/8/layout/hList1"/>
    <dgm:cxn modelId="{2FE9BD1E-EF18-4F6F-A4CE-BF1EE33BE607}" type="presParOf" srcId="{E5793B51-2153-4FA6-9040-290F8B46054F}" destId="{50852596-163F-4F7F-AA02-FD75DDC9A4BE}" srcOrd="2" destOrd="0" presId="urn:microsoft.com/office/officeart/2005/8/layout/hList1"/>
    <dgm:cxn modelId="{EA9C350A-9566-4DE4-9A30-EF0B6FA47B29}" type="presParOf" srcId="{50852596-163F-4F7F-AA02-FD75DDC9A4BE}" destId="{BED446F4-DAEC-425D-BB70-F44B9CADDEE6}" srcOrd="0" destOrd="0" presId="urn:microsoft.com/office/officeart/2005/8/layout/hList1"/>
    <dgm:cxn modelId="{57557779-D7F4-4007-BEF2-E6DB8C6F848F}" type="presParOf" srcId="{50852596-163F-4F7F-AA02-FD75DDC9A4BE}" destId="{8908EF28-EEFE-45CA-B0E8-92B72BD22A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719728-9391-AB44-99E1-2F7A43855B35}"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D62D1AC7-F582-214F-905B-435C060E8F8D}">
      <dgm:prSet phldrT="[Text]" custT="1"/>
      <dgm:spPr/>
      <dgm:t>
        <a:bodyPr/>
        <a:lstStyle/>
        <a:p>
          <a:pPr>
            <a:spcAft>
              <a:spcPts val="912"/>
            </a:spcAft>
          </a:pPr>
          <a:r>
            <a:rPr lang="en-US" sz="3600" dirty="0"/>
            <a:t>San Francisco, CA</a:t>
          </a:r>
        </a:p>
        <a:p>
          <a:pPr>
            <a:spcAft>
              <a:spcPct val="35000"/>
            </a:spcAft>
          </a:pPr>
          <a:r>
            <a:rPr lang="en-US" sz="1200" dirty="0"/>
            <a:t>Since 2019, pregnant persons in SF qualify for family housing status regardless of term, and may also apply for adult/youth housing, if they prefer</a:t>
          </a:r>
          <a:r>
            <a:rPr lang="en-US" sz="1200" baseline="30000" dirty="0"/>
            <a:t>17</a:t>
          </a:r>
          <a:endParaRPr lang="en-US" sz="3600" dirty="0"/>
        </a:p>
      </dgm:t>
    </dgm:pt>
    <dgm:pt modelId="{537CCF32-75DD-2341-804B-CE6DE002D185}" type="parTrans" cxnId="{4D33A734-D836-D549-9E8F-545EAF2763B6}">
      <dgm:prSet/>
      <dgm:spPr/>
      <dgm:t>
        <a:bodyPr/>
        <a:lstStyle/>
        <a:p>
          <a:endParaRPr lang="en-US"/>
        </a:p>
      </dgm:t>
    </dgm:pt>
    <dgm:pt modelId="{90D9CCF4-4AEC-054E-8576-ECEB0B81D7C9}" type="sibTrans" cxnId="{4D33A734-D836-D549-9E8F-545EAF2763B6}">
      <dgm:prSet/>
      <dgm:spPr/>
      <dgm:t>
        <a:bodyPr/>
        <a:lstStyle/>
        <a:p>
          <a:endParaRPr lang="en-US"/>
        </a:p>
      </dgm:t>
    </dgm:pt>
    <dgm:pt modelId="{F6ECBE73-102E-394B-ADD5-BE2CB9394A95}">
      <dgm:prSet phldrT="[Text]"/>
      <dgm:spPr>
        <a:solidFill>
          <a:schemeClr val="accent2"/>
        </a:solidFill>
      </dgm:spPr>
      <dgm:t>
        <a:bodyPr/>
        <a:lstStyle/>
        <a:p>
          <a:r>
            <a:rPr lang="en-US" dirty="0"/>
            <a:t>Specifically support pregnant and postpartum women</a:t>
          </a:r>
        </a:p>
      </dgm:t>
    </dgm:pt>
    <dgm:pt modelId="{74A91FB4-DCFF-6D4F-9402-18E9A52109AC}" type="parTrans" cxnId="{460C82AD-F240-3647-9D03-A837884B0CA9}">
      <dgm:prSet/>
      <dgm:spPr/>
      <dgm:t>
        <a:bodyPr/>
        <a:lstStyle/>
        <a:p>
          <a:endParaRPr lang="en-US"/>
        </a:p>
      </dgm:t>
    </dgm:pt>
    <dgm:pt modelId="{E3C33C5C-A0D6-BA44-8EF0-67073771164D}" type="sibTrans" cxnId="{460C82AD-F240-3647-9D03-A837884B0CA9}">
      <dgm:prSet/>
      <dgm:spPr/>
      <dgm:t>
        <a:bodyPr/>
        <a:lstStyle/>
        <a:p>
          <a:endParaRPr lang="en-US"/>
        </a:p>
      </dgm:t>
    </dgm:pt>
    <dgm:pt modelId="{D2D9ECDC-F737-1D4C-9677-57F9348241E6}">
      <dgm:prSet phldrT="[Text]"/>
      <dgm:spPr>
        <a:solidFill>
          <a:schemeClr val="accent2"/>
        </a:solidFill>
      </dgm:spPr>
      <dgm:t>
        <a:bodyPr/>
        <a:lstStyle/>
        <a:p>
          <a:r>
            <a:rPr lang="en-US" dirty="0"/>
            <a:t>Hamilton Family Emergency Shelter</a:t>
          </a:r>
        </a:p>
      </dgm:t>
    </dgm:pt>
    <dgm:pt modelId="{B4AEEA89-C1F1-6841-99E1-E13869C909F3}" type="parTrans" cxnId="{98DA813B-19F6-BD40-9733-EFE3C4B98B1E}">
      <dgm:prSet/>
      <dgm:spPr/>
      <dgm:t>
        <a:bodyPr/>
        <a:lstStyle/>
        <a:p>
          <a:endParaRPr lang="en-US"/>
        </a:p>
      </dgm:t>
    </dgm:pt>
    <dgm:pt modelId="{125ECCD3-0F25-224B-B575-40E987D826C8}" type="sibTrans" cxnId="{98DA813B-19F6-BD40-9733-EFE3C4B98B1E}">
      <dgm:prSet/>
      <dgm:spPr/>
      <dgm:t>
        <a:bodyPr/>
        <a:lstStyle/>
        <a:p>
          <a:endParaRPr lang="en-US"/>
        </a:p>
      </dgm:t>
    </dgm:pt>
    <dgm:pt modelId="{67E9E9BC-150D-A74E-9E95-090CA93FE68A}">
      <dgm:prSet phldrT="[Text]" custT="1"/>
      <dgm:spPr/>
      <dgm:t>
        <a:bodyPr/>
        <a:lstStyle/>
        <a:p>
          <a:pPr>
            <a:spcAft>
              <a:spcPts val="912"/>
            </a:spcAft>
          </a:pPr>
          <a:r>
            <a:rPr lang="en-US" sz="3600" dirty="0"/>
            <a:t>Cleveland, OH</a:t>
          </a:r>
        </a:p>
        <a:p>
          <a:pPr>
            <a:spcAft>
              <a:spcPct val="35000"/>
            </a:spcAft>
          </a:pPr>
          <a:r>
            <a:rPr lang="en-US" sz="1100" dirty="0"/>
            <a:t>Programs in Cleveland determine eligibility for pregnant women on a case-by-case basis</a:t>
          </a:r>
          <a:endParaRPr lang="en-US" sz="4000" dirty="0"/>
        </a:p>
      </dgm:t>
    </dgm:pt>
    <dgm:pt modelId="{B83031CC-E827-A74E-8ACE-E3A7D475F5B3}" type="parTrans" cxnId="{594B4320-2130-7E41-A1B5-67DF240A5948}">
      <dgm:prSet/>
      <dgm:spPr/>
      <dgm:t>
        <a:bodyPr/>
        <a:lstStyle/>
        <a:p>
          <a:endParaRPr lang="en-US"/>
        </a:p>
      </dgm:t>
    </dgm:pt>
    <dgm:pt modelId="{47208AB9-5D4E-9B4A-BDF3-3A90B1E5BA36}" type="sibTrans" cxnId="{594B4320-2130-7E41-A1B5-67DF240A5948}">
      <dgm:prSet/>
      <dgm:spPr/>
      <dgm:t>
        <a:bodyPr/>
        <a:lstStyle/>
        <a:p>
          <a:endParaRPr lang="en-US"/>
        </a:p>
      </dgm:t>
    </dgm:pt>
    <dgm:pt modelId="{04AA5231-CE88-C140-A119-EF10A34D3A84}">
      <dgm:prSet phldrT="[Text]"/>
      <dgm:spPr>
        <a:solidFill>
          <a:schemeClr val="accent2"/>
        </a:solidFill>
      </dgm:spPr>
      <dgm:t>
        <a:bodyPr/>
        <a:lstStyle/>
        <a:p>
          <a:r>
            <a:rPr lang="en-US" dirty="0"/>
            <a:t>Specifically support pregnant and postpartum women</a:t>
          </a:r>
        </a:p>
      </dgm:t>
    </dgm:pt>
    <dgm:pt modelId="{3F4A8910-6535-3B48-B2B0-6EC3B954FF01}" type="parTrans" cxnId="{38D915EA-3BF5-9F45-86AB-FC5EE7179E3F}">
      <dgm:prSet/>
      <dgm:spPr/>
      <dgm:t>
        <a:bodyPr/>
        <a:lstStyle/>
        <a:p>
          <a:endParaRPr lang="en-US"/>
        </a:p>
      </dgm:t>
    </dgm:pt>
    <dgm:pt modelId="{FE4FA90D-FFEF-634D-86E0-89E622198CEF}" type="sibTrans" cxnId="{38D915EA-3BF5-9F45-86AB-FC5EE7179E3F}">
      <dgm:prSet/>
      <dgm:spPr/>
      <dgm:t>
        <a:bodyPr/>
        <a:lstStyle/>
        <a:p>
          <a:endParaRPr lang="en-US"/>
        </a:p>
      </dgm:t>
    </dgm:pt>
    <dgm:pt modelId="{8561D2FB-138D-7D4F-B81C-794A414E572B}">
      <dgm:prSet phldrT="[Text]"/>
      <dgm:spPr/>
      <dgm:t>
        <a:bodyPr/>
        <a:lstStyle/>
        <a:p>
          <a:pPr>
            <a:buNone/>
          </a:pPr>
          <a:r>
            <a:rPr lang="en-US" sz="1600" dirty="0"/>
            <a:t>Other programs</a:t>
          </a:r>
        </a:p>
      </dgm:t>
    </dgm:pt>
    <dgm:pt modelId="{35AF5710-841E-D549-AF5F-27E47AFEB20F}" type="parTrans" cxnId="{65F7DB6E-BE5D-B142-A9A0-F5CF0EEA4E98}">
      <dgm:prSet/>
      <dgm:spPr/>
      <dgm:t>
        <a:bodyPr/>
        <a:lstStyle/>
        <a:p>
          <a:endParaRPr lang="en-US"/>
        </a:p>
      </dgm:t>
    </dgm:pt>
    <dgm:pt modelId="{FC951A08-C68D-2E4D-BF2B-54E2A392BD12}" type="sibTrans" cxnId="{65F7DB6E-BE5D-B142-A9A0-F5CF0EEA4E98}">
      <dgm:prSet/>
      <dgm:spPr/>
      <dgm:t>
        <a:bodyPr/>
        <a:lstStyle/>
        <a:p>
          <a:endParaRPr lang="en-US"/>
        </a:p>
      </dgm:t>
    </dgm:pt>
    <dgm:pt modelId="{22C2210C-899C-824F-9A8E-CEDBF7D19DF4}">
      <dgm:prSet phldrT="[Text]"/>
      <dgm:spPr>
        <a:solidFill>
          <a:schemeClr val="accent2"/>
        </a:solidFill>
      </dgm:spPr>
      <dgm:t>
        <a:bodyPr/>
        <a:lstStyle/>
        <a:p>
          <a:r>
            <a:rPr lang="en-US" dirty="0"/>
            <a:t>Homeless Prenatal Program (Jelani House)</a:t>
          </a:r>
        </a:p>
      </dgm:t>
    </dgm:pt>
    <dgm:pt modelId="{84BD0E4D-ABC0-CF4C-8D7F-2D55B48DB8CF}" type="parTrans" cxnId="{A32C6E86-8C33-E742-8831-B9B5EC497EB0}">
      <dgm:prSet/>
      <dgm:spPr/>
      <dgm:t>
        <a:bodyPr/>
        <a:lstStyle/>
        <a:p>
          <a:endParaRPr lang="en-US"/>
        </a:p>
      </dgm:t>
    </dgm:pt>
    <dgm:pt modelId="{C6ACB008-7461-FF4F-A7AC-671E7603D64B}" type="sibTrans" cxnId="{A32C6E86-8C33-E742-8831-B9B5EC497EB0}">
      <dgm:prSet/>
      <dgm:spPr/>
      <dgm:t>
        <a:bodyPr/>
        <a:lstStyle/>
        <a:p>
          <a:endParaRPr lang="en-US"/>
        </a:p>
      </dgm:t>
    </dgm:pt>
    <dgm:pt modelId="{919AF6AE-463B-D845-9E52-9794ADCD2844}">
      <dgm:prSet phldrT="[Text]"/>
      <dgm:spPr/>
      <dgm:t>
        <a:bodyPr/>
        <a:lstStyle/>
        <a:p>
          <a:r>
            <a:rPr lang="en-US" dirty="0"/>
            <a:t>Other programs</a:t>
          </a:r>
        </a:p>
      </dgm:t>
    </dgm:pt>
    <dgm:pt modelId="{FA6C6575-CFC9-3248-9E84-DA71EA63F2BD}" type="parTrans" cxnId="{EBDF92AA-7DC9-FD40-9CA3-F38D74F9DB91}">
      <dgm:prSet/>
      <dgm:spPr/>
      <dgm:t>
        <a:bodyPr/>
        <a:lstStyle/>
        <a:p>
          <a:endParaRPr lang="en-US"/>
        </a:p>
      </dgm:t>
    </dgm:pt>
    <dgm:pt modelId="{7682CB9E-CED1-7641-89C4-8368EF00C4B1}" type="sibTrans" cxnId="{EBDF92AA-7DC9-FD40-9CA3-F38D74F9DB91}">
      <dgm:prSet/>
      <dgm:spPr/>
      <dgm:t>
        <a:bodyPr/>
        <a:lstStyle/>
        <a:p>
          <a:endParaRPr lang="en-US"/>
        </a:p>
      </dgm:t>
    </dgm:pt>
    <dgm:pt modelId="{26B74E27-5340-5341-9B0F-EF1CF157D16C}">
      <dgm:prSet phldrT="[Text]"/>
      <dgm:spPr>
        <a:solidFill>
          <a:schemeClr val="accent2"/>
        </a:solidFill>
      </dgm:spPr>
      <dgm:t>
        <a:bodyPr/>
        <a:lstStyle/>
        <a:p>
          <a:r>
            <a:rPr lang="en-US" dirty="0"/>
            <a:t>New Creation Home Ministries</a:t>
          </a:r>
        </a:p>
      </dgm:t>
    </dgm:pt>
    <dgm:pt modelId="{61D7F6AD-EDD5-D846-8733-0CD4850C6B37}" type="parTrans" cxnId="{E516B1E8-84D2-D74F-9B7F-51D852143977}">
      <dgm:prSet/>
      <dgm:spPr/>
      <dgm:t>
        <a:bodyPr/>
        <a:lstStyle/>
        <a:p>
          <a:endParaRPr lang="en-US"/>
        </a:p>
      </dgm:t>
    </dgm:pt>
    <dgm:pt modelId="{71CF1748-15A8-1E43-82C0-649949D44A46}" type="sibTrans" cxnId="{E516B1E8-84D2-D74F-9B7F-51D852143977}">
      <dgm:prSet/>
      <dgm:spPr/>
      <dgm:t>
        <a:bodyPr/>
        <a:lstStyle/>
        <a:p>
          <a:endParaRPr lang="en-US"/>
        </a:p>
      </dgm:t>
    </dgm:pt>
    <dgm:pt modelId="{2F024F1C-C7C2-5041-981C-38A46A2BD269}">
      <dgm:prSet phldrT="[Text]"/>
      <dgm:spPr/>
      <dgm:t>
        <a:bodyPr/>
        <a:lstStyle/>
        <a:p>
          <a:r>
            <a:rPr lang="en-US" dirty="0"/>
            <a:t>Compass Family Services </a:t>
          </a:r>
        </a:p>
      </dgm:t>
    </dgm:pt>
    <dgm:pt modelId="{5829680B-18E8-3040-B0F1-DC3FA1AE15D4}" type="parTrans" cxnId="{EB4FEA23-E643-7E43-BFCC-23A1E08E9F75}">
      <dgm:prSet/>
      <dgm:spPr/>
      <dgm:t>
        <a:bodyPr/>
        <a:lstStyle/>
        <a:p>
          <a:endParaRPr lang="en-US"/>
        </a:p>
      </dgm:t>
    </dgm:pt>
    <dgm:pt modelId="{EA906877-F620-5C4D-B28E-D30AC7137F04}" type="sibTrans" cxnId="{EB4FEA23-E643-7E43-BFCC-23A1E08E9F75}">
      <dgm:prSet/>
      <dgm:spPr/>
      <dgm:t>
        <a:bodyPr/>
        <a:lstStyle/>
        <a:p>
          <a:endParaRPr lang="en-US"/>
        </a:p>
      </dgm:t>
    </dgm:pt>
    <dgm:pt modelId="{70D3CE35-9D33-D848-92BC-3A0DF289AB25}">
      <dgm:prSet phldrT="[Text]"/>
      <dgm:spPr/>
      <dgm:t>
        <a:bodyPr/>
        <a:lstStyle/>
        <a:p>
          <a:r>
            <a:rPr lang="en-US" dirty="0"/>
            <a:t>La Casa de las Madres</a:t>
          </a:r>
        </a:p>
      </dgm:t>
    </dgm:pt>
    <dgm:pt modelId="{60C53ABE-426B-FB49-9269-81990549FB40}" type="parTrans" cxnId="{5AD3FC49-1461-C647-B1BB-825BDAA3DFBC}">
      <dgm:prSet/>
      <dgm:spPr/>
      <dgm:t>
        <a:bodyPr/>
        <a:lstStyle/>
        <a:p>
          <a:endParaRPr lang="en-US"/>
        </a:p>
      </dgm:t>
    </dgm:pt>
    <dgm:pt modelId="{A18A3C2D-399A-FE46-95F2-74CCD81EE432}" type="sibTrans" cxnId="{5AD3FC49-1461-C647-B1BB-825BDAA3DFBC}">
      <dgm:prSet/>
      <dgm:spPr/>
      <dgm:t>
        <a:bodyPr/>
        <a:lstStyle/>
        <a:p>
          <a:endParaRPr lang="en-US"/>
        </a:p>
      </dgm:t>
    </dgm:pt>
    <dgm:pt modelId="{6EAEDA7F-73DA-0845-B2A6-13819B53802B}">
      <dgm:prSet phldrT="[Text]"/>
      <dgm:spPr/>
      <dgm:t>
        <a:bodyPr/>
        <a:lstStyle/>
        <a:p>
          <a:r>
            <a:rPr lang="en-US" dirty="0"/>
            <a:t>Riley Center (Brennan &amp; Rosalie House)</a:t>
          </a:r>
        </a:p>
      </dgm:t>
    </dgm:pt>
    <dgm:pt modelId="{71078851-33F5-0046-9BD6-18BFC0482C77}" type="parTrans" cxnId="{D0499C00-67EC-794B-AABB-A4B471DFA291}">
      <dgm:prSet/>
      <dgm:spPr/>
      <dgm:t>
        <a:bodyPr/>
        <a:lstStyle/>
        <a:p>
          <a:endParaRPr lang="en-US"/>
        </a:p>
      </dgm:t>
    </dgm:pt>
    <dgm:pt modelId="{D532300D-3C54-4846-B0B5-3B9174519E53}" type="sibTrans" cxnId="{D0499C00-67EC-794B-AABB-A4B471DFA291}">
      <dgm:prSet/>
      <dgm:spPr/>
      <dgm:t>
        <a:bodyPr/>
        <a:lstStyle/>
        <a:p>
          <a:endParaRPr lang="en-US"/>
        </a:p>
      </dgm:t>
    </dgm:pt>
    <dgm:pt modelId="{5F82F962-7AD0-D041-ADE1-AEF05723C4CE}">
      <dgm:prSet phldrT="[Text]"/>
      <dgm:spPr/>
      <dgm:t>
        <a:bodyPr/>
        <a:lstStyle/>
        <a:p>
          <a:r>
            <a:rPr lang="en-US" dirty="0"/>
            <a:t>St. Joseph’s Family Center</a:t>
          </a:r>
        </a:p>
      </dgm:t>
    </dgm:pt>
    <dgm:pt modelId="{E7B3127D-8B0F-B54C-BBA7-D2551D63FB38}" type="parTrans" cxnId="{D7A40569-96A8-BD43-8EB0-B23F1E822724}">
      <dgm:prSet/>
      <dgm:spPr/>
      <dgm:t>
        <a:bodyPr/>
        <a:lstStyle/>
        <a:p>
          <a:endParaRPr lang="en-US"/>
        </a:p>
      </dgm:t>
    </dgm:pt>
    <dgm:pt modelId="{23B7914C-DA40-3048-8161-5F646809DA94}" type="sibTrans" cxnId="{D7A40569-96A8-BD43-8EB0-B23F1E822724}">
      <dgm:prSet/>
      <dgm:spPr/>
      <dgm:t>
        <a:bodyPr/>
        <a:lstStyle/>
        <a:p>
          <a:endParaRPr lang="en-US"/>
        </a:p>
      </dgm:t>
    </dgm:pt>
    <dgm:pt modelId="{444443D0-C132-2D4A-88BA-BBEF166DD739}">
      <dgm:prSet phldrT="[Text]"/>
      <dgm:spPr>
        <a:solidFill>
          <a:schemeClr val="accent2"/>
        </a:solidFill>
      </dgm:spPr>
      <dgm:t>
        <a:bodyPr/>
        <a:lstStyle/>
        <a:p>
          <a:r>
            <a:rPr lang="en-US" dirty="0" err="1"/>
            <a:t>Zelie's</a:t>
          </a:r>
          <a:r>
            <a:rPr lang="en-US" dirty="0"/>
            <a:t> House</a:t>
          </a:r>
        </a:p>
      </dgm:t>
    </dgm:pt>
    <dgm:pt modelId="{1EDFAD24-09FA-664D-B365-5F9733F089C3}" type="parTrans" cxnId="{89C2A466-ADAC-7843-BC1A-9F6C1B6E0F1D}">
      <dgm:prSet/>
      <dgm:spPr/>
      <dgm:t>
        <a:bodyPr/>
        <a:lstStyle/>
        <a:p>
          <a:endParaRPr lang="en-US"/>
        </a:p>
      </dgm:t>
    </dgm:pt>
    <dgm:pt modelId="{C9A87887-DF6E-934B-9A97-265E16FF82FE}" type="sibTrans" cxnId="{89C2A466-ADAC-7843-BC1A-9F6C1B6E0F1D}">
      <dgm:prSet/>
      <dgm:spPr/>
      <dgm:t>
        <a:bodyPr/>
        <a:lstStyle/>
        <a:p>
          <a:endParaRPr lang="en-US"/>
        </a:p>
      </dgm:t>
    </dgm:pt>
    <dgm:pt modelId="{2109171A-AF91-0B4C-8B5F-0395352F42F4}">
      <dgm:prSet phldrT="[Text]"/>
      <dgm:spPr>
        <a:solidFill>
          <a:schemeClr val="accent2"/>
        </a:solidFill>
      </dgm:spPr>
      <dgm:t>
        <a:bodyPr/>
        <a:lstStyle/>
        <a:p>
          <a:r>
            <a:rPr lang="en-US" dirty="0"/>
            <a:t>Sisters Haven</a:t>
          </a:r>
        </a:p>
      </dgm:t>
    </dgm:pt>
    <dgm:pt modelId="{E26A376B-6AF4-8A43-BD47-FEA3B1FBFF86}" type="parTrans" cxnId="{F784FC93-F95E-5E41-BAB4-5E15B9714D86}">
      <dgm:prSet/>
      <dgm:spPr/>
      <dgm:t>
        <a:bodyPr/>
        <a:lstStyle/>
        <a:p>
          <a:endParaRPr lang="en-US"/>
        </a:p>
      </dgm:t>
    </dgm:pt>
    <dgm:pt modelId="{0F1FB092-BCD2-954D-A436-CA60B6364AF3}" type="sibTrans" cxnId="{F784FC93-F95E-5E41-BAB4-5E15B9714D86}">
      <dgm:prSet/>
      <dgm:spPr/>
      <dgm:t>
        <a:bodyPr/>
        <a:lstStyle/>
        <a:p>
          <a:endParaRPr lang="en-US"/>
        </a:p>
      </dgm:t>
    </dgm:pt>
    <dgm:pt modelId="{A6FCCF69-43E9-7B44-B2BF-DE79D0BDD2F1}">
      <dgm:prSet phldrT="[Text]"/>
      <dgm:spPr>
        <a:solidFill>
          <a:schemeClr val="accent2"/>
        </a:solidFill>
      </dgm:spPr>
      <dgm:t>
        <a:bodyPr/>
        <a:lstStyle/>
        <a:p>
          <a:r>
            <a:rPr lang="en-US" dirty="0"/>
            <a:t>The Mom's House (</a:t>
          </a:r>
          <a:r>
            <a:rPr lang="en-US" dirty="0" err="1"/>
            <a:t>MetroHealth</a:t>
          </a:r>
          <a:r>
            <a:rPr lang="en-US" dirty="0"/>
            <a:t>)</a:t>
          </a:r>
        </a:p>
      </dgm:t>
    </dgm:pt>
    <dgm:pt modelId="{FF155176-C9E1-5F43-89F5-F79526D40F4C}" type="parTrans" cxnId="{DFEC99CE-B83E-9A4D-84A8-1F98C1BC8CC4}">
      <dgm:prSet/>
      <dgm:spPr/>
      <dgm:t>
        <a:bodyPr/>
        <a:lstStyle/>
        <a:p>
          <a:endParaRPr lang="en-US"/>
        </a:p>
      </dgm:t>
    </dgm:pt>
    <dgm:pt modelId="{33F74893-CA19-F542-BB78-0CC8B4A36356}" type="sibTrans" cxnId="{DFEC99CE-B83E-9A4D-84A8-1F98C1BC8CC4}">
      <dgm:prSet/>
      <dgm:spPr/>
      <dgm:t>
        <a:bodyPr/>
        <a:lstStyle/>
        <a:p>
          <a:endParaRPr lang="en-US"/>
        </a:p>
      </dgm:t>
    </dgm:pt>
    <dgm:pt modelId="{000E0A7E-0268-C549-A948-151D894B337E}">
      <dgm:prSet phldrT="[Text]" custT="1"/>
      <dgm:spPr/>
      <dgm:t>
        <a:bodyPr/>
        <a:lstStyle/>
        <a:p>
          <a:r>
            <a:rPr lang="en-US" sz="1200" dirty="0"/>
            <a:t>Family Promise of Greater Cleveland</a:t>
          </a:r>
        </a:p>
      </dgm:t>
    </dgm:pt>
    <dgm:pt modelId="{E02CBBA8-0001-9542-9D40-985C43DB567D}" type="parTrans" cxnId="{1CD09F3E-8ED7-F048-AA1C-DEE246398693}">
      <dgm:prSet/>
      <dgm:spPr/>
      <dgm:t>
        <a:bodyPr/>
        <a:lstStyle/>
        <a:p>
          <a:endParaRPr lang="en-US"/>
        </a:p>
      </dgm:t>
    </dgm:pt>
    <dgm:pt modelId="{11A2D559-55C3-214E-BE3A-90031B62F50B}" type="sibTrans" cxnId="{1CD09F3E-8ED7-F048-AA1C-DEE246398693}">
      <dgm:prSet/>
      <dgm:spPr/>
      <dgm:t>
        <a:bodyPr/>
        <a:lstStyle/>
        <a:p>
          <a:endParaRPr lang="en-US"/>
        </a:p>
      </dgm:t>
    </dgm:pt>
    <dgm:pt modelId="{9DB4396A-3344-974A-A9C8-8559272EC18C}">
      <dgm:prSet phldrT="[Text]"/>
      <dgm:spPr/>
      <dgm:t>
        <a:bodyPr/>
        <a:lstStyle/>
        <a:p>
          <a:r>
            <a:rPr lang="en-US" sz="1200" dirty="0"/>
            <a:t>The City Mission (Laura's Home)</a:t>
          </a:r>
        </a:p>
      </dgm:t>
    </dgm:pt>
    <dgm:pt modelId="{F3DA9AAE-0C3D-FB45-B07D-A0DD9E1B394B}" type="parTrans" cxnId="{F20183A9-2453-9642-88C7-BE6706BD9FCD}">
      <dgm:prSet/>
      <dgm:spPr/>
      <dgm:t>
        <a:bodyPr/>
        <a:lstStyle/>
        <a:p>
          <a:endParaRPr lang="en-US"/>
        </a:p>
      </dgm:t>
    </dgm:pt>
    <dgm:pt modelId="{01933107-CBBB-9848-82F0-3F37E65E4BA5}" type="sibTrans" cxnId="{F20183A9-2453-9642-88C7-BE6706BD9FCD}">
      <dgm:prSet/>
      <dgm:spPr/>
      <dgm:t>
        <a:bodyPr/>
        <a:lstStyle/>
        <a:p>
          <a:endParaRPr lang="en-US"/>
        </a:p>
      </dgm:t>
    </dgm:pt>
    <dgm:pt modelId="{93353113-9523-EB49-BA69-5282DDD73116}">
      <dgm:prSet phldrT="[Text]" custT="1"/>
      <dgm:spPr/>
      <dgm:t>
        <a:bodyPr/>
        <a:lstStyle/>
        <a:p>
          <a:pPr>
            <a:buFont typeface="Wingdings" pitchFamily="2" charset="2"/>
            <a:buChar char="Ø"/>
          </a:pPr>
          <a:r>
            <a:rPr lang="en-US" sz="900" dirty="0"/>
            <a:t> This is the "front door shelter" for all homeless individuals and families in Cleveland</a:t>
          </a:r>
        </a:p>
      </dgm:t>
    </dgm:pt>
    <dgm:pt modelId="{DBB3D93F-4050-9745-B78B-2EA9D7F7189C}" type="parTrans" cxnId="{8B012787-C8E7-B947-895B-5064C8A66E1B}">
      <dgm:prSet/>
      <dgm:spPr/>
      <dgm:t>
        <a:bodyPr/>
        <a:lstStyle/>
        <a:p>
          <a:endParaRPr lang="en-US"/>
        </a:p>
      </dgm:t>
    </dgm:pt>
    <dgm:pt modelId="{99FCCCD4-9031-6C4D-AC91-03599ABFB85A}" type="sibTrans" cxnId="{8B012787-C8E7-B947-895B-5064C8A66E1B}">
      <dgm:prSet/>
      <dgm:spPr/>
      <dgm:t>
        <a:bodyPr/>
        <a:lstStyle/>
        <a:p>
          <a:endParaRPr lang="en-US"/>
        </a:p>
      </dgm:t>
    </dgm:pt>
    <dgm:pt modelId="{580E76A5-7DA8-4E48-8C24-11725395A06A}" type="pres">
      <dgm:prSet presAssocID="{61719728-9391-AB44-99E1-2F7A43855B35}" presName="theList" presStyleCnt="0">
        <dgm:presLayoutVars>
          <dgm:dir/>
          <dgm:animLvl val="lvl"/>
          <dgm:resizeHandles val="exact"/>
        </dgm:presLayoutVars>
      </dgm:prSet>
      <dgm:spPr/>
    </dgm:pt>
    <dgm:pt modelId="{303FAA26-F714-3348-ACCF-EA495B9B40AF}" type="pres">
      <dgm:prSet presAssocID="{D62D1AC7-F582-214F-905B-435C060E8F8D}" presName="compNode" presStyleCnt="0"/>
      <dgm:spPr/>
    </dgm:pt>
    <dgm:pt modelId="{4C7B959C-032D-2A45-AE0A-BF4D80FDF7B5}" type="pres">
      <dgm:prSet presAssocID="{D62D1AC7-F582-214F-905B-435C060E8F8D}" presName="aNode" presStyleLbl="bgShp" presStyleIdx="0" presStyleCnt="2"/>
      <dgm:spPr/>
    </dgm:pt>
    <dgm:pt modelId="{44B29CD3-ED32-A44F-840B-B1E340C3196C}" type="pres">
      <dgm:prSet presAssocID="{D62D1AC7-F582-214F-905B-435C060E8F8D}" presName="textNode" presStyleLbl="bgShp" presStyleIdx="0" presStyleCnt="2"/>
      <dgm:spPr/>
    </dgm:pt>
    <dgm:pt modelId="{2C450ED6-CDAA-DE4C-9392-7DB96D217431}" type="pres">
      <dgm:prSet presAssocID="{D62D1AC7-F582-214F-905B-435C060E8F8D}" presName="compChildNode" presStyleCnt="0"/>
      <dgm:spPr/>
    </dgm:pt>
    <dgm:pt modelId="{C0A7FD98-C6AC-B94E-9736-81993803F213}" type="pres">
      <dgm:prSet presAssocID="{D62D1AC7-F582-214F-905B-435C060E8F8D}" presName="theInnerList" presStyleCnt="0"/>
      <dgm:spPr/>
    </dgm:pt>
    <dgm:pt modelId="{243F520A-7C78-8541-AC44-C8928ACFFA0A}" type="pres">
      <dgm:prSet presAssocID="{F6ECBE73-102E-394B-ADD5-BE2CB9394A95}" presName="childNode" presStyleLbl="node1" presStyleIdx="0" presStyleCnt="4" custScaleX="111062">
        <dgm:presLayoutVars>
          <dgm:bulletEnabled val="1"/>
        </dgm:presLayoutVars>
      </dgm:prSet>
      <dgm:spPr/>
    </dgm:pt>
    <dgm:pt modelId="{E31D1F10-E885-A44E-A757-A2BDB0FF1B52}" type="pres">
      <dgm:prSet presAssocID="{F6ECBE73-102E-394B-ADD5-BE2CB9394A95}" presName="aSpace2" presStyleCnt="0"/>
      <dgm:spPr/>
    </dgm:pt>
    <dgm:pt modelId="{686E4242-80AD-D742-8073-08566330840F}" type="pres">
      <dgm:prSet presAssocID="{919AF6AE-463B-D845-9E52-9794ADCD2844}" presName="childNode" presStyleLbl="node1" presStyleIdx="1" presStyleCnt="4" custScaleX="110452">
        <dgm:presLayoutVars>
          <dgm:bulletEnabled val="1"/>
        </dgm:presLayoutVars>
      </dgm:prSet>
      <dgm:spPr/>
    </dgm:pt>
    <dgm:pt modelId="{5C28268F-F033-4F41-9E17-C7F5BDF7BB8B}" type="pres">
      <dgm:prSet presAssocID="{D62D1AC7-F582-214F-905B-435C060E8F8D}" presName="aSpace" presStyleCnt="0"/>
      <dgm:spPr/>
    </dgm:pt>
    <dgm:pt modelId="{C9E21855-6CBD-944F-9FEA-76622BB84922}" type="pres">
      <dgm:prSet presAssocID="{67E9E9BC-150D-A74E-9E95-090CA93FE68A}" presName="compNode" presStyleCnt="0"/>
      <dgm:spPr/>
    </dgm:pt>
    <dgm:pt modelId="{CDE46CD0-A089-4E43-BCE1-32D4059C70E0}" type="pres">
      <dgm:prSet presAssocID="{67E9E9BC-150D-A74E-9E95-090CA93FE68A}" presName="aNode" presStyleLbl="bgShp" presStyleIdx="1" presStyleCnt="2" custScaleX="78801"/>
      <dgm:spPr/>
    </dgm:pt>
    <dgm:pt modelId="{78E8A084-DAB0-7943-B9B2-10B778C3219F}" type="pres">
      <dgm:prSet presAssocID="{67E9E9BC-150D-A74E-9E95-090CA93FE68A}" presName="textNode" presStyleLbl="bgShp" presStyleIdx="1" presStyleCnt="2"/>
      <dgm:spPr/>
    </dgm:pt>
    <dgm:pt modelId="{4F3B7BB5-B23C-C949-91D7-1827F903F3F8}" type="pres">
      <dgm:prSet presAssocID="{67E9E9BC-150D-A74E-9E95-090CA93FE68A}" presName="compChildNode" presStyleCnt="0"/>
      <dgm:spPr/>
    </dgm:pt>
    <dgm:pt modelId="{66478CAF-2379-D245-9F9F-BB22B7CEF383}" type="pres">
      <dgm:prSet presAssocID="{67E9E9BC-150D-A74E-9E95-090CA93FE68A}" presName="theInnerList" presStyleCnt="0"/>
      <dgm:spPr/>
    </dgm:pt>
    <dgm:pt modelId="{3A41CD06-9881-2D43-8D3B-ECBFA7E62F0D}" type="pres">
      <dgm:prSet presAssocID="{04AA5231-CE88-C140-A119-EF10A34D3A84}" presName="childNode" presStyleLbl="node1" presStyleIdx="2" presStyleCnt="4" custScaleX="87011">
        <dgm:presLayoutVars>
          <dgm:bulletEnabled val="1"/>
        </dgm:presLayoutVars>
      </dgm:prSet>
      <dgm:spPr/>
    </dgm:pt>
    <dgm:pt modelId="{E1C374A2-E172-CE45-8A27-91D51C2A3750}" type="pres">
      <dgm:prSet presAssocID="{04AA5231-CE88-C140-A119-EF10A34D3A84}" presName="aSpace2" presStyleCnt="0"/>
      <dgm:spPr/>
    </dgm:pt>
    <dgm:pt modelId="{343CE8CC-BB6E-1747-8613-205EB4050766}" type="pres">
      <dgm:prSet presAssocID="{8561D2FB-138D-7D4F-B81C-794A414E572B}" presName="childNode" presStyleLbl="node1" presStyleIdx="3" presStyleCnt="4" custScaleX="87146">
        <dgm:presLayoutVars>
          <dgm:bulletEnabled val="1"/>
        </dgm:presLayoutVars>
      </dgm:prSet>
      <dgm:spPr/>
    </dgm:pt>
  </dgm:ptLst>
  <dgm:cxnLst>
    <dgm:cxn modelId="{D0499C00-67EC-794B-AABB-A4B471DFA291}" srcId="{919AF6AE-463B-D845-9E52-9794ADCD2844}" destId="{6EAEDA7F-73DA-0845-B2A6-13819B53802B}" srcOrd="2" destOrd="0" parTransId="{71078851-33F5-0046-9BD6-18BFC0482C77}" sibTransId="{D532300D-3C54-4846-B0B5-3B9174519E53}"/>
    <dgm:cxn modelId="{7A77FC03-8799-654D-84C4-D03B5841BFDA}" type="presOf" srcId="{93353113-9523-EB49-BA69-5282DDD73116}" destId="{343CE8CC-BB6E-1747-8613-205EB4050766}" srcOrd="0" destOrd="2" presId="urn:microsoft.com/office/officeart/2005/8/layout/lProcess2"/>
    <dgm:cxn modelId="{5978AF0B-E01C-4D40-B6F7-71FA26086D62}" type="presOf" srcId="{5F82F962-7AD0-D041-ADE1-AEF05723C4CE}" destId="{686E4242-80AD-D742-8073-08566330840F}" srcOrd="0" destOrd="4" presId="urn:microsoft.com/office/officeart/2005/8/layout/lProcess2"/>
    <dgm:cxn modelId="{594B4320-2130-7E41-A1B5-67DF240A5948}" srcId="{61719728-9391-AB44-99E1-2F7A43855B35}" destId="{67E9E9BC-150D-A74E-9E95-090CA93FE68A}" srcOrd="1" destOrd="0" parTransId="{B83031CC-E827-A74E-8ACE-E3A7D475F5B3}" sibTransId="{47208AB9-5D4E-9B4A-BDF3-3A90B1E5BA36}"/>
    <dgm:cxn modelId="{EB4FEA23-E643-7E43-BFCC-23A1E08E9F75}" srcId="{919AF6AE-463B-D845-9E52-9794ADCD2844}" destId="{2F024F1C-C7C2-5041-981C-38A46A2BD269}" srcOrd="0" destOrd="0" parTransId="{5829680B-18E8-3040-B0F1-DC3FA1AE15D4}" sibTransId="{EA906877-F620-5C4D-B28E-D30AC7137F04}"/>
    <dgm:cxn modelId="{4D33A734-D836-D549-9E8F-545EAF2763B6}" srcId="{61719728-9391-AB44-99E1-2F7A43855B35}" destId="{D62D1AC7-F582-214F-905B-435C060E8F8D}" srcOrd="0" destOrd="0" parTransId="{537CCF32-75DD-2341-804B-CE6DE002D185}" sibTransId="{90D9CCF4-4AEC-054E-8576-ECEB0B81D7C9}"/>
    <dgm:cxn modelId="{DCD8063B-DB60-B948-A74D-2BB33B6F0E2C}" type="presOf" srcId="{D62D1AC7-F582-214F-905B-435C060E8F8D}" destId="{44B29CD3-ED32-A44F-840B-B1E340C3196C}" srcOrd="1" destOrd="0" presId="urn:microsoft.com/office/officeart/2005/8/layout/lProcess2"/>
    <dgm:cxn modelId="{98DA813B-19F6-BD40-9733-EFE3C4B98B1E}" srcId="{F6ECBE73-102E-394B-ADD5-BE2CB9394A95}" destId="{D2D9ECDC-F737-1D4C-9677-57F9348241E6}" srcOrd="1" destOrd="0" parTransId="{B4AEEA89-C1F1-6841-99E1-E13869C909F3}" sibTransId="{125ECCD3-0F25-224B-B575-40E987D826C8}"/>
    <dgm:cxn modelId="{4997153C-C94A-9F49-A5C4-2DBE2C2CC366}" type="presOf" srcId="{9DB4396A-3344-974A-A9C8-8559272EC18C}" destId="{343CE8CC-BB6E-1747-8613-205EB4050766}" srcOrd="0" destOrd="3" presId="urn:microsoft.com/office/officeart/2005/8/layout/lProcess2"/>
    <dgm:cxn modelId="{1CD09F3E-8ED7-F048-AA1C-DEE246398693}" srcId="{8561D2FB-138D-7D4F-B81C-794A414E572B}" destId="{000E0A7E-0268-C549-A948-151D894B337E}" srcOrd="0" destOrd="0" parTransId="{E02CBBA8-0001-9542-9D40-985C43DB567D}" sibTransId="{11A2D559-55C3-214E-BE3A-90031B62F50B}"/>
    <dgm:cxn modelId="{5AD3FC49-1461-C647-B1BB-825BDAA3DFBC}" srcId="{919AF6AE-463B-D845-9E52-9794ADCD2844}" destId="{70D3CE35-9D33-D848-92BC-3A0DF289AB25}" srcOrd="1" destOrd="0" parTransId="{60C53ABE-426B-FB49-9269-81990549FB40}" sibTransId="{A18A3C2D-399A-FE46-95F2-74CCD81EE432}"/>
    <dgm:cxn modelId="{799BA34E-B4B5-9A4B-9249-D2EAB249E608}" type="presOf" srcId="{67E9E9BC-150D-A74E-9E95-090CA93FE68A}" destId="{78E8A084-DAB0-7943-B9B2-10B778C3219F}" srcOrd="1" destOrd="0" presId="urn:microsoft.com/office/officeart/2005/8/layout/lProcess2"/>
    <dgm:cxn modelId="{4E813151-28EF-5543-AC33-DB332FEECBC4}" type="presOf" srcId="{444443D0-C132-2D4A-88BA-BBEF166DD739}" destId="{3A41CD06-9881-2D43-8D3B-ECBFA7E62F0D}" srcOrd="0" destOrd="1" presId="urn:microsoft.com/office/officeart/2005/8/layout/lProcess2"/>
    <dgm:cxn modelId="{67D9CE5E-3B1A-BB4D-985F-65AE4B1C19BF}" type="presOf" srcId="{000E0A7E-0268-C549-A948-151D894B337E}" destId="{343CE8CC-BB6E-1747-8613-205EB4050766}" srcOrd="0" destOrd="1" presId="urn:microsoft.com/office/officeart/2005/8/layout/lProcess2"/>
    <dgm:cxn modelId="{89C2A466-ADAC-7843-BC1A-9F6C1B6E0F1D}" srcId="{04AA5231-CE88-C140-A119-EF10A34D3A84}" destId="{444443D0-C132-2D4A-88BA-BBEF166DD739}" srcOrd="0" destOrd="0" parTransId="{1EDFAD24-09FA-664D-B365-5F9733F089C3}" sibTransId="{C9A87887-DF6E-934B-9A97-265E16FF82FE}"/>
    <dgm:cxn modelId="{AF473167-E173-614E-B397-F7DF602DB8A5}" type="presOf" srcId="{67E9E9BC-150D-A74E-9E95-090CA93FE68A}" destId="{CDE46CD0-A089-4E43-BCE1-32D4059C70E0}" srcOrd="0" destOrd="0" presId="urn:microsoft.com/office/officeart/2005/8/layout/lProcess2"/>
    <dgm:cxn modelId="{D7A40569-96A8-BD43-8EB0-B23F1E822724}" srcId="{919AF6AE-463B-D845-9E52-9794ADCD2844}" destId="{5F82F962-7AD0-D041-ADE1-AEF05723C4CE}" srcOrd="3" destOrd="0" parTransId="{E7B3127D-8B0F-B54C-BBA7-D2551D63FB38}" sibTransId="{23B7914C-DA40-3048-8161-5F646809DA94}"/>
    <dgm:cxn modelId="{65F7DB6E-BE5D-B142-A9A0-F5CF0EEA4E98}" srcId="{67E9E9BC-150D-A74E-9E95-090CA93FE68A}" destId="{8561D2FB-138D-7D4F-B81C-794A414E572B}" srcOrd="1" destOrd="0" parTransId="{35AF5710-841E-D549-AF5F-27E47AFEB20F}" sibTransId="{FC951A08-C68D-2E4D-BF2B-54E2A392BD12}"/>
    <dgm:cxn modelId="{32BC4F7D-9190-A04E-BAC6-A7C1C8874703}" type="presOf" srcId="{919AF6AE-463B-D845-9E52-9794ADCD2844}" destId="{686E4242-80AD-D742-8073-08566330840F}" srcOrd="0" destOrd="0" presId="urn:microsoft.com/office/officeart/2005/8/layout/lProcess2"/>
    <dgm:cxn modelId="{A32C6E86-8C33-E742-8831-B9B5EC497EB0}" srcId="{F6ECBE73-102E-394B-ADD5-BE2CB9394A95}" destId="{22C2210C-899C-824F-9A8E-CEDBF7D19DF4}" srcOrd="0" destOrd="0" parTransId="{84BD0E4D-ABC0-CF4C-8D7F-2D55B48DB8CF}" sibTransId="{C6ACB008-7461-FF4F-A7AC-671E7603D64B}"/>
    <dgm:cxn modelId="{8B012787-C8E7-B947-895B-5064C8A66E1B}" srcId="{000E0A7E-0268-C549-A948-151D894B337E}" destId="{93353113-9523-EB49-BA69-5282DDD73116}" srcOrd="0" destOrd="0" parTransId="{DBB3D93F-4050-9745-B78B-2EA9D7F7189C}" sibTransId="{99FCCCD4-9031-6C4D-AC91-03599ABFB85A}"/>
    <dgm:cxn modelId="{DF18BE93-CB84-794A-AE0F-C5370759CDA5}" type="presOf" srcId="{2109171A-AF91-0B4C-8B5F-0395352F42F4}" destId="{3A41CD06-9881-2D43-8D3B-ECBFA7E62F0D}" srcOrd="0" destOrd="2" presId="urn:microsoft.com/office/officeart/2005/8/layout/lProcess2"/>
    <dgm:cxn modelId="{F784FC93-F95E-5E41-BAB4-5E15B9714D86}" srcId="{04AA5231-CE88-C140-A119-EF10A34D3A84}" destId="{2109171A-AF91-0B4C-8B5F-0395352F42F4}" srcOrd="1" destOrd="0" parTransId="{E26A376B-6AF4-8A43-BD47-FEA3B1FBFF86}" sibTransId="{0F1FB092-BCD2-954D-A436-CA60B6364AF3}"/>
    <dgm:cxn modelId="{0AFBA3A0-2DF9-B042-AF5B-3357CAB0827F}" type="presOf" srcId="{D2D9ECDC-F737-1D4C-9677-57F9348241E6}" destId="{243F520A-7C78-8541-AC44-C8928ACFFA0A}" srcOrd="0" destOrd="2" presId="urn:microsoft.com/office/officeart/2005/8/layout/lProcess2"/>
    <dgm:cxn modelId="{F20183A9-2453-9642-88C7-BE6706BD9FCD}" srcId="{8561D2FB-138D-7D4F-B81C-794A414E572B}" destId="{9DB4396A-3344-974A-A9C8-8559272EC18C}" srcOrd="1" destOrd="0" parTransId="{F3DA9AAE-0C3D-FB45-B07D-A0DD9E1B394B}" sibTransId="{01933107-CBBB-9848-82F0-3F37E65E4BA5}"/>
    <dgm:cxn modelId="{EBDF92AA-7DC9-FD40-9CA3-F38D74F9DB91}" srcId="{D62D1AC7-F582-214F-905B-435C060E8F8D}" destId="{919AF6AE-463B-D845-9E52-9794ADCD2844}" srcOrd="1" destOrd="0" parTransId="{FA6C6575-CFC9-3248-9E84-DA71EA63F2BD}" sibTransId="{7682CB9E-CED1-7641-89C4-8368EF00C4B1}"/>
    <dgm:cxn modelId="{460C82AD-F240-3647-9D03-A837884B0CA9}" srcId="{D62D1AC7-F582-214F-905B-435C060E8F8D}" destId="{F6ECBE73-102E-394B-ADD5-BE2CB9394A95}" srcOrd="0" destOrd="0" parTransId="{74A91FB4-DCFF-6D4F-9402-18E9A52109AC}" sibTransId="{E3C33C5C-A0D6-BA44-8EF0-67073771164D}"/>
    <dgm:cxn modelId="{545B67AE-9840-EC47-8996-E51C324737FB}" type="presOf" srcId="{26B74E27-5340-5341-9B0F-EF1CF157D16C}" destId="{243F520A-7C78-8541-AC44-C8928ACFFA0A}" srcOrd="0" destOrd="3" presId="urn:microsoft.com/office/officeart/2005/8/layout/lProcess2"/>
    <dgm:cxn modelId="{A3AD8CB6-CE72-764A-A726-F174D6C576BB}" type="presOf" srcId="{8561D2FB-138D-7D4F-B81C-794A414E572B}" destId="{343CE8CC-BB6E-1747-8613-205EB4050766}" srcOrd="0" destOrd="0" presId="urn:microsoft.com/office/officeart/2005/8/layout/lProcess2"/>
    <dgm:cxn modelId="{CDD3EAC9-CB64-C744-A58B-F3BB04A37859}" type="presOf" srcId="{70D3CE35-9D33-D848-92BC-3A0DF289AB25}" destId="{686E4242-80AD-D742-8073-08566330840F}" srcOrd="0" destOrd="2" presId="urn:microsoft.com/office/officeart/2005/8/layout/lProcess2"/>
    <dgm:cxn modelId="{F5ECEFC9-292E-6C4B-9BFF-AEC5E58E41F5}" type="presOf" srcId="{D62D1AC7-F582-214F-905B-435C060E8F8D}" destId="{4C7B959C-032D-2A45-AE0A-BF4D80FDF7B5}" srcOrd="0" destOrd="0" presId="urn:microsoft.com/office/officeart/2005/8/layout/lProcess2"/>
    <dgm:cxn modelId="{46AB1DCA-62EF-8A42-B23F-C76ADC3B5B96}" type="presOf" srcId="{2F024F1C-C7C2-5041-981C-38A46A2BD269}" destId="{686E4242-80AD-D742-8073-08566330840F}" srcOrd="0" destOrd="1" presId="urn:microsoft.com/office/officeart/2005/8/layout/lProcess2"/>
    <dgm:cxn modelId="{063482CD-37E5-9A4A-87FD-F1E38FCCFD92}" type="presOf" srcId="{F6ECBE73-102E-394B-ADD5-BE2CB9394A95}" destId="{243F520A-7C78-8541-AC44-C8928ACFFA0A}" srcOrd="0" destOrd="0" presId="urn:microsoft.com/office/officeart/2005/8/layout/lProcess2"/>
    <dgm:cxn modelId="{DFEC99CE-B83E-9A4D-84A8-1F98C1BC8CC4}" srcId="{04AA5231-CE88-C140-A119-EF10A34D3A84}" destId="{A6FCCF69-43E9-7B44-B2BF-DE79D0BDD2F1}" srcOrd="2" destOrd="0" parTransId="{FF155176-C9E1-5F43-89F5-F79526D40F4C}" sibTransId="{33F74893-CA19-F542-BB78-0CC8B4A36356}"/>
    <dgm:cxn modelId="{1FA01FD0-F8AA-0449-99D0-737FD043EE7C}" type="presOf" srcId="{61719728-9391-AB44-99E1-2F7A43855B35}" destId="{580E76A5-7DA8-4E48-8C24-11725395A06A}" srcOrd="0" destOrd="0" presId="urn:microsoft.com/office/officeart/2005/8/layout/lProcess2"/>
    <dgm:cxn modelId="{279095D0-48ED-2B48-8364-F89F1911A4EF}" type="presOf" srcId="{A6FCCF69-43E9-7B44-B2BF-DE79D0BDD2F1}" destId="{3A41CD06-9881-2D43-8D3B-ECBFA7E62F0D}" srcOrd="0" destOrd="3" presId="urn:microsoft.com/office/officeart/2005/8/layout/lProcess2"/>
    <dgm:cxn modelId="{0A5ECAD1-CC0D-0443-B731-6354FE4CD46A}" type="presOf" srcId="{04AA5231-CE88-C140-A119-EF10A34D3A84}" destId="{3A41CD06-9881-2D43-8D3B-ECBFA7E62F0D}" srcOrd="0" destOrd="0" presId="urn:microsoft.com/office/officeart/2005/8/layout/lProcess2"/>
    <dgm:cxn modelId="{5B126BD7-467F-4F4F-9049-13A474BD72A0}" type="presOf" srcId="{22C2210C-899C-824F-9A8E-CEDBF7D19DF4}" destId="{243F520A-7C78-8541-AC44-C8928ACFFA0A}" srcOrd="0" destOrd="1" presId="urn:microsoft.com/office/officeart/2005/8/layout/lProcess2"/>
    <dgm:cxn modelId="{E516B1E8-84D2-D74F-9B7F-51D852143977}" srcId="{F6ECBE73-102E-394B-ADD5-BE2CB9394A95}" destId="{26B74E27-5340-5341-9B0F-EF1CF157D16C}" srcOrd="2" destOrd="0" parTransId="{61D7F6AD-EDD5-D846-8733-0CD4850C6B37}" sibTransId="{71CF1748-15A8-1E43-82C0-649949D44A46}"/>
    <dgm:cxn modelId="{4AFF64E9-3910-C748-8951-148E3EDC08D5}" type="presOf" srcId="{6EAEDA7F-73DA-0845-B2A6-13819B53802B}" destId="{686E4242-80AD-D742-8073-08566330840F}" srcOrd="0" destOrd="3" presId="urn:microsoft.com/office/officeart/2005/8/layout/lProcess2"/>
    <dgm:cxn modelId="{38D915EA-3BF5-9F45-86AB-FC5EE7179E3F}" srcId="{67E9E9BC-150D-A74E-9E95-090CA93FE68A}" destId="{04AA5231-CE88-C140-A119-EF10A34D3A84}" srcOrd="0" destOrd="0" parTransId="{3F4A8910-6535-3B48-B2B0-6EC3B954FF01}" sibTransId="{FE4FA90D-FFEF-634D-86E0-89E622198CEF}"/>
    <dgm:cxn modelId="{A609CBCB-0C87-744D-BB63-1004E26943B4}" type="presParOf" srcId="{580E76A5-7DA8-4E48-8C24-11725395A06A}" destId="{303FAA26-F714-3348-ACCF-EA495B9B40AF}" srcOrd="0" destOrd="0" presId="urn:microsoft.com/office/officeart/2005/8/layout/lProcess2"/>
    <dgm:cxn modelId="{0F721D6A-036C-6A4F-8437-B9048FA57A77}" type="presParOf" srcId="{303FAA26-F714-3348-ACCF-EA495B9B40AF}" destId="{4C7B959C-032D-2A45-AE0A-BF4D80FDF7B5}" srcOrd="0" destOrd="0" presId="urn:microsoft.com/office/officeart/2005/8/layout/lProcess2"/>
    <dgm:cxn modelId="{789CEF37-62C4-A241-ABEB-AE4659CB973D}" type="presParOf" srcId="{303FAA26-F714-3348-ACCF-EA495B9B40AF}" destId="{44B29CD3-ED32-A44F-840B-B1E340C3196C}" srcOrd="1" destOrd="0" presId="urn:microsoft.com/office/officeart/2005/8/layout/lProcess2"/>
    <dgm:cxn modelId="{E64635C6-39AA-614F-90D5-5D27B1BC2BBC}" type="presParOf" srcId="{303FAA26-F714-3348-ACCF-EA495B9B40AF}" destId="{2C450ED6-CDAA-DE4C-9392-7DB96D217431}" srcOrd="2" destOrd="0" presId="urn:microsoft.com/office/officeart/2005/8/layout/lProcess2"/>
    <dgm:cxn modelId="{392BB814-0314-A440-B07F-2B337FFEA3B3}" type="presParOf" srcId="{2C450ED6-CDAA-DE4C-9392-7DB96D217431}" destId="{C0A7FD98-C6AC-B94E-9736-81993803F213}" srcOrd="0" destOrd="0" presId="urn:microsoft.com/office/officeart/2005/8/layout/lProcess2"/>
    <dgm:cxn modelId="{61E0512C-6F00-5646-BE1E-91BE6F524C45}" type="presParOf" srcId="{C0A7FD98-C6AC-B94E-9736-81993803F213}" destId="{243F520A-7C78-8541-AC44-C8928ACFFA0A}" srcOrd="0" destOrd="0" presId="urn:microsoft.com/office/officeart/2005/8/layout/lProcess2"/>
    <dgm:cxn modelId="{EEDB2AE2-DF2A-D249-B9DF-460A5CDA687F}" type="presParOf" srcId="{C0A7FD98-C6AC-B94E-9736-81993803F213}" destId="{E31D1F10-E885-A44E-A757-A2BDB0FF1B52}" srcOrd="1" destOrd="0" presId="urn:microsoft.com/office/officeart/2005/8/layout/lProcess2"/>
    <dgm:cxn modelId="{64552E64-4391-204B-ACDF-D8DDAC320ECD}" type="presParOf" srcId="{C0A7FD98-C6AC-B94E-9736-81993803F213}" destId="{686E4242-80AD-D742-8073-08566330840F}" srcOrd="2" destOrd="0" presId="urn:microsoft.com/office/officeart/2005/8/layout/lProcess2"/>
    <dgm:cxn modelId="{28BD8002-0B8B-004E-BDCE-1D9063DFC753}" type="presParOf" srcId="{580E76A5-7DA8-4E48-8C24-11725395A06A}" destId="{5C28268F-F033-4F41-9E17-C7F5BDF7BB8B}" srcOrd="1" destOrd="0" presId="urn:microsoft.com/office/officeart/2005/8/layout/lProcess2"/>
    <dgm:cxn modelId="{6F363D23-521C-8149-87BA-02746BC01869}" type="presParOf" srcId="{580E76A5-7DA8-4E48-8C24-11725395A06A}" destId="{C9E21855-6CBD-944F-9FEA-76622BB84922}" srcOrd="2" destOrd="0" presId="urn:microsoft.com/office/officeart/2005/8/layout/lProcess2"/>
    <dgm:cxn modelId="{3F00D77C-3832-DD4B-94F5-7EEA64F5E4B1}" type="presParOf" srcId="{C9E21855-6CBD-944F-9FEA-76622BB84922}" destId="{CDE46CD0-A089-4E43-BCE1-32D4059C70E0}" srcOrd="0" destOrd="0" presId="urn:microsoft.com/office/officeart/2005/8/layout/lProcess2"/>
    <dgm:cxn modelId="{4892088D-F2E2-2546-AD82-C11CD8A7D326}" type="presParOf" srcId="{C9E21855-6CBD-944F-9FEA-76622BB84922}" destId="{78E8A084-DAB0-7943-B9B2-10B778C3219F}" srcOrd="1" destOrd="0" presId="urn:microsoft.com/office/officeart/2005/8/layout/lProcess2"/>
    <dgm:cxn modelId="{97875BC1-8615-434D-808E-7F3DCA18466D}" type="presParOf" srcId="{C9E21855-6CBD-944F-9FEA-76622BB84922}" destId="{4F3B7BB5-B23C-C949-91D7-1827F903F3F8}" srcOrd="2" destOrd="0" presId="urn:microsoft.com/office/officeart/2005/8/layout/lProcess2"/>
    <dgm:cxn modelId="{347AF3B1-AC90-8341-87D3-4EDDD890C084}" type="presParOf" srcId="{4F3B7BB5-B23C-C949-91D7-1827F903F3F8}" destId="{66478CAF-2379-D245-9F9F-BB22B7CEF383}" srcOrd="0" destOrd="0" presId="urn:microsoft.com/office/officeart/2005/8/layout/lProcess2"/>
    <dgm:cxn modelId="{4BDFFB7B-4B6E-4B48-857F-C3919400604C}" type="presParOf" srcId="{66478CAF-2379-D245-9F9F-BB22B7CEF383}" destId="{3A41CD06-9881-2D43-8D3B-ECBFA7E62F0D}" srcOrd="0" destOrd="0" presId="urn:microsoft.com/office/officeart/2005/8/layout/lProcess2"/>
    <dgm:cxn modelId="{94148D53-8AC3-8D4F-8CE6-8AFF08916EEC}" type="presParOf" srcId="{66478CAF-2379-D245-9F9F-BB22B7CEF383}" destId="{E1C374A2-E172-CE45-8A27-91D51C2A3750}" srcOrd="1" destOrd="0" presId="urn:microsoft.com/office/officeart/2005/8/layout/lProcess2"/>
    <dgm:cxn modelId="{F606A6AD-6B29-3744-9FD3-AF81BF7D1188}" type="presParOf" srcId="{66478CAF-2379-D245-9F9F-BB22B7CEF383}" destId="{343CE8CC-BB6E-1747-8613-205EB4050766}"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27183F-2494-4047-A798-8597C823E0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BDECF6C-1ADC-499A-9667-9A47DC5B4123}">
      <dgm:prSet phldrT="[Text]" custT="1"/>
      <dgm:spPr/>
      <dgm:t>
        <a:bodyPr/>
        <a:lstStyle/>
        <a:p>
          <a:r>
            <a:rPr lang="en-US" sz="2800" dirty="0">
              <a:latin typeface="Avenir Medium"/>
            </a:rPr>
            <a:t>Create initiatives/programs for pregnant persons</a:t>
          </a:r>
          <a:endParaRPr lang="en-US" sz="2800" dirty="0"/>
        </a:p>
      </dgm:t>
    </dgm:pt>
    <dgm:pt modelId="{840FC12D-74A0-4695-83F0-E6C325BDEA31}" type="parTrans" cxnId="{BA0081CB-477B-4760-A6F3-B78FAC2D0C72}">
      <dgm:prSet/>
      <dgm:spPr/>
      <dgm:t>
        <a:bodyPr/>
        <a:lstStyle/>
        <a:p>
          <a:endParaRPr lang="en-US" sz="1400"/>
        </a:p>
      </dgm:t>
    </dgm:pt>
    <dgm:pt modelId="{9220D655-B7FE-4D48-B483-174E4249DBC7}" type="sibTrans" cxnId="{BA0081CB-477B-4760-A6F3-B78FAC2D0C72}">
      <dgm:prSet/>
      <dgm:spPr/>
      <dgm:t>
        <a:bodyPr/>
        <a:lstStyle/>
        <a:p>
          <a:endParaRPr lang="en-US" sz="1400"/>
        </a:p>
      </dgm:t>
    </dgm:pt>
    <dgm:pt modelId="{9EDCF6EC-E50A-40CE-9AC5-477A7A5D7805}">
      <dgm:prSet phldrT="[Text]" custT="1"/>
      <dgm:spPr/>
      <dgm:t>
        <a:bodyPr/>
        <a:lstStyle/>
        <a:p>
          <a:r>
            <a:rPr lang="en-US" sz="2000" dirty="0"/>
            <a:t>IHDA and Local Administering Agencies can create Special Demonstration Programs under their Rental Housing Support Programs</a:t>
          </a:r>
        </a:p>
      </dgm:t>
    </dgm:pt>
    <dgm:pt modelId="{A7488274-8C4A-47A8-B2AA-4C70D1D75F7C}" type="parTrans" cxnId="{70F46B61-E163-4796-92D0-B27C927B566A}">
      <dgm:prSet/>
      <dgm:spPr/>
      <dgm:t>
        <a:bodyPr/>
        <a:lstStyle/>
        <a:p>
          <a:endParaRPr lang="en-US" sz="1400"/>
        </a:p>
      </dgm:t>
    </dgm:pt>
    <dgm:pt modelId="{16035372-E4EE-4010-BA5D-028C44C29543}" type="sibTrans" cxnId="{70F46B61-E163-4796-92D0-B27C927B566A}">
      <dgm:prSet/>
      <dgm:spPr/>
      <dgm:t>
        <a:bodyPr/>
        <a:lstStyle/>
        <a:p>
          <a:endParaRPr lang="en-US" sz="1400"/>
        </a:p>
      </dgm:t>
    </dgm:pt>
    <dgm:pt modelId="{DFE39641-469B-4CEB-A772-DD3BECEA156E}">
      <dgm:prSet phldrT="[Text]" custT="1"/>
      <dgm:spPr/>
      <dgm:t>
        <a:bodyPr/>
        <a:lstStyle/>
        <a:p>
          <a:r>
            <a:rPr lang="en-US" sz="2800" b="0" dirty="0">
              <a:latin typeface="Avenir Medium"/>
            </a:rPr>
            <a:t>Improve central databases and data collection</a:t>
          </a:r>
          <a:endParaRPr lang="en-US" sz="2800" b="0" dirty="0"/>
        </a:p>
      </dgm:t>
    </dgm:pt>
    <dgm:pt modelId="{A3F300DD-4E1F-48A5-B7A1-963DFCD4C201}" type="parTrans" cxnId="{3F76417D-AC84-4958-9C3E-B481132DB09F}">
      <dgm:prSet/>
      <dgm:spPr/>
      <dgm:t>
        <a:bodyPr/>
        <a:lstStyle/>
        <a:p>
          <a:endParaRPr lang="en-US" sz="1400"/>
        </a:p>
      </dgm:t>
    </dgm:pt>
    <dgm:pt modelId="{E76A4EC9-0C8C-4E7C-9E12-F1B4ECE21960}" type="sibTrans" cxnId="{3F76417D-AC84-4958-9C3E-B481132DB09F}">
      <dgm:prSet/>
      <dgm:spPr/>
      <dgm:t>
        <a:bodyPr/>
        <a:lstStyle/>
        <a:p>
          <a:endParaRPr lang="en-US" sz="1400"/>
        </a:p>
      </dgm:t>
    </dgm:pt>
    <dgm:pt modelId="{400C5F1F-7F55-46BF-BB3A-67D7377EF0A0}">
      <dgm:prSet phldrT="[Text]" custT="1"/>
      <dgm:spPr/>
      <dgm:t>
        <a:bodyPr/>
        <a:lstStyle/>
        <a:p>
          <a:r>
            <a:rPr lang="en-US" sz="2000" dirty="0"/>
            <a:t>Create a centralized database of resources and tracking of people utilizing the services</a:t>
          </a:r>
        </a:p>
      </dgm:t>
    </dgm:pt>
    <dgm:pt modelId="{37378149-D355-4251-B234-83CA1548F08B}" type="parTrans" cxnId="{F46A84D3-7A42-4665-A786-122EB7C89CB8}">
      <dgm:prSet/>
      <dgm:spPr/>
      <dgm:t>
        <a:bodyPr/>
        <a:lstStyle/>
        <a:p>
          <a:endParaRPr lang="en-US" sz="1400"/>
        </a:p>
      </dgm:t>
    </dgm:pt>
    <dgm:pt modelId="{C824C1E5-8040-49C6-91B6-7D58BA0BE23F}" type="sibTrans" cxnId="{F46A84D3-7A42-4665-A786-122EB7C89CB8}">
      <dgm:prSet/>
      <dgm:spPr/>
      <dgm:t>
        <a:bodyPr/>
        <a:lstStyle/>
        <a:p>
          <a:endParaRPr lang="en-US" sz="1400"/>
        </a:p>
      </dgm:t>
    </dgm:pt>
    <dgm:pt modelId="{1264ED01-21D4-4884-A9D4-0D5A49F5539C}">
      <dgm:prSet phldrT="[Text]" custT="1"/>
      <dgm:spPr/>
      <dgm:t>
        <a:bodyPr/>
        <a:lstStyle/>
        <a:p>
          <a:r>
            <a:rPr lang="en-US" sz="2000" dirty="0"/>
            <a:t>All state and local level resources should collect information on pregnancy, postpartum status, and number and age of children</a:t>
          </a:r>
        </a:p>
      </dgm:t>
    </dgm:pt>
    <dgm:pt modelId="{94C87C6B-7F58-4B31-8B49-BC78285B59DD}" type="parTrans" cxnId="{CED4B50F-9CC5-417F-AB22-2C81B90A9BC6}">
      <dgm:prSet/>
      <dgm:spPr/>
      <dgm:t>
        <a:bodyPr/>
        <a:lstStyle/>
        <a:p>
          <a:endParaRPr lang="en-US" sz="1400"/>
        </a:p>
      </dgm:t>
    </dgm:pt>
    <dgm:pt modelId="{CBC65FD2-D522-439B-826B-EEE7ACE4E38B}" type="sibTrans" cxnId="{CED4B50F-9CC5-417F-AB22-2C81B90A9BC6}">
      <dgm:prSet/>
      <dgm:spPr/>
      <dgm:t>
        <a:bodyPr/>
        <a:lstStyle/>
        <a:p>
          <a:endParaRPr lang="en-US" sz="1400"/>
        </a:p>
      </dgm:t>
    </dgm:pt>
    <dgm:pt modelId="{4FD2E617-854E-4053-B4E1-17B77C5E13AF}">
      <dgm:prSet phldrT="[Text]" custT="1"/>
      <dgm:spPr/>
      <dgm:t>
        <a:bodyPr/>
        <a:lstStyle/>
        <a:p>
          <a:r>
            <a:rPr lang="en-US" sz="2000" dirty="0"/>
            <a:t>IDHS can create a specific resource or goals for access by referrals from maternal healthcare providers for our population</a:t>
          </a:r>
        </a:p>
      </dgm:t>
    </dgm:pt>
    <dgm:pt modelId="{502C6126-C9F1-4980-8946-986F1E398AB1}" type="parTrans" cxnId="{8012A9BD-C83A-4046-B6EE-F5E08FDC4949}">
      <dgm:prSet/>
      <dgm:spPr/>
      <dgm:t>
        <a:bodyPr/>
        <a:lstStyle/>
        <a:p>
          <a:endParaRPr lang="en-US" sz="1400"/>
        </a:p>
      </dgm:t>
    </dgm:pt>
    <dgm:pt modelId="{C92584E1-CB8C-4F26-9949-2C290E4F3913}" type="sibTrans" cxnId="{8012A9BD-C83A-4046-B6EE-F5E08FDC4949}">
      <dgm:prSet/>
      <dgm:spPr/>
      <dgm:t>
        <a:bodyPr/>
        <a:lstStyle/>
        <a:p>
          <a:endParaRPr lang="en-US" sz="1400"/>
        </a:p>
      </dgm:t>
    </dgm:pt>
    <dgm:pt modelId="{066741AD-F5BF-314F-9797-810EFF350E68}">
      <dgm:prSet phldrT="[Text]" custT="1"/>
      <dgm:spPr/>
      <dgm:t>
        <a:bodyPr/>
        <a:lstStyle/>
        <a:p>
          <a:r>
            <a:rPr lang="en-US" sz="2000" dirty="0"/>
            <a:t>Set aside housing for pregnant persons</a:t>
          </a:r>
        </a:p>
      </dgm:t>
    </dgm:pt>
    <dgm:pt modelId="{455D2FAF-937D-D84E-AA13-93E220205965}" type="parTrans" cxnId="{D09A35ED-9BEB-2244-8A8D-FCA0D5486498}">
      <dgm:prSet/>
      <dgm:spPr/>
      <dgm:t>
        <a:bodyPr/>
        <a:lstStyle/>
        <a:p>
          <a:endParaRPr lang="en-US"/>
        </a:p>
      </dgm:t>
    </dgm:pt>
    <dgm:pt modelId="{E5831FD5-DC79-394E-BE43-76E4070A64D6}" type="sibTrans" cxnId="{D09A35ED-9BEB-2244-8A8D-FCA0D5486498}">
      <dgm:prSet/>
      <dgm:spPr/>
      <dgm:t>
        <a:bodyPr/>
        <a:lstStyle/>
        <a:p>
          <a:endParaRPr lang="en-US"/>
        </a:p>
      </dgm:t>
    </dgm:pt>
    <dgm:pt modelId="{EF8C60AA-39AC-4844-9DAD-B74F5C7ACDC0}" type="pres">
      <dgm:prSet presAssocID="{1227183F-2494-4047-A798-8597C823E080}" presName="Name0" presStyleCnt="0">
        <dgm:presLayoutVars>
          <dgm:dir/>
          <dgm:animLvl val="lvl"/>
          <dgm:resizeHandles val="exact"/>
        </dgm:presLayoutVars>
      </dgm:prSet>
      <dgm:spPr/>
    </dgm:pt>
    <dgm:pt modelId="{EF528260-2896-461A-87F8-3B31013287FF}" type="pres">
      <dgm:prSet presAssocID="{5BDECF6C-1ADC-499A-9667-9A47DC5B4123}" presName="composite" presStyleCnt="0"/>
      <dgm:spPr/>
    </dgm:pt>
    <dgm:pt modelId="{A5746988-B1C3-4D36-A2A8-EC02DBCC379D}" type="pres">
      <dgm:prSet presAssocID="{5BDECF6C-1ADC-499A-9667-9A47DC5B4123}" presName="parTx" presStyleLbl="alignNode1" presStyleIdx="0" presStyleCnt="2" custScaleY="100000">
        <dgm:presLayoutVars>
          <dgm:chMax val="0"/>
          <dgm:chPref val="0"/>
          <dgm:bulletEnabled val="1"/>
        </dgm:presLayoutVars>
      </dgm:prSet>
      <dgm:spPr/>
    </dgm:pt>
    <dgm:pt modelId="{EAE60B0B-87B8-49A0-BC5C-2BC4448FD0B9}" type="pres">
      <dgm:prSet presAssocID="{5BDECF6C-1ADC-499A-9667-9A47DC5B4123}" presName="desTx" presStyleLbl="alignAccFollowNode1" presStyleIdx="0" presStyleCnt="2">
        <dgm:presLayoutVars>
          <dgm:bulletEnabled val="1"/>
        </dgm:presLayoutVars>
      </dgm:prSet>
      <dgm:spPr/>
    </dgm:pt>
    <dgm:pt modelId="{F0A219FC-4574-4C8C-A6F9-4D7D6E46D1E0}" type="pres">
      <dgm:prSet presAssocID="{9220D655-B7FE-4D48-B483-174E4249DBC7}" presName="space" presStyleCnt="0"/>
      <dgm:spPr/>
    </dgm:pt>
    <dgm:pt modelId="{3106C884-DFDF-4BCD-90E4-08BB1C1CD8D7}" type="pres">
      <dgm:prSet presAssocID="{DFE39641-469B-4CEB-A772-DD3BECEA156E}" presName="composite" presStyleCnt="0"/>
      <dgm:spPr/>
    </dgm:pt>
    <dgm:pt modelId="{65480556-3D49-41A7-ABB9-118E4CB61B38}" type="pres">
      <dgm:prSet presAssocID="{DFE39641-469B-4CEB-A772-DD3BECEA156E}" presName="parTx" presStyleLbl="alignNode1" presStyleIdx="1" presStyleCnt="2">
        <dgm:presLayoutVars>
          <dgm:chMax val="0"/>
          <dgm:chPref val="0"/>
          <dgm:bulletEnabled val="1"/>
        </dgm:presLayoutVars>
      </dgm:prSet>
      <dgm:spPr/>
    </dgm:pt>
    <dgm:pt modelId="{244569E0-A305-4DC0-9464-EBDEF10B3A67}" type="pres">
      <dgm:prSet presAssocID="{DFE39641-469B-4CEB-A772-DD3BECEA156E}" presName="desTx" presStyleLbl="alignAccFollowNode1" presStyleIdx="1" presStyleCnt="2">
        <dgm:presLayoutVars>
          <dgm:bulletEnabled val="1"/>
        </dgm:presLayoutVars>
      </dgm:prSet>
      <dgm:spPr/>
    </dgm:pt>
  </dgm:ptLst>
  <dgm:cxnLst>
    <dgm:cxn modelId="{CED4B50F-9CC5-417F-AB22-2C81B90A9BC6}" srcId="{DFE39641-469B-4CEB-A772-DD3BECEA156E}" destId="{1264ED01-21D4-4884-A9D4-0D5A49F5539C}" srcOrd="1" destOrd="0" parTransId="{94C87C6B-7F58-4B31-8B49-BC78285B59DD}" sibTransId="{CBC65FD2-D522-439B-826B-EEE7ACE4E38B}"/>
    <dgm:cxn modelId="{436C211A-6411-4B54-AC2A-9BB1C5034724}" type="presOf" srcId="{9EDCF6EC-E50A-40CE-9AC5-477A7A5D7805}" destId="{EAE60B0B-87B8-49A0-BC5C-2BC4448FD0B9}" srcOrd="0" destOrd="0" presId="urn:microsoft.com/office/officeart/2005/8/layout/hList1"/>
    <dgm:cxn modelId="{5210FB1F-BEC2-4A38-A3D5-4254A218C915}" type="presOf" srcId="{1264ED01-21D4-4884-A9D4-0D5A49F5539C}" destId="{244569E0-A305-4DC0-9464-EBDEF10B3A67}" srcOrd="0" destOrd="1" presId="urn:microsoft.com/office/officeart/2005/8/layout/hList1"/>
    <dgm:cxn modelId="{5748E434-DDDA-794D-9C8A-4C2CA440503F}" type="presOf" srcId="{066741AD-F5BF-314F-9797-810EFF350E68}" destId="{EAE60B0B-87B8-49A0-BC5C-2BC4448FD0B9}" srcOrd="0" destOrd="2" presId="urn:microsoft.com/office/officeart/2005/8/layout/hList1"/>
    <dgm:cxn modelId="{70F46B61-E163-4796-92D0-B27C927B566A}" srcId="{5BDECF6C-1ADC-499A-9667-9A47DC5B4123}" destId="{9EDCF6EC-E50A-40CE-9AC5-477A7A5D7805}" srcOrd="0" destOrd="0" parTransId="{A7488274-8C4A-47A8-B2AA-4C70D1D75F7C}" sibTransId="{16035372-E4EE-4010-BA5D-028C44C29543}"/>
    <dgm:cxn modelId="{E9CEA36A-D621-4D08-8B3F-BF6B6A1F97BA}" type="presOf" srcId="{5BDECF6C-1ADC-499A-9667-9A47DC5B4123}" destId="{A5746988-B1C3-4D36-A2A8-EC02DBCC379D}" srcOrd="0" destOrd="0" presId="urn:microsoft.com/office/officeart/2005/8/layout/hList1"/>
    <dgm:cxn modelId="{3F76417D-AC84-4958-9C3E-B481132DB09F}" srcId="{1227183F-2494-4047-A798-8597C823E080}" destId="{DFE39641-469B-4CEB-A772-DD3BECEA156E}" srcOrd="1" destOrd="0" parTransId="{A3F300DD-4E1F-48A5-B7A1-963DFCD4C201}" sibTransId="{E76A4EC9-0C8C-4E7C-9E12-F1B4ECE21960}"/>
    <dgm:cxn modelId="{6F19FF80-F033-42A3-B2C7-02F9F494CAD3}" type="presOf" srcId="{4FD2E617-854E-4053-B4E1-17B77C5E13AF}" destId="{EAE60B0B-87B8-49A0-BC5C-2BC4448FD0B9}" srcOrd="0" destOrd="1" presId="urn:microsoft.com/office/officeart/2005/8/layout/hList1"/>
    <dgm:cxn modelId="{50772295-673B-4A01-AC2D-1A41226B0AD9}" type="presOf" srcId="{DFE39641-469B-4CEB-A772-DD3BECEA156E}" destId="{65480556-3D49-41A7-ABB9-118E4CB61B38}" srcOrd="0" destOrd="0" presId="urn:microsoft.com/office/officeart/2005/8/layout/hList1"/>
    <dgm:cxn modelId="{A96277B1-794D-40CA-977A-F7A49F76FA24}" type="presOf" srcId="{400C5F1F-7F55-46BF-BB3A-67D7377EF0A0}" destId="{244569E0-A305-4DC0-9464-EBDEF10B3A67}" srcOrd="0" destOrd="0" presId="urn:microsoft.com/office/officeart/2005/8/layout/hList1"/>
    <dgm:cxn modelId="{8012A9BD-C83A-4046-B6EE-F5E08FDC4949}" srcId="{5BDECF6C-1ADC-499A-9667-9A47DC5B4123}" destId="{4FD2E617-854E-4053-B4E1-17B77C5E13AF}" srcOrd="1" destOrd="0" parTransId="{502C6126-C9F1-4980-8946-986F1E398AB1}" sibTransId="{C92584E1-CB8C-4F26-9949-2C290E4F3913}"/>
    <dgm:cxn modelId="{BA0081CB-477B-4760-A6F3-B78FAC2D0C72}" srcId="{1227183F-2494-4047-A798-8597C823E080}" destId="{5BDECF6C-1ADC-499A-9667-9A47DC5B4123}" srcOrd="0" destOrd="0" parTransId="{840FC12D-74A0-4695-83F0-E6C325BDEA31}" sibTransId="{9220D655-B7FE-4D48-B483-174E4249DBC7}"/>
    <dgm:cxn modelId="{F46A84D3-7A42-4665-A786-122EB7C89CB8}" srcId="{DFE39641-469B-4CEB-A772-DD3BECEA156E}" destId="{400C5F1F-7F55-46BF-BB3A-67D7377EF0A0}" srcOrd="0" destOrd="0" parTransId="{37378149-D355-4251-B234-83CA1548F08B}" sibTransId="{C824C1E5-8040-49C6-91B6-7D58BA0BE23F}"/>
    <dgm:cxn modelId="{60E6E0D3-4A06-4BCA-80A9-A886E031DD25}" type="presOf" srcId="{1227183F-2494-4047-A798-8597C823E080}" destId="{EF8C60AA-39AC-4844-9DAD-B74F5C7ACDC0}" srcOrd="0" destOrd="0" presId="urn:microsoft.com/office/officeart/2005/8/layout/hList1"/>
    <dgm:cxn modelId="{D09A35ED-9BEB-2244-8A8D-FCA0D5486498}" srcId="{5BDECF6C-1ADC-499A-9667-9A47DC5B4123}" destId="{066741AD-F5BF-314F-9797-810EFF350E68}" srcOrd="2" destOrd="0" parTransId="{455D2FAF-937D-D84E-AA13-93E220205965}" sibTransId="{E5831FD5-DC79-394E-BE43-76E4070A64D6}"/>
    <dgm:cxn modelId="{811B8F99-942A-48D1-96CB-EA345A693187}" type="presParOf" srcId="{EF8C60AA-39AC-4844-9DAD-B74F5C7ACDC0}" destId="{EF528260-2896-461A-87F8-3B31013287FF}" srcOrd="0" destOrd="0" presId="urn:microsoft.com/office/officeart/2005/8/layout/hList1"/>
    <dgm:cxn modelId="{50BCA915-A598-4297-9B69-466D2E994DBC}" type="presParOf" srcId="{EF528260-2896-461A-87F8-3B31013287FF}" destId="{A5746988-B1C3-4D36-A2A8-EC02DBCC379D}" srcOrd="0" destOrd="0" presId="urn:microsoft.com/office/officeart/2005/8/layout/hList1"/>
    <dgm:cxn modelId="{3377C574-8C54-4F90-A2B9-E70EBE3FA1CB}" type="presParOf" srcId="{EF528260-2896-461A-87F8-3B31013287FF}" destId="{EAE60B0B-87B8-49A0-BC5C-2BC4448FD0B9}" srcOrd="1" destOrd="0" presId="urn:microsoft.com/office/officeart/2005/8/layout/hList1"/>
    <dgm:cxn modelId="{CAED2079-9441-45A8-8E97-5222A56F485F}" type="presParOf" srcId="{EF8C60AA-39AC-4844-9DAD-B74F5C7ACDC0}" destId="{F0A219FC-4574-4C8C-A6F9-4D7D6E46D1E0}" srcOrd="1" destOrd="0" presId="urn:microsoft.com/office/officeart/2005/8/layout/hList1"/>
    <dgm:cxn modelId="{8B2FB0C1-7871-4C2D-B507-5D10317F1A2E}" type="presParOf" srcId="{EF8C60AA-39AC-4844-9DAD-B74F5C7ACDC0}" destId="{3106C884-DFDF-4BCD-90E4-08BB1C1CD8D7}" srcOrd="2" destOrd="0" presId="urn:microsoft.com/office/officeart/2005/8/layout/hList1"/>
    <dgm:cxn modelId="{4B814454-D3AE-4DAA-BD8D-722A86B169B3}" type="presParOf" srcId="{3106C884-DFDF-4BCD-90E4-08BB1C1CD8D7}" destId="{65480556-3D49-41A7-ABB9-118E4CB61B38}" srcOrd="0" destOrd="0" presId="urn:microsoft.com/office/officeart/2005/8/layout/hList1"/>
    <dgm:cxn modelId="{1501A60B-F29E-49C3-9A6E-F342E79E99E2}" type="presParOf" srcId="{3106C884-DFDF-4BCD-90E4-08BB1C1CD8D7}" destId="{244569E0-A305-4DC0-9464-EBDEF10B3A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471D5-8B79-452D-A1D1-CB44AB48EC0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4F1F956-502D-418E-841E-9F3AFB59B6A8}">
      <dgm:prSet phldrT="[Text]" custT="1"/>
      <dgm:spPr>
        <a:solidFill>
          <a:srgbClr val="3DC3CB"/>
        </a:solidFill>
      </dgm:spPr>
      <dgm:t>
        <a:bodyPr/>
        <a:lstStyle/>
        <a:p>
          <a:pPr algn="l">
            <a:buNone/>
          </a:pPr>
          <a:r>
            <a:rPr lang="en-US" sz="2800" b="1" dirty="0"/>
            <a:t>Establish a State-wide Maternal Health Task Force</a:t>
          </a:r>
          <a:endParaRPr lang="en-US" sz="2800" dirty="0"/>
        </a:p>
      </dgm:t>
    </dgm:pt>
    <dgm:pt modelId="{945DF408-A239-4CDD-A4B0-B9A019FFFA5B}" type="parTrans" cxnId="{7345B5AB-EB3A-48DD-BE11-18B79D50AA32}">
      <dgm:prSet/>
      <dgm:spPr/>
      <dgm:t>
        <a:bodyPr/>
        <a:lstStyle/>
        <a:p>
          <a:endParaRPr lang="en-US" sz="1200"/>
        </a:p>
      </dgm:t>
    </dgm:pt>
    <dgm:pt modelId="{F4E5B3E2-E61B-443B-9701-920527D821F4}" type="sibTrans" cxnId="{7345B5AB-EB3A-48DD-BE11-18B79D50AA32}">
      <dgm:prSet/>
      <dgm:spPr/>
      <dgm:t>
        <a:bodyPr/>
        <a:lstStyle/>
        <a:p>
          <a:endParaRPr lang="en-US" sz="1200"/>
        </a:p>
      </dgm:t>
    </dgm:pt>
    <dgm:pt modelId="{68C734E1-2ED5-4A18-BB44-2D0E5A66DEAC}">
      <dgm:prSet phldrT="[Text]" custT="1"/>
      <dgm:spPr/>
      <dgm:t>
        <a:bodyPr/>
        <a:lstStyle/>
        <a:p>
          <a:pPr marL="228600" indent="-228600"/>
          <a:r>
            <a:rPr lang="en-US" sz="2000" dirty="0"/>
            <a:t>Consists of over 100 members representing over 30 partner organizations.</a:t>
          </a:r>
        </a:p>
      </dgm:t>
    </dgm:pt>
    <dgm:pt modelId="{5A3D0217-2E45-432D-B5BF-567FBF0AECC0}" type="parTrans" cxnId="{AA4EFD85-2DFE-437B-A786-43AB20E659DF}">
      <dgm:prSet/>
      <dgm:spPr/>
      <dgm:t>
        <a:bodyPr/>
        <a:lstStyle/>
        <a:p>
          <a:endParaRPr lang="en-US" sz="1200"/>
        </a:p>
      </dgm:t>
    </dgm:pt>
    <dgm:pt modelId="{02CBEF83-950A-48E4-8A64-9D4F2161E199}" type="sibTrans" cxnId="{AA4EFD85-2DFE-437B-A786-43AB20E659DF}">
      <dgm:prSet/>
      <dgm:spPr/>
      <dgm:t>
        <a:bodyPr/>
        <a:lstStyle/>
        <a:p>
          <a:endParaRPr lang="en-US" sz="1200"/>
        </a:p>
      </dgm:t>
    </dgm:pt>
    <dgm:pt modelId="{A1105E41-A2D5-4270-888D-ADCB9B4D3366}">
      <dgm:prSet custT="1"/>
      <dgm:spPr/>
      <dgm:t>
        <a:bodyPr/>
        <a:lstStyle/>
        <a:p>
          <a:pPr marL="228600" indent="-228600"/>
          <a:r>
            <a:rPr lang="en-US" sz="2000" dirty="0"/>
            <a:t>Organized into 4 strategic priority areas (committees) currently implementing version 3 of the Strategic Plan. </a:t>
          </a:r>
        </a:p>
      </dgm:t>
    </dgm:pt>
    <dgm:pt modelId="{1DBD236B-4F16-4E6D-8810-FD6B93631422}" type="parTrans" cxnId="{31B00511-FC37-4202-9EB2-E363A1D51EBD}">
      <dgm:prSet/>
      <dgm:spPr/>
      <dgm:t>
        <a:bodyPr/>
        <a:lstStyle/>
        <a:p>
          <a:endParaRPr lang="en-US" sz="1200"/>
        </a:p>
      </dgm:t>
    </dgm:pt>
    <dgm:pt modelId="{5A7D1C3E-46DC-471D-A9BC-5D1F8593A257}" type="sibTrans" cxnId="{31B00511-FC37-4202-9EB2-E363A1D51EBD}">
      <dgm:prSet/>
      <dgm:spPr/>
      <dgm:t>
        <a:bodyPr/>
        <a:lstStyle/>
        <a:p>
          <a:endParaRPr lang="en-US" sz="1200"/>
        </a:p>
      </dgm:t>
    </dgm:pt>
    <dgm:pt modelId="{B558EA96-7405-4FB3-9792-756C4F97B011}">
      <dgm:prSet custT="1"/>
      <dgm:spPr/>
      <dgm:t>
        <a:bodyPr/>
        <a:lstStyle/>
        <a:p>
          <a:pPr marL="228600" indent="-228600"/>
          <a:r>
            <a:rPr lang="en-US" sz="2000" dirty="0"/>
            <a:t>The task force has produced approximately 30 products. (Handout provided)</a:t>
          </a:r>
        </a:p>
      </dgm:t>
    </dgm:pt>
    <dgm:pt modelId="{0F74C18B-C782-42A9-932B-F20E504E72BC}" type="parTrans" cxnId="{6B106F1B-E8C8-441A-95B5-5F82BED5C8EE}">
      <dgm:prSet/>
      <dgm:spPr/>
      <dgm:t>
        <a:bodyPr/>
        <a:lstStyle/>
        <a:p>
          <a:endParaRPr lang="en-US" sz="1200"/>
        </a:p>
      </dgm:t>
    </dgm:pt>
    <dgm:pt modelId="{D137CC73-3203-476F-9A76-8A05B37446DD}" type="sibTrans" cxnId="{6B106F1B-E8C8-441A-95B5-5F82BED5C8EE}">
      <dgm:prSet/>
      <dgm:spPr/>
      <dgm:t>
        <a:bodyPr/>
        <a:lstStyle/>
        <a:p>
          <a:endParaRPr lang="en-US" sz="1200"/>
        </a:p>
      </dgm:t>
    </dgm:pt>
    <dgm:pt modelId="{C16030BC-0653-417D-9A6E-D51932978271}">
      <dgm:prSet custT="1"/>
      <dgm:spPr>
        <a:solidFill>
          <a:srgbClr val="E66375"/>
        </a:solidFill>
      </dgm:spPr>
      <dgm:t>
        <a:bodyPr/>
        <a:lstStyle/>
        <a:p>
          <a:r>
            <a:rPr lang="en-US" sz="2800" b="1" dirty="0"/>
            <a:t>Co-Chairs of the IL Maternal Health Task Force</a:t>
          </a:r>
        </a:p>
      </dgm:t>
    </dgm:pt>
    <dgm:pt modelId="{0801B275-6841-416E-9F45-807353105CA1}" type="parTrans" cxnId="{02615533-5AD0-40C8-B5C6-DD215A8AB4BE}">
      <dgm:prSet/>
      <dgm:spPr/>
      <dgm:t>
        <a:bodyPr/>
        <a:lstStyle/>
        <a:p>
          <a:endParaRPr lang="en-US" sz="2000"/>
        </a:p>
      </dgm:t>
    </dgm:pt>
    <dgm:pt modelId="{28957D3D-8917-4AA5-BDC1-4C6F3E907CBD}" type="sibTrans" cxnId="{02615533-5AD0-40C8-B5C6-DD215A8AB4BE}">
      <dgm:prSet/>
      <dgm:spPr/>
      <dgm:t>
        <a:bodyPr/>
        <a:lstStyle/>
        <a:p>
          <a:endParaRPr lang="en-US" sz="2000"/>
        </a:p>
      </dgm:t>
    </dgm:pt>
    <dgm:pt modelId="{23C0AB48-5566-4560-8100-3AC78F3E99F4}">
      <dgm:prSet custT="1"/>
      <dgm:spPr/>
      <dgm:t>
        <a:bodyPr/>
        <a:lstStyle/>
        <a:p>
          <a:r>
            <a:rPr lang="en-US" sz="1800" b="1" dirty="0"/>
            <a:t>Lori </a:t>
          </a:r>
          <a:r>
            <a:rPr lang="en-US" sz="1800" b="1" dirty="0" err="1"/>
            <a:t>Folken</a:t>
          </a:r>
          <a:r>
            <a:rPr lang="en-US" sz="1800" b="1" dirty="0"/>
            <a:t>, DNP, RN, RNC-OB, C-EFM </a:t>
          </a:r>
          <a:r>
            <a:rPr lang="en-US" sz="1800" dirty="0"/>
            <a:t>Manager, Ambulatory Women’s Health Specialties at Carle Foundation Hospital</a:t>
          </a:r>
        </a:p>
      </dgm:t>
    </dgm:pt>
    <dgm:pt modelId="{F67CB013-7839-4A34-88AB-F5E32DA040D3}" type="parTrans" cxnId="{D12B707A-00E5-469A-9113-1352B430A284}">
      <dgm:prSet/>
      <dgm:spPr/>
      <dgm:t>
        <a:bodyPr/>
        <a:lstStyle/>
        <a:p>
          <a:endParaRPr lang="en-US" sz="2000"/>
        </a:p>
      </dgm:t>
    </dgm:pt>
    <dgm:pt modelId="{30F39FA9-BC18-427C-AFBF-9955C272353A}" type="sibTrans" cxnId="{D12B707A-00E5-469A-9113-1352B430A284}">
      <dgm:prSet/>
      <dgm:spPr/>
      <dgm:t>
        <a:bodyPr/>
        <a:lstStyle/>
        <a:p>
          <a:endParaRPr lang="en-US" sz="2000"/>
        </a:p>
      </dgm:t>
    </dgm:pt>
    <dgm:pt modelId="{34B32F8F-95BA-497F-AD4E-862182FBBE49}">
      <dgm:prSet custT="1"/>
      <dgm:spPr/>
      <dgm:t>
        <a:bodyPr/>
        <a:lstStyle/>
        <a:p>
          <a:r>
            <a:rPr lang="en-US" sz="1800" b="1" dirty="0"/>
            <a:t>Timika Anderson-Reeves, PhD, MSW </a:t>
          </a:r>
          <a:r>
            <a:rPr lang="en-US" sz="1800" dirty="0"/>
            <a:t>Director of Maternal and Child Health &amp; Women’s Health Community Integration at Access Community Health Network </a:t>
          </a:r>
        </a:p>
      </dgm:t>
    </dgm:pt>
    <dgm:pt modelId="{FDD1F29E-CA1E-48B6-B2B5-193D24CCEB9C}" type="parTrans" cxnId="{18D3A9C1-10B3-4F75-9FB1-8D8304D6D5E6}">
      <dgm:prSet/>
      <dgm:spPr/>
      <dgm:t>
        <a:bodyPr/>
        <a:lstStyle/>
        <a:p>
          <a:endParaRPr lang="en-US"/>
        </a:p>
      </dgm:t>
    </dgm:pt>
    <dgm:pt modelId="{5D8C8BCD-AD71-489F-85E3-1BF97C3C44AA}" type="sibTrans" cxnId="{18D3A9C1-10B3-4F75-9FB1-8D8304D6D5E6}">
      <dgm:prSet/>
      <dgm:spPr/>
      <dgm:t>
        <a:bodyPr/>
        <a:lstStyle/>
        <a:p>
          <a:endParaRPr lang="en-US"/>
        </a:p>
      </dgm:t>
    </dgm:pt>
    <dgm:pt modelId="{A802209A-7665-434D-B3BE-4768A3E05AAE}">
      <dgm:prSet custT="1"/>
      <dgm:spPr/>
      <dgm:t>
        <a:bodyPr/>
        <a:lstStyle/>
        <a:p>
          <a:pPr marL="1089025" indent="-349250">
            <a:buFont typeface="Courier New" panose="02070309020205020404" pitchFamily="49" charset="0"/>
            <a:buChar char="o"/>
          </a:pPr>
          <a:r>
            <a:rPr lang="en-US" sz="2000" dirty="0"/>
            <a:t>Benefits of Paid Family Leave for Maternal and Child Health Fact Sheet (2023)</a:t>
          </a:r>
        </a:p>
      </dgm:t>
    </dgm:pt>
    <dgm:pt modelId="{6ED4C864-4027-45F0-8077-060A7C2CE997}" type="parTrans" cxnId="{538965A1-6991-405A-A375-07D5ED676A5A}">
      <dgm:prSet/>
      <dgm:spPr/>
      <dgm:t>
        <a:bodyPr/>
        <a:lstStyle/>
        <a:p>
          <a:endParaRPr lang="en-US"/>
        </a:p>
      </dgm:t>
    </dgm:pt>
    <dgm:pt modelId="{92C23D72-B953-4E1A-9C8D-FFDD5ED99338}" type="sibTrans" cxnId="{538965A1-6991-405A-A375-07D5ED676A5A}">
      <dgm:prSet/>
      <dgm:spPr/>
      <dgm:t>
        <a:bodyPr/>
        <a:lstStyle/>
        <a:p>
          <a:endParaRPr lang="en-US"/>
        </a:p>
      </dgm:t>
    </dgm:pt>
    <dgm:pt modelId="{4D93AFB6-493A-4554-8836-5B4ACB100D43}">
      <dgm:prSet custT="1"/>
      <dgm:spPr/>
      <dgm:t>
        <a:bodyPr/>
        <a:lstStyle/>
        <a:p>
          <a:pPr marL="1089025" indent="-349250">
            <a:buFont typeface="Courier New" panose="02070309020205020404" pitchFamily="49" charset="0"/>
            <a:buChar char="o"/>
          </a:pPr>
          <a:r>
            <a:rPr lang="en-US" sz="2000" dirty="0"/>
            <a:t>Decriminalizing Substance Use Disorder during Pregnancy and at Delivery in Illinois Brief (2023)</a:t>
          </a:r>
        </a:p>
      </dgm:t>
    </dgm:pt>
    <dgm:pt modelId="{5F276394-252E-4D33-ACE6-C303F5E98C87}" type="parTrans" cxnId="{75C11DC4-50B9-4164-A8C6-21FAB6700CFE}">
      <dgm:prSet/>
      <dgm:spPr/>
      <dgm:t>
        <a:bodyPr/>
        <a:lstStyle/>
        <a:p>
          <a:endParaRPr lang="en-US"/>
        </a:p>
      </dgm:t>
    </dgm:pt>
    <dgm:pt modelId="{E04EFF41-2EC7-494A-B18E-FA8D6E1D944C}" type="sibTrans" cxnId="{75C11DC4-50B9-4164-A8C6-21FAB6700CFE}">
      <dgm:prSet/>
      <dgm:spPr/>
      <dgm:t>
        <a:bodyPr/>
        <a:lstStyle/>
        <a:p>
          <a:endParaRPr lang="en-US"/>
        </a:p>
      </dgm:t>
    </dgm:pt>
    <dgm:pt modelId="{20FF6B5A-7B5A-4F19-8A9F-F3B9BEF383D6}">
      <dgm:prSet custT="1"/>
      <dgm:spPr/>
      <dgm:t>
        <a:bodyPr/>
        <a:lstStyle/>
        <a:p>
          <a:pPr marL="1089025" indent="-349250">
            <a:buFont typeface="Courier New" panose="02070309020205020404" pitchFamily="49" charset="0"/>
            <a:buChar char="o"/>
          </a:pPr>
          <a:r>
            <a:rPr lang="en-US" sz="2000" dirty="0"/>
            <a:t>Data Use Webinars-contains materials from the March 2023 PRAMS webinar </a:t>
          </a:r>
        </a:p>
      </dgm:t>
    </dgm:pt>
    <dgm:pt modelId="{5D248F33-7A08-498B-B66F-013174B6BB0F}" type="parTrans" cxnId="{B1F5C824-686B-4CBC-89FB-9F901CB1F679}">
      <dgm:prSet/>
      <dgm:spPr/>
      <dgm:t>
        <a:bodyPr/>
        <a:lstStyle/>
        <a:p>
          <a:endParaRPr lang="en-US"/>
        </a:p>
      </dgm:t>
    </dgm:pt>
    <dgm:pt modelId="{BF6C64EB-CB25-463E-8A65-C03FEAB73E66}" type="sibTrans" cxnId="{B1F5C824-686B-4CBC-89FB-9F901CB1F679}">
      <dgm:prSet/>
      <dgm:spPr/>
      <dgm:t>
        <a:bodyPr/>
        <a:lstStyle/>
        <a:p>
          <a:endParaRPr lang="en-US"/>
        </a:p>
      </dgm:t>
    </dgm:pt>
    <dgm:pt modelId="{41C1008E-E12B-48BA-98C9-87C4F8396F4D}">
      <dgm:prSet custT="1"/>
      <dgm:spPr/>
      <dgm:t>
        <a:bodyPr/>
        <a:lstStyle/>
        <a:p>
          <a:pPr marL="1089025" indent="-349250">
            <a:buFont typeface="Courier New" panose="02070309020205020404" pitchFamily="49" charset="0"/>
            <a:buChar char="o"/>
          </a:pPr>
          <a:r>
            <a:rPr lang="en-US" sz="2000" dirty="0"/>
            <a:t>Illinois Maternal Health Strategic Plan Versions 1-3 (2021, 2022, 2023)</a:t>
          </a:r>
        </a:p>
      </dgm:t>
    </dgm:pt>
    <dgm:pt modelId="{78A6CCC3-10BF-45B0-BD32-0F2BF685718A}" type="parTrans" cxnId="{C04FCCB6-E76C-431E-B97E-4A97544CEF52}">
      <dgm:prSet/>
      <dgm:spPr/>
      <dgm:t>
        <a:bodyPr/>
        <a:lstStyle/>
        <a:p>
          <a:endParaRPr lang="en-US"/>
        </a:p>
      </dgm:t>
    </dgm:pt>
    <dgm:pt modelId="{B8E8D612-553C-4287-8549-C6F3F6C8296E}" type="sibTrans" cxnId="{C04FCCB6-E76C-431E-B97E-4A97544CEF52}">
      <dgm:prSet/>
      <dgm:spPr/>
      <dgm:t>
        <a:bodyPr/>
        <a:lstStyle/>
        <a:p>
          <a:endParaRPr lang="en-US"/>
        </a:p>
      </dgm:t>
    </dgm:pt>
    <dgm:pt modelId="{FD5E2B3C-BDED-4172-8B89-AED749AC3793}">
      <dgm:prSet custT="1"/>
      <dgm:spPr/>
      <dgm:t>
        <a:bodyPr/>
        <a:lstStyle/>
        <a:p>
          <a:pPr marL="0" indent="627063">
            <a:buFontTx/>
            <a:buNone/>
          </a:pPr>
          <a:r>
            <a:rPr lang="en-US" sz="2000" u="sng" dirty="0">
              <a:solidFill>
                <a:schemeClr val="accent3">
                  <a:lumMod val="75000"/>
                </a:schemeClr>
              </a:solidFill>
            </a:rPr>
            <a:t>Example Products:</a:t>
          </a:r>
          <a:endParaRPr lang="en-US" sz="2000" dirty="0">
            <a:solidFill>
              <a:schemeClr val="accent3">
                <a:lumMod val="75000"/>
              </a:schemeClr>
            </a:solidFill>
          </a:endParaRPr>
        </a:p>
      </dgm:t>
    </dgm:pt>
    <dgm:pt modelId="{F013F9B3-3685-4217-BDF0-12D8602B5FFE}" type="parTrans" cxnId="{EA1A53E5-4949-4CF2-BE64-25CE02C656D7}">
      <dgm:prSet/>
      <dgm:spPr/>
      <dgm:t>
        <a:bodyPr/>
        <a:lstStyle/>
        <a:p>
          <a:endParaRPr lang="en-US"/>
        </a:p>
      </dgm:t>
    </dgm:pt>
    <dgm:pt modelId="{4499506C-993E-431C-B4E2-0885FBF0F94A}" type="sibTrans" cxnId="{EA1A53E5-4949-4CF2-BE64-25CE02C656D7}">
      <dgm:prSet/>
      <dgm:spPr/>
      <dgm:t>
        <a:bodyPr/>
        <a:lstStyle/>
        <a:p>
          <a:endParaRPr lang="en-US"/>
        </a:p>
      </dgm:t>
    </dgm:pt>
    <dgm:pt modelId="{2A42A971-4D3C-418A-B9C7-4673F32E3FEC}" type="pres">
      <dgm:prSet presAssocID="{023471D5-8B79-452D-A1D1-CB44AB48EC05}" presName="linear" presStyleCnt="0">
        <dgm:presLayoutVars>
          <dgm:animLvl val="lvl"/>
          <dgm:resizeHandles val="exact"/>
        </dgm:presLayoutVars>
      </dgm:prSet>
      <dgm:spPr/>
    </dgm:pt>
    <dgm:pt modelId="{D6718E92-D458-492B-A12C-B0A80FE765C2}" type="pres">
      <dgm:prSet presAssocID="{84F1F956-502D-418E-841E-9F3AFB59B6A8}" presName="parentText" presStyleLbl="node1" presStyleIdx="0" presStyleCnt="2" custScaleY="64077" custLinFactNeighborX="360" custLinFactNeighborY="-10817">
        <dgm:presLayoutVars>
          <dgm:chMax val="0"/>
          <dgm:bulletEnabled val="1"/>
        </dgm:presLayoutVars>
      </dgm:prSet>
      <dgm:spPr/>
    </dgm:pt>
    <dgm:pt modelId="{5111B01F-A5A5-4B6E-BF31-87980E85A2AD}" type="pres">
      <dgm:prSet presAssocID="{84F1F956-502D-418E-841E-9F3AFB59B6A8}" presName="childText" presStyleLbl="revTx" presStyleIdx="0" presStyleCnt="2" custScaleY="108446">
        <dgm:presLayoutVars>
          <dgm:bulletEnabled val="1"/>
        </dgm:presLayoutVars>
      </dgm:prSet>
      <dgm:spPr/>
    </dgm:pt>
    <dgm:pt modelId="{D69F5775-8777-424D-869F-D1D989DE9957}" type="pres">
      <dgm:prSet presAssocID="{C16030BC-0653-417D-9A6E-D51932978271}" presName="parentText" presStyleLbl="node1" presStyleIdx="1" presStyleCnt="2" custScaleY="61535" custLinFactNeighborX="360" custLinFactNeighborY="-9754">
        <dgm:presLayoutVars>
          <dgm:chMax val="0"/>
          <dgm:bulletEnabled val="1"/>
        </dgm:presLayoutVars>
      </dgm:prSet>
      <dgm:spPr/>
    </dgm:pt>
    <dgm:pt modelId="{3A5C62C4-D413-4F9D-B59A-1A4D4816803D}" type="pres">
      <dgm:prSet presAssocID="{C16030BC-0653-417D-9A6E-D51932978271}" presName="childText" presStyleLbl="revTx" presStyleIdx="1" presStyleCnt="2" custLinFactNeighborX="360" custLinFactNeighborY="16103">
        <dgm:presLayoutVars>
          <dgm:bulletEnabled val="1"/>
        </dgm:presLayoutVars>
      </dgm:prSet>
      <dgm:spPr/>
    </dgm:pt>
  </dgm:ptLst>
  <dgm:cxnLst>
    <dgm:cxn modelId="{3A20A409-3488-48A1-8F28-502F3E1172D8}" type="presOf" srcId="{023471D5-8B79-452D-A1D1-CB44AB48EC05}" destId="{2A42A971-4D3C-418A-B9C7-4673F32E3FEC}" srcOrd="0" destOrd="0" presId="urn:microsoft.com/office/officeart/2005/8/layout/vList2"/>
    <dgm:cxn modelId="{F1B9D309-7139-4410-AE4D-1AB204DEDB6C}" type="presOf" srcId="{41C1008E-E12B-48BA-98C9-87C4F8396F4D}" destId="{5111B01F-A5A5-4B6E-BF31-87980E85A2AD}" srcOrd="0" destOrd="4" presId="urn:microsoft.com/office/officeart/2005/8/layout/vList2"/>
    <dgm:cxn modelId="{31B00511-FC37-4202-9EB2-E363A1D51EBD}" srcId="{84F1F956-502D-418E-841E-9F3AFB59B6A8}" destId="{A1105E41-A2D5-4270-888D-ADCB9B4D3366}" srcOrd="1" destOrd="0" parTransId="{1DBD236B-4F16-4E6D-8810-FD6B93631422}" sibTransId="{5A7D1C3E-46DC-471D-A9BC-5D1F8593A257}"/>
    <dgm:cxn modelId="{6B106F1B-E8C8-441A-95B5-5F82BED5C8EE}" srcId="{84F1F956-502D-418E-841E-9F3AFB59B6A8}" destId="{B558EA96-7405-4FB3-9792-756C4F97B011}" srcOrd="2" destOrd="0" parTransId="{0F74C18B-C782-42A9-932B-F20E504E72BC}" sibTransId="{D137CC73-3203-476F-9A76-8A05B37446DD}"/>
    <dgm:cxn modelId="{B1F5C824-686B-4CBC-89FB-9F901CB1F679}" srcId="{84F1F956-502D-418E-841E-9F3AFB59B6A8}" destId="{20FF6B5A-7B5A-4F19-8A9F-F3B9BEF383D6}" srcOrd="7" destOrd="0" parTransId="{5D248F33-7A08-498B-B66F-013174B6BB0F}" sibTransId="{BF6C64EB-CB25-463E-8A65-C03FEAB73E66}"/>
    <dgm:cxn modelId="{02615533-5AD0-40C8-B5C6-DD215A8AB4BE}" srcId="{023471D5-8B79-452D-A1D1-CB44AB48EC05}" destId="{C16030BC-0653-417D-9A6E-D51932978271}" srcOrd="1" destOrd="0" parTransId="{0801B275-6841-416E-9F45-807353105CA1}" sibTransId="{28957D3D-8917-4AA5-BDC1-4C6F3E907CBD}"/>
    <dgm:cxn modelId="{BA281F3F-B167-4DF4-B2CA-5CB744D0DAC8}" type="presOf" srcId="{23C0AB48-5566-4560-8100-3AC78F3E99F4}" destId="{3A5C62C4-D413-4F9D-B59A-1A4D4816803D}" srcOrd="0" destOrd="0" presId="urn:microsoft.com/office/officeart/2005/8/layout/vList2"/>
    <dgm:cxn modelId="{0C92B146-E578-4C57-8046-2244D8CCA1EA}" type="presOf" srcId="{A1105E41-A2D5-4270-888D-ADCB9B4D3366}" destId="{5111B01F-A5A5-4B6E-BF31-87980E85A2AD}" srcOrd="0" destOrd="1" presId="urn:microsoft.com/office/officeart/2005/8/layout/vList2"/>
    <dgm:cxn modelId="{37638453-1F7C-4A8D-9568-67811EEA1407}" type="presOf" srcId="{A802209A-7665-434D-B3BE-4768A3E05AAE}" destId="{5111B01F-A5A5-4B6E-BF31-87980E85A2AD}" srcOrd="0" destOrd="6" presId="urn:microsoft.com/office/officeart/2005/8/layout/vList2"/>
    <dgm:cxn modelId="{2D133B57-9288-405B-9BC3-59E2C979A2C6}" type="presOf" srcId="{C16030BC-0653-417D-9A6E-D51932978271}" destId="{D69F5775-8777-424D-869F-D1D989DE9957}" srcOrd="0" destOrd="0" presId="urn:microsoft.com/office/officeart/2005/8/layout/vList2"/>
    <dgm:cxn modelId="{850F5560-ED7F-4299-A34A-21BEDE897990}" type="presOf" srcId="{B558EA96-7405-4FB3-9792-756C4F97B011}" destId="{5111B01F-A5A5-4B6E-BF31-87980E85A2AD}" srcOrd="0" destOrd="2" presId="urn:microsoft.com/office/officeart/2005/8/layout/vList2"/>
    <dgm:cxn modelId="{167A1577-D07D-4B9E-A2C4-78EF9E4BE87D}" type="presOf" srcId="{34B32F8F-95BA-497F-AD4E-862182FBBE49}" destId="{3A5C62C4-D413-4F9D-B59A-1A4D4816803D}" srcOrd="0" destOrd="1" presId="urn:microsoft.com/office/officeart/2005/8/layout/vList2"/>
    <dgm:cxn modelId="{D12B707A-00E5-469A-9113-1352B430A284}" srcId="{C16030BC-0653-417D-9A6E-D51932978271}" destId="{23C0AB48-5566-4560-8100-3AC78F3E99F4}" srcOrd="0" destOrd="0" parTransId="{F67CB013-7839-4A34-88AB-F5E32DA040D3}" sibTransId="{30F39FA9-BC18-427C-AFBF-9955C272353A}"/>
    <dgm:cxn modelId="{236FD67A-9D5D-42A2-936F-571D1A461333}" type="presOf" srcId="{20FF6B5A-7B5A-4F19-8A9F-F3B9BEF383D6}" destId="{5111B01F-A5A5-4B6E-BF31-87980E85A2AD}" srcOrd="0" destOrd="7" presId="urn:microsoft.com/office/officeart/2005/8/layout/vList2"/>
    <dgm:cxn modelId="{AA4EFD85-2DFE-437B-A786-43AB20E659DF}" srcId="{84F1F956-502D-418E-841E-9F3AFB59B6A8}" destId="{68C734E1-2ED5-4A18-BB44-2D0E5A66DEAC}" srcOrd="0" destOrd="0" parTransId="{5A3D0217-2E45-432D-B5BF-567FBF0AECC0}" sibTransId="{02CBEF83-950A-48E4-8A64-9D4F2161E199}"/>
    <dgm:cxn modelId="{538965A1-6991-405A-A375-07D5ED676A5A}" srcId="{84F1F956-502D-418E-841E-9F3AFB59B6A8}" destId="{A802209A-7665-434D-B3BE-4768A3E05AAE}" srcOrd="6" destOrd="0" parTransId="{6ED4C864-4027-45F0-8077-060A7C2CE997}" sibTransId="{92C23D72-B953-4E1A-9C8D-FFDD5ED99338}"/>
    <dgm:cxn modelId="{7345B5AB-EB3A-48DD-BE11-18B79D50AA32}" srcId="{023471D5-8B79-452D-A1D1-CB44AB48EC05}" destId="{84F1F956-502D-418E-841E-9F3AFB59B6A8}" srcOrd="0" destOrd="0" parTransId="{945DF408-A239-4CDD-A4B0-B9A019FFFA5B}" sibTransId="{F4E5B3E2-E61B-443B-9701-920527D821F4}"/>
    <dgm:cxn modelId="{C81F46AC-8CF9-456C-A6DF-2FC0ADB5B5D6}" type="presOf" srcId="{68C734E1-2ED5-4A18-BB44-2D0E5A66DEAC}" destId="{5111B01F-A5A5-4B6E-BF31-87980E85A2AD}" srcOrd="0" destOrd="0" presId="urn:microsoft.com/office/officeart/2005/8/layout/vList2"/>
    <dgm:cxn modelId="{C04FCCB6-E76C-431E-B97E-4A97544CEF52}" srcId="{84F1F956-502D-418E-841E-9F3AFB59B6A8}" destId="{41C1008E-E12B-48BA-98C9-87C4F8396F4D}" srcOrd="4" destOrd="0" parTransId="{78A6CCC3-10BF-45B0-BD32-0F2BF685718A}" sibTransId="{B8E8D612-553C-4287-8549-C6F3F6C8296E}"/>
    <dgm:cxn modelId="{24A845B8-569C-4E17-8069-DC4F939ADCAC}" type="presOf" srcId="{FD5E2B3C-BDED-4172-8B89-AED749AC3793}" destId="{5111B01F-A5A5-4B6E-BF31-87980E85A2AD}" srcOrd="0" destOrd="3" presId="urn:microsoft.com/office/officeart/2005/8/layout/vList2"/>
    <dgm:cxn modelId="{18D3A9C1-10B3-4F75-9FB1-8D8304D6D5E6}" srcId="{C16030BC-0653-417D-9A6E-D51932978271}" destId="{34B32F8F-95BA-497F-AD4E-862182FBBE49}" srcOrd="1" destOrd="0" parTransId="{FDD1F29E-CA1E-48B6-B2B5-193D24CCEB9C}" sibTransId="{5D8C8BCD-AD71-489F-85E3-1BF97C3C44AA}"/>
    <dgm:cxn modelId="{75C11DC4-50B9-4164-A8C6-21FAB6700CFE}" srcId="{84F1F956-502D-418E-841E-9F3AFB59B6A8}" destId="{4D93AFB6-493A-4554-8836-5B4ACB100D43}" srcOrd="5" destOrd="0" parTransId="{5F276394-252E-4D33-ACE6-C303F5E98C87}" sibTransId="{E04EFF41-2EC7-494A-B18E-FA8D6E1D944C}"/>
    <dgm:cxn modelId="{EA1A53E5-4949-4CF2-BE64-25CE02C656D7}" srcId="{84F1F956-502D-418E-841E-9F3AFB59B6A8}" destId="{FD5E2B3C-BDED-4172-8B89-AED749AC3793}" srcOrd="3" destOrd="0" parTransId="{F013F9B3-3685-4217-BDF0-12D8602B5FFE}" sibTransId="{4499506C-993E-431C-B4E2-0885FBF0F94A}"/>
    <dgm:cxn modelId="{4AD3E3F0-F760-4D48-951E-4C74FF2F9191}" type="presOf" srcId="{84F1F956-502D-418E-841E-9F3AFB59B6A8}" destId="{D6718E92-D458-492B-A12C-B0A80FE765C2}" srcOrd="0" destOrd="0" presId="urn:microsoft.com/office/officeart/2005/8/layout/vList2"/>
    <dgm:cxn modelId="{F1E4FAF3-A2E2-4105-ACAE-693C3E649D1E}" type="presOf" srcId="{4D93AFB6-493A-4554-8836-5B4ACB100D43}" destId="{5111B01F-A5A5-4B6E-BF31-87980E85A2AD}" srcOrd="0" destOrd="5" presId="urn:microsoft.com/office/officeart/2005/8/layout/vList2"/>
    <dgm:cxn modelId="{FB2B0B3F-6BAE-4CDD-A831-2B2D182E05BF}" type="presParOf" srcId="{2A42A971-4D3C-418A-B9C7-4673F32E3FEC}" destId="{D6718E92-D458-492B-A12C-B0A80FE765C2}" srcOrd="0" destOrd="0" presId="urn:microsoft.com/office/officeart/2005/8/layout/vList2"/>
    <dgm:cxn modelId="{89A63557-545A-4F4F-A906-7BAFFD6ACB1D}" type="presParOf" srcId="{2A42A971-4D3C-418A-B9C7-4673F32E3FEC}" destId="{5111B01F-A5A5-4B6E-BF31-87980E85A2AD}" srcOrd="1" destOrd="0" presId="urn:microsoft.com/office/officeart/2005/8/layout/vList2"/>
    <dgm:cxn modelId="{C53A73F4-CB95-4558-B7BB-585BC345FDCE}" type="presParOf" srcId="{2A42A971-4D3C-418A-B9C7-4673F32E3FEC}" destId="{D69F5775-8777-424D-869F-D1D989DE9957}" srcOrd="2" destOrd="0" presId="urn:microsoft.com/office/officeart/2005/8/layout/vList2"/>
    <dgm:cxn modelId="{42A0EEC3-F3C2-482F-94A6-1CC2824CDFB3}" type="presParOf" srcId="{2A42A971-4D3C-418A-B9C7-4673F32E3FEC}" destId="{3A5C62C4-D413-4F9D-B59A-1A4D4816803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F7715-96B8-4120-A943-FCDE2D4235B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831E43CE-180E-4702-8D7F-7A608A87033A}">
      <dgm:prSet phldrT="[Text]"/>
      <dgm:spPr>
        <a:solidFill>
          <a:srgbClr val="FFAD68"/>
        </a:solidFill>
      </dgm:spPr>
      <dgm:t>
        <a:bodyPr/>
        <a:lstStyle/>
        <a:p>
          <a:r>
            <a:rPr lang="en-US" b="1" dirty="0"/>
            <a:t>Vision</a:t>
          </a:r>
        </a:p>
      </dgm:t>
    </dgm:pt>
    <dgm:pt modelId="{F1725415-0304-43D1-B2DA-D08758105341}" type="parTrans" cxnId="{5A283C47-9A34-4EAA-AD1F-6A4DFE25FE6B}">
      <dgm:prSet/>
      <dgm:spPr/>
      <dgm:t>
        <a:bodyPr/>
        <a:lstStyle/>
        <a:p>
          <a:endParaRPr lang="en-US"/>
        </a:p>
      </dgm:t>
    </dgm:pt>
    <dgm:pt modelId="{2FA5249B-B2BD-4A78-9995-EC2443FA4F84}" type="sibTrans" cxnId="{5A283C47-9A34-4EAA-AD1F-6A4DFE25FE6B}">
      <dgm:prSet/>
      <dgm:spPr/>
      <dgm:t>
        <a:bodyPr/>
        <a:lstStyle/>
        <a:p>
          <a:endParaRPr lang="en-US"/>
        </a:p>
      </dgm:t>
    </dgm:pt>
    <dgm:pt modelId="{F08A8418-5CEE-4A3A-8106-0DB10BB09806}">
      <dgm:prSet phldrT="[Text]"/>
      <dgm:spPr/>
      <dgm:t>
        <a:bodyPr/>
        <a:lstStyle/>
        <a:p>
          <a:pPr marL="228600" indent="0" algn="l">
            <a:buNone/>
          </a:pPr>
          <a:r>
            <a:rPr lang="en-US" dirty="0"/>
            <a:t>Health equity for women, pregnant persons, and families in Illinois, across race, ethnicity, class, geography, immigration status, and ability, where we all have what they need to be healthy and reach their full potential. </a:t>
          </a:r>
        </a:p>
      </dgm:t>
    </dgm:pt>
    <dgm:pt modelId="{F0928FA6-0B85-43E7-A6B7-AB5445358BBD}" type="parTrans" cxnId="{DD652723-427D-4DA9-A0EB-3C957C700011}">
      <dgm:prSet/>
      <dgm:spPr/>
      <dgm:t>
        <a:bodyPr/>
        <a:lstStyle/>
        <a:p>
          <a:endParaRPr lang="en-US"/>
        </a:p>
      </dgm:t>
    </dgm:pt>
    <dgm:pt modelId="{BCD7C4F1-74B2-44A6-AEE0-7BAEC7CBEA0C}" type="sibTrans" cxnId="{DD652723-427D-4DA9-A0EB-3C957C700011}">
      <dgm:prSet/>
      <dgm:spPr/>
      <dgm:t>
        <a:bodyPr/>
        <a:lstStyle/>
        <a:p>
          <a:endParaRPr lang="en-US"/>
        </a:p>
      </dgm:t>
    </dgm:pt>
    <dgm:pt modelId="{3E9E0CDF-22B5-4E02-99C3-67B3FABC8D10}">
      <dgm:prSet phldrT="[Text]"/>
      <dgm:spPr>
        <a:solidFill>
          <a:srgbClr val="36ABB3"/>
        </a:solidFill>
      </dgm:spPr>
      <dgm:t>
        <a:bodyPr/>
        <a:lstStyle/>
        <a:p>
          <a:r>
            <a:rPr lang="en-US" b="1" dirty="0"/>
            <a:t>Mission</a:t>
          </a:r>
        </a:p>
      </dgm:t>
    </dgm:pt>
    <dgm:pt modelId="{FADAAE04-4BA9-4284-9DAC-6426B582CFCA}" type="parTrans" cxnId="{C1D468FB-2A29-4213-B7E4-69A57B0FD7F0}">
      <dgm:prSet/>
      <dgm:spPr/>
      <dgm:t>
        <a:bodyPr/>
        <a:lstStyle/>
        <a:p>
          <a:endParaRPr lang="en-US"/>
        </a:p>
      </dgm:t>
    </dgm:pt>
    <dgm:pt modelId="{4ED3BAAC-BFE3-437C-9FC3-0765AA77462E}" type="sibTrans" cxnId="{C1D468FB-2A29-4213-B7E4-69A57B0FD7F0}">
      <dgm:prSet/>
      <dgm:spPr/>
      <dgm:t>
        <a:bodyPr/>
        <a:lstStyle/>
        <a:p>
          <a:endParaRPr lang="en-US"/>
        </a:p>
      </dgm:t>
    </dgm:pt>
    <dgm:pt modelId="{3E0CACDE-D39A-4541-B5A8-5E670C34B04F}">
      <dgm:prSet phldrT="[Text]"/>
      <dgm:spPr>
        <a:solidFill>
          <a:srgbClr val="3DC3CB">
            <a:alpha val="63137"/>
          </a:srgbClr>
        </a:solidFill>
      </dgm:spPr>
      <dgm:t>
        <a:bodyPr/>
        <a:lstStyle/>
        <a:p>
          <a:pPr marL="228600" indent="0">
            <a:buNone/>
          </a:pPr>
          <a:r>
            <a:rPr lang="en-US" dirty="0"/>
            <a:t>To provide leadership in developing statewide strategies to reduce maternal morbidity and mortality to achieve maternal health equity by eliminating disparities and improving the overall health of women, pregnant persons, and families in Illinois. </a:t>
          </a:r>
        </a:p>
      </dgm:t>
    </dgm:pt>
    <dgm:pt modelId="{9E30536D-ED37-4B96-93EF-4814A7BCA1F5}" type="parTrans" cxnId="{E905961D-069F-4E79-BFD5-CD571A7F9C32}">
      <dgm:prSet/>
      <dgm:spPr/>
      <dgm:t>
        <a:bodyPr/>
        <a:lstStyle/>
        <a:p>
          <a:endParaRPr lang="en-US"/>
        </a:p>
      </dgm:t>
    </dgm:pt>
    <dgm:pt modelId="{F89CA25C-5CAB-4579-BAFC-4F0C5E280546}" type="sibTrans" cxnId="{E905961D-069F-4E79-BFD5-CD571A7F9C32}">
      <dgm:prSet/>
      <dgm:spPr/>
      <dgm:t>
        <a:bodyPr/>
        <a:lstStyle/>
        <a:p>
          <a:endParaRPr lang="en-US"/>
        </a:p>
      </dgm:t>
    </dgm:pt>
    <dgm:pt modelId="{208A1CF4-939A-4577-B783-B659DF0FB029}" type="pres">
      <dgm:prSet presAssocID="{193F7715-96B8-4120-A943-FCDE2D4235B6}" presName="Name0" presStyleCnt="0">
        <dgm:presLayoutVars>
          <dgm:dir/>
          <dgm:animLvl val="lvl"/>
          <dgm:resizeHandles val="exact"/>
        </dgm:presLayoutVars>
      </dgm:prSet>
      <dgm:spPr/>
    </dgm:pt>
    <dgm:pt modelId="{8D60A441-D120-4A80-ACD7-C3C18EE18847}" type="pres">
      <dgm:prSet presAssocID="{831E43CE-180E-4702-8D7F-7A608A87033A}" presName="composite" presStyleCnt="0"/>
      <dgm:spPr/>
    </dgm:pt>
    <dgm:pt modelId="{BBB6BC23-C5D0-4B88-9B3F-BA13FDC95D6E}" type="pres">
      <dgm:prSet presAssocID="{831E43CE-180E-4702-8D7F-7A608A87033A}" presName="parTx" presStyleLbl="alignNode1" presStyleIdx="0" presStyleCnt="2">
        <dgm:presLayoutVars>
          <dgm:chMax val="0"/>
          <dgm:chPref val="0"/>
          <dgm:bulletEnabled val="1"/>
        </dgm:presLayoutVars>
      </dgm:prSet>
      <dgm:spPr/>
    </dgm:pt>
    <dgm:pt modelId="{DD952C84-6303-4F59-8F1F-FDFF3C360FFD}" type="pres">
      <dgm:prSet presAssocID="{831E43CE-180E-4702-8D7F-7A608A87033A}" presName="desTx" presStyleLbl="alignAccFollowNode1" presStyleIdx="0" presStyleCnt="2">
        <dgm:presLayoutVars>
          <dgm:bulletEnabled val="1"/>
        </dgm:presLayoutVars>
      </dgm:prSet>
      <dgm:spPr/>
    </dgm:pt>
    <dgm:pt modelId="{6669EA35-460A-4826-97D9-F164E0B93DDB}" type="pres">
      <dgm:prSet presAssocID="{2FA5249B-B2BD-4A78-9995-EC2443FA4F84}" presName="space" presStyleCnt="0"/>
      <dgm:spPr/>
    </dgm:pt>
    <dgm:pt modelId="{719D0EFE-7DFD-473D-BE01-3B44AFE2A3E8}" type="pres">
      <dgm:prSet presAssocID="{3E9E0CDF-22B5-4E02-99C3-67B3FABC8D10}" presName="composite" presStyleCnt="0"/>
      <dgm:spPr/>
    </dgm:pt>
    <dgm:pt modelId="{515AE714-DBD9-4099-9F65-1842B8FD31C8}" type="pres">
      <dgm:prSet presAssocID="{3E9E0CDF-22B5-4E02-99C3-67B3FABC8D10}" presName="parTx" presStyleLbl="alignNode1" presStyleIdx="1" presStyleCnt="2">
        <dgm:presLayoutVars>
          <dgm:chMax val="0"/>
          <dgm:chPref val="0"/>
          <dgm:bulletEnabled val="1"/>
        </dgm:presLayoutVars>
      </dgm:prSet>
      <dgm:spPr/>
    </dgm:pt>
    <dgm:pt modelId="{706EBF31-A1CC-4A4F-A0C9-7A65816CBB9B}" type="pres">
      <dgm:prSet presAssocID="{3E9E0CDF-22B5-4E02-99C3-67B3FABC8D10}" presName="desTx" presStyleLbl="alignAccFollowNode1" presStyleIdx="1" presStyleCnt="2" custLinFactNeighborX="2879">
        <dgm:presLayoutVars>
          <dgm:bulletEnabled val="1"/>
        </dgm:presLayoutVars>
      </dgm:prSet>
      <dgm:spPr/>
    </dgm:pt>
  </dgm:ptLst>
  <dgm:cxnLst>
    <dgm:cxn modelId="{5882930E-FEDF-4338-94DC-26C9EAB0C583}" type="presOf" srcId="{193F7715-96B8-4120-A943-FCDE2D4235B6}" destId="{208A1CF4-939A-4577-B783-B659DF0FB029}" srcOrd="0" destOrd="0" presId="urn:microsoft.com/office/officeart/2005/8/layout/hList1"/>
    <dgm:cxn modelId="{E905961D-069F-4E79-BFD5-CD571A7F9C32}" srcId="{3E9E0CDF-22B5-4E02-99C3-67B3FABC8D10}" destId="{3E0CACDE-D39A-4541-B5A8-5E670C34B04F}" srcOrd="0" destOrd="0" parTransId="{9E30536D-ED37-4B96-93EF-4814A7BCA1F5}" sibTransId="{F89CA25C-5CAB-4579-BAFC-4F0C5E280546}"/>
    <dgm:cxn modelId="{DD652723-427D-4DA9-A0EB-3C957C700011}" srcId="{831E43CE-180E-4702-8D7F-7A608A87033A}" destId="{F08A8418-5CEE-4A3A-8106-0DB10BB09806}" srcOrd="0" destOrd="0" parTransId="{F0928FA6-0B85-43E7-A6B7-AB5445358BBD}" sibTransId="{BCD7C4F1-74B2-44A6-AEE0-7BAEC7CBEA0C}"/>
    <dgm:cxn modelId="{BB6F8029-516B-4E6A-86C1-DED0446964D7}" type="presOf" srcId="{831E43CE-180E-4702-8D7F-7A608A87033A}" destId="{BBB6BC23-C5D0-4B88-9B3F-BA13FDC95D6E}" srcOrd="0" destOrd="0" presId="urn:microsoft.com/office/officeart/2005/8/layout/hList1"/>
    <dgm:cxn modelId="{5A283C47-9A34-4EAA-AD1F-6A4DFE25FE6B}" srcId="{193F7715-96B8-4120-A943-FCDE2D4235B6}" destId="{831E43CE-180E-4702-8D7F-7A608A87033A}" srcOrd="0" destOrd="0" parTransId="{F1725415-0304-43D1-B2DA-D08758105341}" sibTransId="{2FA5249B-B2BD-4A78-9995-EC2443FA4F84}"/>
    <dgm:cxn modelId="{679C8A6B-B6CB-413B-87CD-B8FE9C25C8F6}" type="presOf" srcId="{3E0CACDE-D39A-4541-B5A8-5E670C34B04F}" destId="{706EBF31-A1CC-4A4F-A0C9-7A65816CBB9B}" srcOrd="0" destOrd="0" presId="urn:microsoft.com/office/officeart/2005/8/layout/hList1"/>
    <dgm:cxn modelId="{00EDD3B9-9C0B-4E1D-A6ED-CDFB89F5657D}" type="presOf" srcId="{F08A8418-5CEE-4A3A-8106-0DB10BB09806}" destId="{DD952C84-6303-4F59-8F1F-FDFF3C360FFD}" srcOrd="0" destOrd="0" presId="urn:microsoft.com/office/officeart/2005/8/layout/hList1"/>
    <dgm:cxn modelId="{0332C3E9-F171-4102-A04D-EA15F5BF0B65}" type="presOf" srcId="{3E9E0CDF-22B5-4E02-99C3-67B3FABC8D10}" destId="{515AE714-DBD9-4099-9F65-1842B8FD31C8}" srcOrd="0" destOrd="0" presId="urn:microsoft.com/office/officeart/2005/8/layout/hList1"/>
    <dgm:cxn modelId="{C1D468FB-2A29-4213-B7E4-69A57B0FD7F0}" srcId="{193F7715-96B8-4120-A943-FCDE2D4235B6}" destId="{3E9E0CDF-22B5-4E02-99C3-67B3FABC8D10}" srcOrd="1" destOrd="0" parTransId="{FADAAE04-4BA9-4284-9DAC-6426B582CFCA}" sibTransId="{4ED3BAAC-BFE3-437C-9FC3-0765AA77462E}"/>
    <dgm:cxn modelId="{43209A38-FC36-4547-8BA1-C7B418E1AEFC}" type="presParOf" srcId="{208A1CF4-939A-4577-B783-B659DF0FB029}" destId="{8D60A441-D120-4A80-ACD7-C3C18EE18847}" srcOrd="0" destOrd="0" presId="urn:microsoft.com/office/officeart/2005/8/layout/hList1"/>
    <dgm:cxn modelId="{45754516-39AA-422A-849B-F5BD4C45770D}" type="presParOf" srcId="{8D60A441-D120-4A80-ACD7-C3C18EE18847}" destId="{BBB6BC23-C5D0-4B88-9B3F-BA13FDC95D6E}" srcOrd="0" destOrd="0" presId="urn:microsoft.com/office/officeart/2005/8/layout/hList1"/>
    <dgm:cxn modelId="{500E94A5-C6AD-473E-8803-E3EC37633F15}" type="presParOf" srcId="{8D60A441-D120-4A80-ACD7-C3C18EE18847}" destId="{DD952C84-6303-4F59-8F1F-FDFF3C360FFD}" srcOrd="1" destOrd="0" presId="urn:microsoft.com/office/officeart/2005/8/layout/hList1"/>
    <dgm:cxn modelId="{F6687AC3-9AFA-426F-9F16-DF15F486C0FD}" type="presParOf" srcId="{208A1CF4-939A-4577-B783-B659DF0FB029}" destId="{6669EA35-460A-4826-97D9-F164E0B93DDB}" srcOrd="1" destOrd="0" presId="urn:microsoft.com/office/officeart/2005/8/layout/hList1"/>
    <dgm:cxn modelId="{7F4FBEFD-76DD-45F2-964E-74920B1BF067}" type="presParOf" srcId="{208A1CF4-939A-4577-B783-B659DF0FB029}" destId="{719D0EFE-7DFD-473D-BE01-3B44AFE2A3E8}" srcOrd="2" destOrd="0" presId="urn:microsoft.com/office/officeart/2005/8/layout/hList1"/>
    <dgm:cxn modelId="{0391A301-09E7-4E9F-9F6E-9C8967EBBBED}" type="presParOf" srcId="{719D0EFE-7DFD-473D-BE01-3B44AFE2A3E8}" destId="{515AE714-DBD9-4099-9F65-1842B8FD31C8}" srcOrd="0" destOrd="0" presId="urn:microsoft.com/office/officeart/2005/8/layout/hList1"/>
    <dgm:cxn modelId="{3CEAF0B0-50F8-43B3-B421-BF1A81060426}" type="presParOf" srcId="{719D0EFE-7DFD-473D-BE01-3B44AFE2A3E8}" destId="{706EBF31-A1CC-4A4F-A0C9-7A65816CBB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3F7715-96B8-4120-A943-FCDE2D4235B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31E43CE-180E-4702-8D7F-7A608A87033A}">
      <dgm:prSet phldrT="[Text]"/>
      <dgm:spPr/>
      <dgm:t>
        <a:bodyPr/>
        <a:lstStyle/>
        <a:p>
          <a:r>
            <a:rPr lang="en-US" dirty="0"/>
            <a:t>Values</a:t>
          </a:r>
        </a:p>
      </dgm:t>
    </dgm:pt>
    <dgm:pt modelId="{F1725415-0304-43D1-B2DA-D08758105341}" type="parTrans" cxnId="{5A283C47-9A34-4EAA-AD1F-6A4DFE25FE6B}">
      <dgm:prSet/>
      <dgm:spPr/>
      <dgm:t>
        <a:bodyPr/>
        <a:lstStyle/>
        <a:p>
          <a:endParaRPr lang="en-US"/>
        </a:p>
      </dgm:t>
    </dgm:pt>
    <dgm:pt modelId="{2FA5249B-B2BD-4A78-9995-EC2443FA4F84}" type="sibTrans" cxnId="{5A283C47-9A34-4EAA-AD1F-6A4DFE25FE6B}">
      <dgm:prSet/>
      <dgm:spPr/>
      <dgm:t>
        <a:bodyPr/>
        <a:lstStyle/>
        <a:p>
          <a:endParaRPr lang="en-US"/>
        </a:p>
      </dgm:t>
    </dgm:pt>
    <dgm:pt modelId="{F08A8418-5CEE-4A3A-8106-0DB10BB09806}">
      <dgm:prSet phldrT="[Text]"/>
      <dgm:spPr/>
      <dgm:t>
        <a:bodyPr/>
        <a:lstStyle/>
        <a:p>
          <a:pPr marL="228600" indent="0" algn="l">
            <a:buNone/>
          </a:pPr>
          <a:r>
            <a:rPr lang="en-US" dirty="0"/>
            <a:t>The values of the Task Force describe how we work both as a group and in collaboration with stakeholders, communities, and other partners, as the Strategic Plan is created and implemented. </a:t>
          </a:r>
        </a:p>
      </dgm:t>
    </dgm:pt>
    <dgm:pt modelId="{F0928FA6-0B85-43E7-A6B7-AB5445358BBD}" type="parTrans" cxnId="{DD652723-427D-4DA9-A0EB-3C957C700011}">
      <dgm:prSet/>
      <dgm:spPr/>
      <dgm:t>
        <a:bodyPr/>
        <a:lstStyle/>
        <a:p>
          <a:endParaRPr lang="en-US"/>
        </a:p>
      </dgm:t>
    </dgm:pt>
    <dgm:pt modelId="{BCD7C4F1-74B2-44A6-AEE0-7BAEC7CBEA0C}" type="sibTrans" cxnId="{DD652723-427D-4DA9-A0EB-3C957C700011}">
      <dgm:prSet/>
      <dgm:spPr/>
      <dgm:t>
        <a:bodyPr/>
        <a:lstStyle/>
        <a:p>
          <a:endParaRPr lang="en-US"/>
        </a:p>
      </dgm:t>
    </dgm:pt>
    <dgm:pt modelId="{208A1CF4-939A-4577-B783-B659DF0FB029}" type="pres">
      <dgm:prSet presAssocID="{193F7715-96B8-4120-A943-FCDE2D4235B6}" presName="Name0" presStyleCnt="0">
        <dgm:presLayoutVars>
          <dgm:dir/>
          <dgm:animLvl val="lvl"/>
          <dgm:resizeHandles val="exact"/>
        </dgm:presLayoutVars>
      </dgm:prSet>
      <dgm:spPr/>
    </dgm:pt>
    <dgm:pt modelId="{8D60A441-D120-4A80-ACD7-C3C18EE18847}" type="pres">
      <dgm:prSet presAssocID="{831E43CE-180E-4702-8D7F-7A608A87033A}" presName="composite" presStyleCnt="0"/>
      <dgm:spPr/>
    </dgm:pt>
    <dgm:pt modelId="{BBB6BC23-C5D0-4B88-9B3F-BA13FDC95D6E}" type="pres">
      <dgm:prSet presAssocID="{831E43CE-180E-4702-8D7F-7A608A87033A}" presName="parTx" presStyleLbl="alignNode1" presStyleIdx="0" presStyleCnt="1">
        <dgm:presLayoutVars>
          <dgm:chMax val="0"/>
          <dgm:chPref val="0"/>
          <dgm:bulletEnabled val="1"/>
        </dgm:presLayoutVars>
      </dgm:prSet>
      <dgm:spPr/>
    </dgm:pt>
    <dgm:pt modelId="{DD952C84-6303-4F59-8F1F-FDFF3C360FFD}" type="pres">
      <dgm:prSet presAssocID="{831E43CE-180E-4702-8D7F-7A608A87033A}" presName="desTx" presStyleLbl="alignAccFollowNode1" presStyleIdx="0" presStyleCnt="1">
        <dgm:presLayoutVars>
          <dgm:bulletEnabled val="1"/>
        </dgm:presLayoutVars>
      </dgm:prSet>
      <dgm:spPr/>
    </dgm:pt>
  </dgm:ptLst>
  <dgm:cxnLst>
    <dgm:cxn modelId="{5882930E-FEDF-4338-94DC-26C9EAB0C583}" type="presOf" srcId="{193F7715-96B8-4120-A943-FCDE2D4235B6}" destId="{208A1CF4-939A-4577-B783-B659DF0FB029}" srcOrd="0" destOrd="0" presId="urn:microsoft.com/office/officeart/2005/8/layout/hList1"/>
    <dgm:cxn modelId="{DD652723-427D-4DA9-A0EB-3C957C700011}" srcId="{831E43CE-180E-4702-8D7F-7A608A87033A}" destId="{F08A8418-5CEE-4A3A-8106-0DB10BB09806}" srcOrd="0" destOrd="0" parTransId="{F0928FA6-0B85-43E7-A6B7-AB5445358BBD}" sibTransId="{BCD7C4F1-74B2-44A6-AEE0-7BAEC7CBEA0C}"/>
    <dgm:cxn modelId="{BB6F8029-516B-4E6A-86C1-DED0446964D7}" type="presOf" srcId="{831E43CE-180E-4702-8D7F-7A608A87033A}" destId="{BBB6BC23-C5D0-4B88-9B3F-BA13FDC95D6E}" srcOrd="0" destOrd="0" presId="urn:microsoft.com/office/officeart/2005/8/layout/hList1"/>
    <dgm:cxn modelId="{5A283C47-9A34-4EAA-AD1F-6A4DFE25FE6B}" srcId="{193F7715-96B8-4120-A943-FCDE2D4235B6}" destId="{831E43CE-180E-4702-8D7F-7A608A87033A}" srcOrd="0" destOrd="0" parTransId="{F1725415-0304-43D1-B2DA-D08758105341}" sibTransId="{2FA5249B-B2BD-4A78-9995-EC2443FA4F84}"/>
    <dgm:cxn modelId="{00EDD3B9-9C0B-4E1D-A6ED-CDFB89F5657D}" type="presOf" srcId="{F08A8418-5CEE-4A3A-8106-0DB10BB09806}" destId="{DD952C84-6303-4F59-8F1F-FDFF3C360FFD}" srcOrd="0" destOrd="0" presId="urn:microsoft.com/office/officeart/2005/8/layout/hList1"/>
    <dgm:cxn modelId="{43209A38-FC36-4547-8BA1-C7B418E1AEFC}" type="presParOf" srcId="{208A1CF4-939A-4577-B783-B659DF0FB029}" destId="{8D60A441-D120-4A80-ACD7-C3C18EE18847}" srcOrd="0" destOrd="0" presId="urn:microsoft.com/office/officeart/2005/8/layout/hList1"/>
    <dgm:cxn modelId="{45754516-39AA-422A-849B-F5BD4C45770D}" type="presParOf" srcId="{8D60A441-D120-4A80-ACD7-C3C18EE18847}" destId="{BBB6BC23-C5D0-4B88-9B3F-BA13FDC95D6E}" srcOrd="0" destOrd="0" presId="urn:microsoft.com/office/officeart/2005/8/layout/hList1"/>
    <dgm:cxn modelId="{500E94A5-C6AD-473E-8803-E3EC37633F15}" type="presParOf" srcId="{8D60A441-D120-4A80-ACD7-C3C18EE18847}" destId="{DD952C84-6303-4F59-8F1F-FDFF3C360F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3BB18A-3672-4E81-BE23-CBF1CB0F1FB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7898AAB7-E20D-458B-9EA6-48B65AA6FA1C}">
      <dgm:prSet phldrT="[Text]" custT="1"/>
      <dgm:spPr/>
      <dgm:t>
        <a:bodyPr/>
        <a:lstStyle/>
        <a:p>
          <a:pPr>
            <a:buNone/>
          </a:pPr>
          <a:r>
            <a:rPr lang="en-US" sz="2400" b="1" dirty="0"/>
            <a:t>Improve the collection, analysis, and application of state-level data on Maternal Mortality and Severe Maternal Mortality </a:t>
          </a:r>
          <a:endParaRPr lang="en-US" sz="2400" dirty="0"/>
        </a:p>
      </dgm:t>
    </dgm:pt>
    <dgm:pt modelId="{856DBEF8-294B-439E-91EB-8C2B96DDA17D}" type="parTrans" cxnId="{66B1918E-34DA-4E76-9F16-D477E90DD360}">
      <dgm:prSet/>
      <dgm:spPr/>
      <dgm:t>
        <a:bodyPr/>
        <a:lstStyle/>
        <a:p>
          <a:endParaRPr lang="en-US"/>
        </a:p>
      </dgm:t>
    </dgm:pt>
    <dgm:pt modelId="{95B4BB1E-20E1-4824-87FA-098F6B2F358D}" type="sibTrans" cxnId="{66B1918E-34DA-4E76-9F16-D477E90DD360}">
      <dgm:prSet/>
      <dgm:spPr/>
      <dgm:t>
        <a:bodyPr/>
        <a:lstStyle/>
        <a:p>
          <a:endParaRPr lang="en-US"/>
        </a:p>
      </dgm:t>
    </dgm:pt>
    <dgm:pt modelId="{1A36F335-383B-442C-8E70-613EEF3C5432}">
      <dgm:prSet phldrT="[Text]" custT="1"/>
      <dgm:spPr/>
      <dgm:t>
        <a:bodyPr/>
        <a:lstStyle/>
        <a:p>
          <a:r>
            <a:rPr lang="en-US" sz="2200" dirty="0"/>
            <a:t>Enhance utilization of Illinois Maternal Mortality Review Committee data</a:t>
          </a:r>
        </a:p>
      </dgm:t>
    </dgm:pt>
    <dgm:pt modelId="{3308515F-E293-41AF-87EF-EAC5F2B53B4B}" type="parTrans" cxnId="{BC69026D-67E6-49E7-ACCB-5980D5FEA192}">
      <dgm:prSet/>
      <dgm:spPr/>
      <dgm:t>
        <a:bodyPr/>
        <a:lstStyle/>
        <a:p>
          <a:endParaRPr lang="en-US"/>
        </a:p>
      </dgm:t>
    </dgm:pt>
    <dgm:pt modelId="{610D5306-1BE4-4E68-A5B1-23963567A558}" type="sibTrans" cxnId="{BC69026D-67E6-49E7-ACCB-5980D5FEA192}">
      <dgm:prSet/>
      <dgm:spPr/>
      <dgm:t>
        <a:bodyPr/>
        <a:lstStyle/>
        <a:p>
          <a:endParaRPr lang="en-US"/>
        </a:p>
      </dgm:t>
    </dgm:pt>
    <dgm:pt modelId="{B8168117-9AD6-426F-8AF1-A1892445CC1B}">
      <dgm:prSet custT="1"/>
      <dgm:spPr/>
      <dgm:t>
        <a:bodyPr/>
        <a:lstStyle/>
        <a:p>
          <a:r>
            <a:rPr lang="en-US" sz="2200" dirty="0"/>
            <a:t>Expand and document the efforts of Severe Maternal Morbidity (SMM) Review</a:t>
          </a:r>
        </a:p>
      </dgm:t>
    </dgm:pt>
    <dgm:pt modelId="{37FA8E74-76FC-4A59-A993-4B2A1B3262FE}" type="parTrans" cxnId="{7A3942C3-3235-4E24-BFEF-B4FE8614EF4A}">
      <dgm:prSet/>
      <dgm:spPr/>
      <dgm:t>
        <a:bodyPr/>
        <a:lstStyle/>
        <a:p>
          <a:endParaRPr lang="en-US"/>
        </a:p>
      </dgm:t>
    </dgm:pt>
    <dgm:pt modelId="{7B4093F1-86D8-485C-901C-51680E5EA256}" type="sibTrans" cxnId="{7A3942C3-3235-4E24-BFEF-B4FE8614EF4A}">
      <dgm:prSet/>
      <dgm:spPr/>
      <dgm:t>
        <a:bodyPr/>
        <a:lstStyle/>
        <a:p>
          <a:endParaRPr lang="en-US"/>
        </a:p>
      </dgm:t>
    </dgm:pt>
    <dgm:pt modelId="{C6073065-DC05-4E92-A99D-52E45E83AC3B}">
      <dgm:prSet custT="1"/>
      <dgm:spPr/>
      <dgm:t>
        <a:bodyPr/>
        <a:lstStyle/>
        <a:p>
          <a:r>
            <a:rPr lang="en-US" sz="2200" dirty="0"/>
            <a:t>Increase knowledge of Task Force and other stakeholders on the Illinois landscape to reduce Severe Maternal Morbidity and Maternal Mortality</a:t>
          </a:r>
        </a:p>
      </dgm:t>
    </dgm:pt>
    <dgm:pt modelId="{4FAFCE7F-34C6-4848-89E5-DF5B2CB5C455}" type="parTrans" cxnId="{5DAC20FD-E803-4648-AF71-8DEA9F29A228}">
      <dgm:prSet/>
      <dgm:spPr/>
      <dgm:t>
        <a:bodyPr/>
        <a:lstStyle/>
        <a:p>
          <a:endParaRPr lang="en-US"/>
        </a:p>
      </dgm:t>
    </dgm:pt>
    <dgm:pt modelId="{3F1B09D5-4D12-414E-A97F-6C59747A36EE}" type="sibTrans" cxnId="{5DAC20FD-E803-4648-AF71-8DEA9F29A228}">
      <dgm:prSet/>
      <dgm:spPr/>
      <dgm:t>
        <a:bodyPr/>
        <a:lstStyle/>
        <a:p>
          <a:endParaRPr lang="en-US"/>
        </a:p>
      </dgm:t>
    </dgm:pt>
    <dgm:pt modelId="{18DC172B-2C29-408A-9B6D-AC6D6E9AB05A}">
      <dgm:prSet custT="1"/>
      <dgm:spPr/>
      <dgm:t>
        <a:bodyPr/>
        <a:lstStyle/>
        <a:p>
          <a:pPr>
            <a:buFont typeface="Courier New" panose="02070309020205020404" pitchFamily="49" charset="0"/>
            <a:buChar char="o"/>
          </a:pPr>
          <a:r>
            <a:rPr lang="en-US" sz="2200" dirty="0"/>
            <a:t>Digital Storytelling </a:t>
          </a:r>
        </a:p>
      </dgm:t>
    </dgm:pt>
    <dgm:pt modelId="{ED2C59F3-DF8E-426A-87CA-D7ACB32362B6}" type="parTrans" cxnId="{C993781B-9E2D-4F14-BAEA-4C9F2A4B2B5A}">
      <dgm:prSet/>
      <dgm:spPr/>
      <dgm:t>
        <a:bodyPr/>
        <a:lstStyle/>
        <a:p>
          <a:endParaRPr lang="en-US"/>
        </a:p>
      </dgm:t>
    </dgm:pt>
    <dgm:pt modelId="{4745CF47-CCDD-41B3-A607-432BBC111FB8}" type="sibTrans" cxnId="{C993781B-9E2D-4F14-BAEA-4C9F2A4B2B5A}">
      <dgm:prSet/>
      <dgm:spPr/>
      <dgm:t>
        <a:bodyPr/>
        <a:lstStyle/>
        <a:p>
          <a:endParaRPr lang="en-US"/>
        </a:p>
      </dgm:t>
    </dgm:pt>
    <dgm:pt modelId="{6600BCD9-C621-40DC-BD15-F8AFB25F4190}">
      <dgm:prSet custT="1"/>
      <dgm:spPr/>
      <dgm:t>
        <a:bodyPr/>
        <a:lstStyle/>
        <a:p>
          <a:pPr>
            <a:buFont typeface="Courier New" panose="02070309020205020404" pitchFamily="49" charset="0"/>
            <a:buChar char="o"/>
          </a:pPr>
          <a:r>
            <a:rPr lang="en-US" sz="2200" dirty="0"/>
            <a:t>Expanding PRAMS</a:t>
          </a:r>
        </a:p>
      </dgm:t>
    </dgm:pt>
    <dgm:pt modelId="{CB7E6DC0-6588-4113-B04F-976C03A6D850}" type="parTrans" cxnId="{20CF711C-1FF7-4A5C-A3A2-EA313F3093E4}">
      <dgm:prSet/>
      <dgm:spPr/>
      <dgm:t>
        <a:bodyPr/>
        <a:lstStyle/>
        <a:p>
          <a:endParaRPr lang="en-US"/>
        </a:p>
      </dgm:t>
    </dgm:pt>
    <dgm:pt modelId="{990E5726-343E-467C-AF2D-80DF4122A797}" type="sibTrans" cxnId="{20CF711C-1FF7-4A5C-A3A2-EA313F3093E4}">
      <dgm:prSet/>
      <dgm:spPr/>
      <dgm:t>
        <a:bodyPr/>
        <a:lstStyle/>
        <a:p>
          <a:endParaRPr lang="en-US"/>
        </a:p>
      </dgm:t>
    </dgm:pt>
    <dgm:pt modelId="{85D40291-E76B-4B97-BEDF-BF67477F4E03}">
      <dgm:prSet custT="1"/>
      <dgm:spPr/>
      <dgm:t>
        <a:bodyPr/>
        <a:lstStyle/>
        <a:p>
          <a:pPr>
            <a:buFont typeface="Courier New" panose="02070309020205020404" pitchFamily="49" charset="0"/>
            <a:buChar char="o"/>
          </a:pPr>
          <a:r>
            <a:rPr lang="en-US" sz="2200" dirty="0"/>
            <a:t>County Level Profiles </a:t>
          </a:r>
        </a:p>
      </dgm:t>
    </dgm:pt>
    <dgm:pt modelId="{E7DF5FFE-8DAF-40B6-80D8-941FE3DEF974}" type="parTrans" cxnId="{F8A9F2FB-899C-499D-99A7-4ACB3034BA39}">
      <dgm:prSet/>
      <dgm:spPr/>
      <dgm:t>
        <a:bodyPr/>
        <a:lstStyle/>
        <a:p>
          <a:endParaRPr lang="en-US"/>
        </a:p>
      </dgm:t>
    </dgm:pt>
    <dgm:pt modelId="{CD8A440F-E1AD-4614-938C-14370AE27F2A}" type="sibTrans" cxnId="{F8A9F2FB-899C-499D-99A7-4ACB3034BA39}">
      <dgm:prSet/>
      <dgm:spPr/>
      <dgm:t>
        <a:bodyPr/>
        <a:lstStyle/>
        <a:p>
          <a:endParaRPr lang="en-US"/>
        </a:p>
      </dgm:t>
    </dgm:pt>
    <dgm:pt modelId="{388DCA16-70D7-451F-802C-3D399B1E98BC}">
      <dgm:prSet custT="1"/>
      <dgm:spPr/>
      <dgm:t>
        <a:bodyPr/>
        <a:lstStyle/>
        <a:p>
          <a:pPr>
            <a:buFont typeface="Courier New" panose="02070309020205020404" pitchFamily="49" charset="0"/>
            <a:buChar char="o"/>
          </a:pPr>
          <a:r>
            <a:rPr lang="en-US" sz="2200" dirty="0"/>
            <a:t>Data Use Webinars</a:t>
          </a:r>
        </a:p>
      </dgm:t>
    </dgm:pt>
    <dgm:pt modelId="{98DA6F25-44B5-4E60-ACB9-4492CF67ADC4}" type="parTrans" cxnId="{7F4BF586-AE74-4163-8733-D2620A9EE010}">
      <dgm:prSet/>
      <dgm:spPr/>
      <dgm:t>
        <a:bodyPr/>
        <a:lstStyle/>
        <a:p>
          <a:endParaRPr lang="en-US"/>
        </a:p>
      </dgm:t>
    </dgm:pt>
    <dgm:pt modelId="{86EC1C2D-A745-49AA-8385-A29CA4ABCA60}" type="sibTrans" cxnId="{7F4BF586-AE74-4163-8733-D2620A9EE010}">
      <dgm:prSet/>
      <dgm:spPr/>
      <dgm:t>
        <a:bodyPr/>
        <a:lstStyle/>
        <a:p>
          <a:endParaRPr lang="en-US"/>
        </a:p>
      </dgm:t>
    </dgm:pt>
    <dgm:pt modelId="{E830F721-1720-418D-8446-DDF512CE0D0C}">
      <dgm:prSet custT="1"/>
      <dgm:spPr/>
      <dgm:t>
        <a:bodyPr/>
        <a:lstStyle/>
        <a:p>
          <a:r>
            <a:rPr lang="en-US" sz="2200" dirty="0"/>
            <a:t>I PROMOTE-IL Special Data Projects</a:t>
          </a:r>
        </a:p>
      </dgm:t>
    </dgm:pt>
    <dgm:pt modelId="{4C0F7D06-4ECA-4BA1-999F-8F3680214310}" type="parTrans" cxnId="{8355ABD7-7AC0-4072-B4C3-47D2624BE36B}">
      <dgm:prSet/>
      <dgm:spPr/>
      <dgm:t>
        <a:bodyPr/>
        <a:lstStyle/>
        <a:p>
          <a:endParaRPr lang="en-US"/>
        </a:p>
      </dgm:t>
    </dgm:pt>
    <dgm:pt modelId="{77EC188C-25EF-4DC8-A519-7B5011E853A4}" type="sibTrans" cxnId="{8355ABD7-7AC0-4072-B4C3-47D2624BE36B}">
      <dgm:prSet/>
      <dgm:spPr/>
      <dgm:t>
        <a:bodyPr/>
        <a:lstStyle/>
        <a:p>
          <a:endParaRPr lang="en-US"/>
        </a:p>
      </dgm:t>
    </dgm:pt>
    <dgm:pt modelId="{523E858F-06FC-4DCB-BD84-744B6FB3B366}" type="pres">
      <dgm:prSet presAssocID="{EC3BB18A-3672-4E81-BE23-CBF1CB0F1FB7}" presName="linear" presStyleCnt="0">
        <dgm:presLayoutVars>
          <dgm:animLvl val="lvl"/>
          <dgm:resizeHandles val="exact"/>
        </dgm:presLayoutVars>
      </dgm:prSet>
      <dgm:spPr/>
    </dgm:pt>
    <dgm:pt modelId="{71A4B0C6-2671-4741-B630-DE0A46C744D8}" type="pres">
      <dgm:prSet presAssocID="{7898AAB7-E20D-458B-9EA6-48B65AA6FA1C}" presName="parentText" presStyleLbl="node1" presStyleIdx="0" presStyleCnt="1" custScaleY="80197" custLinFactNeighborY="-2860">
        <dgm:presLayoutVars>
          <dgm:chMax val="0"/>
          <dgm:bulletEnabled val="1"/>
        </dgm:presLayoutVars>
      </dgm:prSet>
      <dgm:spPr/>
    </dgm:pt>
    <dgm:pt modelId="{5DCBC423-E65B-45FE-A54D-CC3D980574FB}" type="pres">
      <dgm:prSet presAssocID="{7898AAB7-E20D-458B-9EA6-48B65AA6FA1C}" presName="childText" presStyleLbl="revTx" presStyleIdx="0" presStyleCnt="1">
        <dgm:presLayoutVars>
          <dgm:bulletEnabled val="1"/>
        </dgm:presLayoutVars>
      </dgm:prSet>
      <dgm:spPr/>
    </dgm:pt>
  </dgm:ptLst>
  <dgm:cxnLst>
    <dgm:cxn modelId="{B4E1B105-477F-49E1-B659-7BDD5CEC610A}" type="presOf" srcId="{1A36F335-383B-442C-8E70-613EEF3C5432}" destId="{5DCBC423-E65B-45FE-A54D-CC3D980574FB}" srcOrd="0" destOrd="0" presId="urn:microsoft.com/office/officeart/2005/8/layout/vList2"/>
    <dgm:cxn modelId="{32DDA60F-6B3A-4AA9-8ABD-CB360254FD27}" type="presOf" srcId="{18DC172B-2C29-408A-9B6D-AC6D6E9AB05A}" destId="{5DCBC423-E65B-45FE-A54D-CC3D980574FB}" srcOrd="0" destOrd="4" presId="urn:microsoft.com/office/officeart/2005/8/layout/vList2"/>
    <dgm:cxn modelId="{C993781B-9E2D-4F14-BAEA-4C9F2A4B2B5A}" srcId="{E830F721-1720-418D-8446-DDF512CE0D0C}" destId="{18DC172B-2C29-408A-9B6D-AC6D6E9AB05A}" srcOrd="0" destOrd="0" parTransId="{ED2C59F3-DF8E-426A-87CA-D7ACB32362B6}" sibTransId="{4745CF47-CCDD-41B3-A607-432BBC111FB8}"/>
    <dgm:cxn modelId="{20CF711C-1FF7-4A5C-A3A2-EA313F3093E4}" srcId="{E830F721-1720-418D-8446-DDF512CE0D0C}" destId="{6600BCD9-C621-40DC-BD15-F8AFB25F4190}" srcOrd="1" destOrd="0" parTransId="{CB7E6DC0-6588-4113-B04F-976C03A6D850}" sibTransId="{990E5726-343E-467C-AF2D-80DF4122A797}"/>
    <dgm:cxn modelId="{D06B103E-C929-448F-9B34-A357AED2BBE4}" type="presOf" srcId="{85D40291-E76B-4B97-BEDF-BF67477F4E03}" destId="{5DCBC423-E65B-45FE-A54D-CC3D980574FB}" srcOrd="0" destOrd="6" presId="urn:microsoft.com/office/officeart/2005/8/layout/vList2"/>
    <dgm:cxn modelId="{3A4A4753-835B-43DC-BA27-2EC1BD8DC207}" type="presOf" srcId="{7898AAB7-E20D-458B-9EA6-48B65AA6FA1C}" destId="{71A4B0C6-2671-4741-B630-DE0A46C744D8}" srcOrd="0" destOrd="0" presId="urn:microsoft.com/office/officeart/2005/8/layout/vList2"/>
    <dgm:cxn modelId="{44A32E57-03A0-4130-A88E-B13656830F14}" type="presOf" srcId="{E830F721-1720-418D-8446-DDF512CE0D0C}" destId="{5DCBC423-E65B-45FE-A54D-CC3D980574FB}" srcOrd="0" destOrd="3" presId="urn:microsoft.com/office/officeart/2005/8/layout/vList2"/>
    <dgm:cxn modelId="{96A3F763-F3B5-47ED-B4DB-07C6A1375153}" type="presOf" srcId="{C6073065-DC05-4E92-A99D-52E45E83AC3B}" destId="{5DCBC423-E65B-45FE-A54D-CC3D980574FB}" srcOrd="0" destOrd="2" presId="urn:microsoft.com/office/officeart/2005/8/layout/vList2"/>
    <dgm:cxn modelId="{BC69026D-67E6-49E7-ACCB-5980D5FEA192}" srcId="{7898AAB7-E20D-458B-9EA6-48B65AA6FA1C}" destId="{1A36F335-383B-442C-8E70-613EEF3C5432}" srcOrd="0" destOrd="0" parTransId="{3308515F-E293-41AF-87EF-EAC5F2B53B4B}" sibTransId="{610D5306-1BE4-4E68-A5B1-23963567A558}"/>
    <dgm:cxn modelId="{0E143D81-4A4A-4AE4-86DF-DACBABE6CDDA}" type="presOf" srcId="{B8168117-9AD6-426F-8AF1-A1892445CC1B}" destId="{5DCBC423-E65B-45FE-A54D-CC3D980574FB}" srcOrd="0" destOrd="1" presId="urn:microsoft.com/office/officeart/2005/8/layout/vList2"/>
    <dgm:cxn modelId="{7F4BF586-AE74-4163-8733-D2620A9EE010}" srcId="{E830F721-1720-418D-8446-DDF512CE0D0C}" destId="{388DCA16-70D7-451F-802C-3D399B1E98BC}" srcOrd="3" destOrd="0" parTransId="{98DA6F25-44B5-4E60-ACB9-4492CF67ADC4}" sibTransId="{86EC1C2D-A745-49AA-8385-A29CA4ABCA60}"/>
    <dgm:cxn modelId="{66B1918E-34DA-4E76-9F16-D477E90DD360}" srcId="{EC3BB18A-3672-4E81-BE23-CBF1CB0F1FB7}" destId="{7898AAB7-E20D-458B-9EA6-48B65AA6FA1C}" srcOrd="0" destOrd="0" parTransId="{856DBEF8-294B-439E-91EB-8C2B96DDA17D}" sibTransId="{95B4BB1E-20E1-4824-87FA-098F6B2F358D}"/>
    <dgm:cxn modelId="{8A1773B4-F6B0-4DFC-835E-347DE4D263E9}" type="presOf" srcId="{6600BCD9-C621-40DC-BD15-F8AFB25F4190}" destId="{5DCBC423-E65B-45FE-A54D-CC3D980574FB}" srcOrd="0" destOrd="5" presId="urn:microsoft.com/office/officeart/2005/8/layout/vList2"/>
    <dgm:cxn modelId="{7A3942C3-3235-4E24-BFEF-B4FE8614EF4A}" srcId="{7898AAB7-E20D-458B-9EA6-48B65AA6FA1C}" destId="{B8168117-9AD6-426F-8AF1-A1892445CC1B}" srcOrd="1" destOrd="0" parTransId="{37FA8E74-76FC-4A59-A993-4B2A1B3262FE}" sibTransId="{7B4093F1-86D8-485C-901C-51680E5EA256}"/>
    <dgm:cxn modelId="{8355ABD7-7AC0-4072-B4C3-47D2624BE36B}" srcId="{7898AAB7-E20D-458B-9EA6-48B65AA6FA1C}" destId="{E830F721-1720-418D-8446-DDF512CE0D0C}" srcOrd="3" destOrd="0" parTransId="{4C0F7D06-4ECA-4BA1-999F-8F3680214310}" sibTransId="{77EC188C-25EF-4DC8-A519-7B5011E853A4}"/>
    <dgm:cxn modelId="{762EE2F5-22E1-4E83-8D02-3179D2F604D9}" type="presOf" srcId="{388DCA16-70D7-451F-802C-3D399B1E98BC}" destId="{5DCBC423-E65B-45FE-A54D-CC3D980574FB}" srcOrd="0" destOrd="7" presId="urn:microsoft.com/office/officeart/2005/8/layout/vList2"/>
    <dgm:cxn modelId="{741D89F8-E66E-4012-AE09-9A81CB05C5F6}" type="presOf" srcId="{EC3BB18A-3672-4E81-BE23-CBF1CB0F1FB7}" destId="{523E858F-06FC-4DCB-BD84-744B6FB3B366}" srcOrd="0" destOrd="0" presId="urn:microsoft.com/office/officeart/2005/8/layout/vList2"/>
    <dgm:cxn modelId="{F8A9F2FB-899C-499D-99A7-4ACB3034BA39}" srcId="{E830F721-1720-418D-8446-DDF512CE0D0C}" destId="{85D40291-E76B-4B97-BEDF-BF67477F4E03}" srcOrd="2" destOrd="0" parTransId="{E7DF5FFE-8DAF-40B6-80D8-941FE3DEF974}" sibTransId="{CD8A440F-E1AD-4614-938C-14370AE27F2A}"/>
    <dgm:cxn modelId="{5DAC20FD-E803-4648-AF71-8DEA9F29A228}" srcId="{7898AAB7-E20D-458B-9EA6-48B65AA6FA1C}" destId="{C6073065-DC05-4E92-A99D-52E45E83AC3B}" srcOrd="2" destOrd="0" parTransId="{4FAFCE7F-34C6-4848-89E5-DF5B2CB5C455}" sibTransId="{3F1B09D5-4D12-414E-A97F-6C59747A36EE}"/>
    <dgm:cxn modelId="{D91BFF5E-ADB5-472B-AD57-EB5488AD5804}" type="presParOf" srcId="{523E858F-06FC-4DCB-BD84-744B6FB3B366}" destId="{71A4B0C6-2671-4741-B630-DE0A46C744D8}" srcOrd="0" destOrd="0" presId="urn:microsoft.com/office/officeart/2005/8/layout/vList2"/>
    <dgm:cxn modelId="{4A97148E-E707-4940-9B66-625107CA805C}" type="presParOf" srcId="{523E858F-06FC-4DCB-BD84-744B6FB3B366}" destId="{5DCBC423-E65B-45FE-A54D-CC3D980574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EFC3E5-6B61-404C-BE19-FE89DA8042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7637717-9A44-4F69-BD20-8AC6F78D5473}">
      <dgm:prSet phldrT="[Text]" custT="1"/>
      <dgm:spPr>
        <a:solidFill>
          <a:schemeClr val="bg1"/>
        </a:solidFill>
      </dgm:spPr>
      <dgm:t>
        <a:bodyPr/>
        <a:lstStyle/>
        <a:p>
          <a:pPr>
            <a:buNone/>
          </a:pPr>
          <a:r>
            <a:rPr lang="en-US" sz="2400" b="1" dirty="0">
              <a:solidFill>
                <a:schemeClr val="tx1"/>
              </a:solidFill>
            </a:rPr>
            <a:t>Five efforts to promote and execute innovation in maternal health service delivery.</a:t>
          </a:r>
        </a:p>
      </dgm:t>
    </dgm:pt>
    <dgm:pt modelId="{7E7F8AF1-F23B-4713-95F3-7DDB1F40AFF3}" type="sibTrans" cxnId="{1625D711-3F6A-4235-9CFD-E894273C9B90}">
      <dgm:prSet/>
      <dgm:spPr/>
      <dgm:t>
        <a:bodyPr/>
        <a:lstStyle/>
        <a:p>
          <a:endParaRPr lang="en-US" sz="1600"/>
        </a:p>
      </dgm:t>
    </dgm:pt>
    <dgm:pt modelId="{3F13A3C1-A187-4980-B35A-F185D1623876}" type="parTrans" cxnId="{1625D711-3F6A-4235-9CFD-E894273C9B90}">
      <dgm:prSet/>
      <dgm:spPr/>
      <dgm:t>
        <a:bodyPr/>
        <a:lstStyle/>
        <a:p>
          <a:endParaRPr lang="en-US" sz="1600"/>
        </a:p>
      </dgm:t>
    </dgm:pt>
    <dgm:pt modelId="{63462658-5948-413D-AF8A-0E32E5195BB3}" type="pres">
      <dgm:prSet presAssocID="{D6EFC3E5-6B61-404C-BE19-FE89DA8042FF}" presName="Name0" presStyleCnt="0">
        <dgm:presLayoutVars>
          <dgm:dir/>
          <dgm:animLvl val="lvl"/>
          <dgm:resizeHandles val="exact"/>
        </dgm:presLayoutVars>
      </dgm:prSet>
      <dgm:spPr/>
    </dgm:pt>
    <dgm:pt modelId="{1CF127EF-1E29-465E-BFBF-B26C7968048E}" type="pres">
      <dgm:prSet presAssocID="{07637717-9A44-4F69-BD20-8AC6F78D5473}" presName="linNode" presStyleCnt="0"/>
      <dgm:spPr/>
    </dgm:pt>
    <dgm:pt modelId="{31764387-7D61-4AE9-82C1-C9674288CF48}" type="pres">
      <dgm:prSet presAssocID="{07637717-9A44-4F69-BD20-8AC6F78D5473}" presName="parentText" presStyleLbl="node1" presStyleIdx="0" presStyleCnt="1" custScaleX="277778" custScaleY="12624" custLinFactNeighborY="-47585">
        <dgm:presLayoutVars>
          <dgm:chMax val="1"/>
          <dgm:bulletEnabled val="1"/>
        </dgm:presLayoutVars>
      </dgm:prSet>
      <dgm:spPr/>
    </dgm:pt>
  </dgm:ptLst>
  <dgm:cxnLst>
    <dgm:cxn modelId="{AC772F03-324D-438D-A3B7-E7C33685031B}" type="presOf" srcId="{07637717-9A44-4F69-BD20-8AC6F78D5473}" destId="{31764387-7D61-4AE9-82C1-C9674288CF48}" srcOrd="0" destOrd="0" presId="urn:microsoft.com/office/officeart/2005/8/layout/vList5"/>
    <dgm:cxn modelId="{1625D711-3F6A-4235-9CFD-E894273C9B90}" srcId="{D6EFC3E5-6B61-404C-BE19-FE89DA8042FF}" destId="{07637717-9A44-4F69-BD20-8AC6F78D5473}" srcOrd="0" destOrd="0" parTransId="{3F13A3C1-A187-4980-B35A-F185D1623876}" sibTransId="{7E7F8AF1-F23B-4713-95F3-7DDB1F40AFF3}"/>
    <dgm:cxn modelId="{CF60ACFD-079E-47B4-B78A-64EEB5CD9520}" type="presOf" srcId="{D6EFC3E5-6B61-404C-BE19-FE89DA8042FF}" destId="{63462658-5948-413D-AF8A-0E32E5195BB3}" srcOrd="0" destOrd="0" presId="urn:microsoft.com/office/officeart/2005/8/layout/vList5"/>
    <dgm:cxn modelId="{8B5CE33A-F6E2-4B81-9348-D603A47AEF61}" type="presParOf" srcId="{63462658-5948-413D-AF8A-0E32E5195BB3}" destId="{1CF127EF-1E29-465E-BFBF-B26C7968048E}" srcOrd="0" destOrd="0" presId="urn:microsoft.com/office/officeart/2005/8/layout/vList5"/>
    <dgm:cxn modelId="{F8094F9B-34F3-4BB1-8009-0174BB737C2F}" type="presParOf" srcId="{1CF127EF-1E29-465E-BFBF-B26C7968048E}" destId="{31764387-7D61-4AE9-82C1-C9674288CF48}"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EE7C09-29CB-4E62-B1CE-BCA2AB9723D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E61F745-AED5-4982-BF18-679A41AE6002}">
      <dgm:prSet phldrT="[Text]" custT="1"/>
      <dgm:spPr>
        <a:solidFill>
          <a:srgbClr val="3DC3CB"/>
        </a:solidFill>
      </dgm:spPr>
      <dgm:t>
        <a:bodyPr/>
        <a:lstStyle/>
        <a:p>
          <a:r>
            <a:rPr lang="en-US" sz="2400" dirty="0"/>
            <a:t>Maternal Hypertension and Obstetric Hemorrhage Training for Providers</a:t>
          </a:r>
        </a:p>
      </dgm:t>
    </dgm:pt>
    <dgm:pt modelId="{9C66DB9F-7545-4194-8167-77863105B579}" type="parTrans" cxnId="{5AD08A1B-7823-4862-B9DD-DCFE4AC9D145}">
      <dgm:prSet/>
      <dgm:spPr/>
      <dgm:t>
        <a:bodyPr/>
        <a:lstStyle/>
        <a:p>
          <a:endParaRPr lang="en-US" sz="3600"/>
        </a:p>
      </dgm:t>
    </dgm:pt>
    <dgm:pt modelId="{E6969B92-FBC3-4A44-B905-5A7A48E6D9C8}" type="sibTrans" cxnId="{5AD08A1B-7823-4862-B9DD-DCFE4AC9D145}">
      <dgm:prSet/>
      <dgm:spPr/>
      <dgm:t>
        <a:bodyPr/>
        <a:lstStyle/>
        <a:p>
          <a:endParaRPr lang="en-US" sz="3600"/>
        </a:p>
      </dgm:t>
    </dgm:pt>
    <dgm:pt modelId="{52B9CF53-4C19-4D61-BF3D-6E9CA8E806A4}">
      <dgm:prSet custT="1"/>
      <dgm:spPr>
        <a:solidFill>
          <a:srgbClr val="E66375"/>
        </a:solidFill>
      </dgm:spPr>
      <dgm:t>
        <a:bodyPr/>
        <a:lstStyle/>
        <a:p>
          <a:r>
            <a:rPr lang="en-US" sz="2400" dirty="0"/>
            <a:t>Two-Generation Approach to Postpartum Care</a:t>
          </a:r>
        </a:p>
      </dgm:t>
    </dgm:pt>
    <dgm:pt modelId="{F3A3B72E-3A7C-4039-9C39-CA0571F424ED}" type="sibTrans" cxnId="{ED912EE7-90DA-4704-8E47-99C2F61BF2DC}">
      <dgm:prSet/>
      <dgm:spPr/>
      <dgm:t>
        <a:bodyPr/>
        <a:lstStyle/>
        <a:p>
          <a:endParaRPr lang="en-US" sz="3600"/>
        </a:p>
      </dgm:t>
    </dgm:pt>
    <dgm:pt modelId="{C8E30270-7159-4CBE-B771-3EC49323904B}" type="parTrans" cxnId="{ED912EE7-90DA-4704-8E47-99C2F61BF2DC}">
      <dgm:prSet/>
      <dgm:spPr/>
      <dgm:t>
        <a:bodyPr/>
        <a:lstStyle/>
        <a:p>
          <a:endParaRPr lang="en-US" sz="3600"/>
        </a:p>
      </dgm:t>
    </dgm:pt>
    <dgm:pt modelId="{D9793B33-A999-4F54-85B7-D8C625393A27}">
      <dgm:prSet phldrT="[Text]" custT="1"/>
      <dgm:spPr>
        <a:solidFill>
          <a:srgbClr val="36ABB3"/>
        </a:solidFill>
      </dgm:spPr>
      <dgm:t>
        <a:bodyPr/>
        <a:lstStyle/>
        <a:p>
          <a:r>
            <a:rPr lang="en-US" sz="2400" dirty="0"/>
            <a:t>Birth Equity Obstetric Quality Improvement Initiative</a:t>
          </a:r>
        </a:p>
      </dgm:t>
    </dgm:pt>
    <dgm:pt modelId="{DFEB6DC3-CA8A-46A5-B9FE-FE70C922C3DD}" type="sibTrans" cxnId="{2BE5DB42-A3DB-4B25-8CF1-8ABC9BB2AB3E}">
      <dgm:prSet/>
      <dgm:spPr/>
      <dgm:t>
        <a:bodyPr/>
        <a:lstStyle/>
        <a:p>
          <a:endParaRPr lang="en-US" sz="3600"/>
        </a:p>
      </dgm:t>
    </dgm:pt>
    <dgm:pt modelId="{FCC1AFD4-5FCF-40FA-9427-D4F6558CF150}" type="parTrans" cxnId="{2BE5DB42-A3DB-4B25-8CF1-8ABC9BB2AB3E}">
      <dgm:prSet/>
      <dgm:spPr/>
      <dgm:t>
        <a:bodyPr/>
        <a:lstStyle/>
        <a:p>
          <a:endParaRPr lang="en-US" sz="3600"/>
        </a:p>
      </dgm:t>
    </dgm:pt>
    <dgm:pt modelId="{908BB1BB-5D9E-4C39-B16C-7240A94CD0C8}">
      <dgm:prSet phldrT="[Text]" custT="1"/>
      <dgm:spPr>
        <a:solidFill>
          <a:srgbClr val="FFAD68"/>
        </a:solidFill>
      </dgm:spPr>
      <dgm:t>
        <a:bodyPr/>
        <a:lstStyle/>
        <a:p>
          <a:r>
            <a:rPr lang="en-US" sz="2400" dirty="0"/>
            <a:t>Expansion of Psychiatric Consultation for Maternal Health Providers</a:t>
          </a:r>
        </a:p>
      </dgm:t>
    </dgm:pt>
    <dgm:pt modelId="{2476D35B-09B4-4587-91D9-EAC0C649298B}" type="sibTrans" cxnId="{CB9A2C10-1FCF-4B33-902F-05CA4DE229C7}">
      <dgm:prSet/>
      <dgm:spPr/>
      <dgm:t>
        <a:bodyPr/>
        <a:lstStyle/>
        <a:p>
          <a:endParaRPr lang="en-US" sz="3600"/>
        </a:p>
      </dgm:t>
    </dgm:pt>
    <dgm:pt modelId="{C42EBEDB-73E3-454D-AA6C-EBFA8CA536B2}" type="parTrans" cxnId="{CB9A2C10-1FCF-4B33-902F-05CA4DE229C7}">
      <dgm:prSet/>
      <dgm:spPr/>
      <dgm:t>
        <a:bodyPr/>
        <a:lstStyle/>
        <a:p>
          <a:endParaRPr lang="en-US" sz="3600"/>
        </a:p>
      </dgm:t>
    </dgm:pt>
    <dgm:pt modelId="{7DA31FFD-8BD6-47F4-A153-E749EFC50E85}">
      <dgm:prSet phldrT="[Text]" custT="1"/>
      <dgm:spPr/>
      <dgm:t>
        <a:bodyPr/>
        <a:lstStyle/>
        <a:p>
          <a:r>
            <a:rPr lang="en-US" sz="2400" dirty="0"/>
            <a:t>Maternal Health Training for Home Visitors</a:t>
          </a:r>
        </a:p>
      </dgm:t>
    </dgm:pt>
    <dgm:pt modelId="{3468252A-A76A-4877-A1BD-23FEF853A866}" type="sibTrans" cxnId="{3B2941EE-BBFA-4364-8B57-BBC54B8D7DA5}">
      <dgm:prSet/>
      <dgm:spPr/>
      <dgm:t>
        <a:bodyPr/>
        <a:lstStyle/>
        <a:p>
          <a:endParaRPr lang="en-US" sz="3600"/>
        </a:p>
      </dgm:t>
    </dgm:pt>
    <dgm:pt modelId="{91FA6F20-0E8E-4246-AC05-82252EC4DD1B}" type="parTrans" cxnId="{3B2941EE-BBFA-4364-8B57-BBC54B8D7DA5}">
      <dgm:prSet/>
      <dgm:spPr/>
      <dgm:t>
        <a:bodyPr/>
        <a:lstStyle/>
        <a:p>
          <a:endParaRPr lang="en-US" sz="3600"/>
        </a:p>
      </dgm:t>
    </dgm:pt>
    <dgm:pt modelId="{B8E4B2A4-D151-40A4-BF1B-36956704E26F}" type="pres">
      <dgm:prSet presAssocID="{E2EE7C09-29CB-4E62-B1CE-BCA2AB9723D9}" presName="linear" presStyleCnt="0">
        <dgm:presLayoutVars>
          <dgm:animLvl val="lvl"/>
          <dgm:resizeHandles val="exact"/>
        </dgm:presLayoutVars>
      </dgm:prSet>
      <dgm:spPr/>
    </dgm:pt>
    <dgm:pt modelId="{B974C4C0-9FCB-4E02-833B-F98C86566D39}" type="pres">
      <dgm:prSet presAssocID="{9E61F745-AED5-4982-BF18-679A41AE6002}" presName="parentText" presStyleLbl="node1" presStyleIdx="0" presStyleCnt="5" custLinFactNeighborX="0" custLinFactNeighborY="14148">
        <dgm:presLayoutVars>
          <dgm:chMax val="0"/>
          <dgm:bulletEnabled val="1"/>
        </dgm:presLayoutVars>
      </dgm:prSet>
      <dgm:spPr/>
    </dgm:pt>
    <dgm:pt modelId="{25824813-AD39-43D8-A4E8-151B2ADE0813}" type="pres">
      <dgm:prSet presAssocID="{E6969B92-FBC3-4A44-B905-5A7A48E6D9C8}" presName="spacer" presStyleCnt="0"/>
      <dgm:spPr/>
    </dgm:pt>
    <dgm:pt modelId="{03F9A06D-2653-43B4-BD90-9709C6B2A601}" type="pres">
      <dgm:prSet presAssocID="{7DA31FFD-8BD6-47F4-A153-E749EFC50E85}" presName="parentText" presStyleLbl="node1" presStyleIdx="1" presStyleCnt="5">
        <dgm:presLayoutVars>
          <dgm:chMax val="0"/>
          <dgm:bulletEnabled val="1"/>
        </dgm:presLayoutVars>
      </dgm:prSet>
      <dgm:spPr/>
    </dgm:pt>
    <dgm:pt modelId="{1A5CF8D7-6F05-4093-A1A8-368342EB2111}" type="pres">
      <dgm:prSet presAssocID="{3468252A-A76A-4877-A1BD-23FEF853A866}" presName="spacer" presStyleCnt="0"/>
      <dgm:spPr/>
    </dgm:pt>
    <dgm:pt modelId="{1F96F6FD-AD79-4398-A80C-E0D1F1F87A56}" type="pres">
      <dgm:prSet presAssocID="{908BB1BB-5D9E-4C39-B16C-7240A94CD0C8}" presName="parentText" presStyleLbl="node1" presStyleIdx="2" presStyleCnt="5">
        <dgm:presLayoutVars>
          <dgm:chMax val="0"/>
          <dgm:bulletEnabled val="1"/>
        </dgm:presLayoutVars>
      </dgm:prSet>
      <dgm:spPr/>
    </dgm:pt>
    <dgm:pt modelId="{E9127FC6-6C12-4644-8AC1-244D378874D8}" type="pres">
      <dgm:prSet presAssocID="{2476D35B-09B4-4587-91D9-EAC0C649298B}" presName="spacer" presStyleCnt="0"/>
      <dgm:spPr/>
    </dgm:pt>
    <dgm:pt modelId="{337E6DF4-6A8F-415C-90B9-46FC483FDEDD}" type="pres">
      <dgm:prSet presAssocID="{D9793B33-A999-4F54-85B7-D8C625393A27}" presName="parentText" presStyleLbl="node1" presStyleIdx="3" presStyleCnt="5">
        <dgm:presLayoutVars>
          <dgm:chMax val="0"/>
          <dgm:bulletEnabled val="1"/>
        </dgm:presLayoutVars>
      </dgm:prSet>
      <dgm:spPr/>
    </dgm:pt>
    <dgm:pt modelId="{E32BFD9E-64BD-4BBD-8ECE-5B373BFF5F5F}" type="pres">
      <dgm:prSet presAssocID="{DFEB6DC3-CA8A-46A5-B9FE-FE70C922C3DD}" presName="spacer" presStyleCnt="0"/>
      <dgm:spPr/>
    </dgm:pt>
    <dgm:pt modelId="{96E4F85F-1A4C-45B1-8250-1F498D42CB3E}" type="pres">
      <dgm:prSet presAssocID="{52B9CF53-4C19-4D61-BF3D-6E9CA8E806A4}" presName="parentText" presStyleLbl="node1" presStyleIdx="4" presStyleCnt="5">
        <dgm:presLayoutVars>
          <dgm:chMax val="0"/>
          <dgm:bulletEnabled val="1"/>
        </dgm:presLayoutVars>
      </dgm:prSet>
      <dgm:spPr/>
    </dgm:pt>
  </dgm:ptLst>
  <dgm:cxnLst>
    <dgm:cxn modelId="{CB9A2C10-1FCF-4B33-902F-05CA4DE229C7}" srcId="{E2EE7C09-29CB-4E62-B1CE-BCA2AB9723D9}" destId="{908BB1BB-5D9E-4C39-B16C-7240A94CD0C8}" srcOrd="2" destOrd="0" parTransId="{C42EBEDB-73E3-454D-AA6C-EBFA8CA536B2}" sibTransId="{2476D35B-09B4-4587-91D9-EAC0C649298B}"/>
    <dgm:cxn modelId="{5AD08A1B-7823-4862-B9DD-DCFE4AC9D145}" srcId="{E2EE7C09-29CB-4E62-B1CE-BCA2AB9723D9}" destId="{9E61F745-AED5-4982-BF18-679A41AE6002}" srcOrd="0" destOrd="0" parTransId="{9C66DB9F-7545-4194-8167-77863105B579}" sibTransId="{E6969B92-FBC3-4A44-B905-5A7A48E6D9C8}"/>
    <dgm:cxn modelId="{FE691D26-674F-46AC-A65D-06D34749173C}" type="presOf" srcId="{D9793B33-A999-4F54-85B7-D8C625393A27}" destId="{337E6DF4-6A8F-415C-90B9-46FC483FDEDD}" srcOrd="0" destOrd="0" presId="urn:microsoft.com/office/officeart/2005/8/layout/vList2"/>
    <dgm:cxn modelId="{4A0DE035-6A97-41F1-84B2-21998A78A327}" type="presOf" srcId="{52B9CF53-4C19-4D61-BF3D-6E9CA8E806A4}" destId="{96E4F85F-1A4C-45B1-8250-1F498D42CB3E}" srcOrd="0" destOrd="0" presId="urn:microsoft.com/office/officeart/2005/8/layout/vList2"/>
    <dgm:cxn modelId="{2BE5DB42-A3DB-4B25-8CF1-8ABC9BB2AB3E}" srcId="{E2EE7C09-29CB-4E62-B1CE-BCA2AB9723D9}" destId="{D9793B33-A999-4F54-85B7-D8C625393A27}" srcOrd="3" destOrd="0" parTransId="{FCC1AFD4-5FCF-40FA-9427-D4F6558CF150}" sibTransId="{DFEB6DC3-CA8A-46A5-B9FE-FE70C922C3DD}"/>
    <dgm:cxn modelId="{F637D77D-26C6-412C-BF5D-E96A08900EC9}" type="presOf" srcId="{7DA31FFD-8BD6-47F4-A153-E749EFC50E85}" destId="{03F9A06D-2653-43B4-BD90-9709C6B2A601}" srcOrd="0" destOrd="0" presId="urn:microsoft.com/office/officeart/2005/8/layout/vList2"/>
    <dgm:cxn modelId="{566A72A5-B610-4E23-A404-CBDECC395472}" type="presOf" srcId="{9E61F745-AED5-4982-BF18-679A41AE6002}" destId="{B974C4C0-9FCB-4E02-833B-F98C86566D39}" srcOrd="0" destOrd="0" presId="urn:microsoft.com/office/officeart/2005/8/layout/vList2"/>
    <dgm:cxn modelId="{55AE17CB-5528-4CA5-8067-1EC74B2404ED}" type="presOf" srcId="{E2EE7C09-29CB-4E62-B1CE-BCA2AB9723D9}" destId="{B8E4B2A4-D151-40A4-BF1B-36956704E26F}" srcOrd="0" destOrd="0" presId="urn:microsoft.com/office/officeart/2005/8/layout/vList2"/>
    <dgm:cxn modelId="{CE64B6DC-D40D-44A1-87FA-33A57B84B8AD}" type="presOf" srcId="{908BB1BB-5D9E-4C39-B16C-7240A94CD0C8}" destId="{1F96F6FD-AD79-4398-A80C-E0D1F1F87A56}" srcOrd="0" destOrd="0" presId="urn:microsoft.com/office/officeart/2005/8/layout/vList2"/>
    <dgm:cxn modelId="{ED912EE7-90DA-4704-8E47-99C2F61BF2DC}" srcId="{E2EE7C09-29CB-4E62-B1CE-BCA2AB9723D9}" destId="{52B9CF53-4C19-4D61-BF3D-6E9CA8E806A4}" srcOrd="4" destOrd="0" parTransId="{C8E30270-7159-4CBE-B771-3EC49323904B}" sibTransId="{F3A3B72E-3A7C-4039-9C39-CA0571F424ED}"/>
    <dgm:cxn modelId="{3B2941EE-BBFA-4364-8B57-BBC54B8D7DA5}" srcId="{E2EE7C09-29CB-4E62-B1CE-BCA2AB9723D9}" destId="{7DA31FFD-8BD6-47F4-A153-E749EFC50E85}" srcOrd="1" destOrd="0" parTransId="{91FA6F20-0E8E-4246-AC05-82252EC4DD1B}" sibTransId="{3468252A-A76A-4877-A1BD-23FEF853A866}"/>
    <dgm:cxn modelId="{C3FF5947-0892-4B7F-A55D-120EE8E1F113}" type="presParOf" srcId="{B8E4B2A4-D151-40A4-BF1B-36956704E26F}" destId="{B974C4C0-9FCB-4E02-833B-F98C86566D39}" srcOrd="0" destOrd="0" presId="urn:microsoft.com/office/officeart/2005/8/layout/vList2"/>
    <dgm:cxn modelId="{BDCD1A59-E9A3-4927-930F-99B60AC01170}" type="presParOf" srcId="{B8E4B2A4-D151-40A4-BF1B-36956704E26F}" destId="{25824813-AD39-43D8-A4E8-151B2ADE0813}" srcOrd="1" destOrd="0" presId="urn:microsoft.com/office/officeart/2005/8/layout/vList2"/>
    <dgm:cxn modelId="{F00AEF12-6C1E-42B0-9219-4E1438644F6C}" type="presParOf" srcId="{B8E4B2A4-D151-40A4-BF1B-36956704E26F}" destId="{03F9A06D-2653-43B4-BD90-9709C6B2A601}" srcOrd="2" destOrd="0" presId="urn:microsoft.com/office/officeart/2005/8/layout/vList2"/>
    <dgm:cxn modelId="{D43786B0-147F-4C84-8598-CDCBC4846845}" type="presParOf" srcId="{B8E4B2A4-D151-40A4-BF1B-36956704E26F}" destId="{1A5CF8D7-6F05-4093-A1A8-368342EB2111}" srcOrd="3" destOrd="0" presId="urn:microsoft.com/office/officeart/2005/8/layout/vList2"/>
    <dgm:cxn modelId="{D779E71F-B752-4586-B6BC-7A1E4790B264}" type="presParOf" srcId="{B8E4B2A4-D151-40A4-BF1B-36956704E26F}" destId="{1F96F6FD-AD79-4398-A80C-E0D1F1F87A56}" srcOrd="4" destOrd="0" presId="urn:microsoft.com/office/officeart/2005/8/layout/vList2"/>
    <dgm:cxn modelId="{CDEF6A74-076E-4698-91E6-E8A5C901AC0E}" type="presParOf" srcId="{B8E4B2A4-D151-40A4-BF1B-36956704E26F}" destId="{E9127FC6-6C12-4644-8AC1-244D378874D8}" srcOrd="5" destOrd="0" presId="urn:microsoft.com/office/officeart/2005/8/layout/vList2"/>
    <dgm:cxn modelId="{65969ADC-58F6-4F5F-B068-8892C2C8F5B8}" type="presParOf" srcId="{B8E4B2A4-D151-40A4-BF1B-36956704E26F}" destId="{337E6DF4-6A8F-415C-90B9-46FC483FDEDD}" srcOrd="6" destOrd="0" presId="urn:microsoft.com/office/officeart/2005/8/layout/vList2"/>
    <dgm:cxn modelId="{1942C7B3-B028-4597-8F0E-1946219A2FC1}" type="presParOf" srcId="{B8E4B2A4-D151-40A4-BF1B-36956704E26F}" destId="{E32BFD9E-64BD-4BBD-8ECE-5B373BFF5F5F}" srcOrd="7" destOrd="0" presId="urn:microsoft.com/office/officeart/2005/8/layout/vList2"/>
    <dgm:cxn modelId="{D02428E5-EE77-4770-8DDF-E09C42E2F317}" type="presParOf" srcId="{B8E4B2A4-D151-40A4-BF1B-36956704E26F}" destId="{96E4F85F-1A4C-45B1-8250-1F498D42CB3E}"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3F7715-96B8-4120-A943-FCDE2D4235B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31E43CE-180E-4702-8D7F-7A608A87033A}">
      <dgm:prSet phldrT="[Text]" custT="1"/>
      <dgm:spPr>
        <a:solidFill>
          <a:srgbClr val="FFAD68"/>
        </a:solidFill>
        <a:ln>
          <a:noFill/>
        </a:ln>
      </dgm:spPr>
      <dgm:t>
        <a:bodyPr/>
        <a:lstStyle/>
        <a:p>
          <a:r>
            <a:rPr lang="en-US" sz="3200" dirty="0"/>
            <a:t>Goal</a:t>
          </a:r>
        </a:p>
      </dgm:t>
    </dgm:pt>
    <dgm:pt modelId="{F1725415-0304-43D1-B2DA-D08758105341}" type="parTrans" cxnId="{5A283C47-9A34-4EAA-AD1F-6A4DFE25FE6B}">
      <dgm:prSet/>
      <dgm:spPr/>
      <dgm:t>
        <a:bodyPr/>
        <a:lstStyle/>
        <a:p>
          <a:endParaRPr lang="en-US"/>
        </a:p>
      </dgm:t>
    </dgm:pt>
    <dgm:pt modelId="{2FA5249B-B2BD-4A78-9995-EC2443FA4F84}" type="sibTrans" cxnId="{5A283C47-9A34-4EAA-AD1F-6A4DFE25FE6B}">
      <dgm:prSet/>
      <dgm:spPr/>
      <dgm:t>
        <a:bodyPr/>
        <a:lstStyle/>
        <a:p>
          <a:endParaRPr lang="en-US"/>
        </a:p>
      </dgm:t>
    </dgm:pt>
    <dgm:pt modelId="{F08A8418-5CEE-4A3A-8106-0DB10BB09806}">
      <dgm:prSet phldrT="[Text]"/>
      <dgm:spPr>
        <a:solidFill>
          <a:srgbClr val="F8D7CD">
            <a:alpha val="65882"/>
          </a:srgbClr>
        </a:solidFill>
        <a:ln>
          <a:noFill/>
        </a:ln>
      </dgm:spPr>
      <dgm:t>
        <a:bodyPr/>
        <a:lstStyle/>
        <a:p>
          <a:pPr marL="228600" indent="0" algn="l">
            <a:buNone/>
          </a:pPr>
          <a:r>
            <a:rPr lang="en-US" dirty="0"/>
            <a:t>To work with the </a:t>
          </a:r>
          <a:r>
            <a:rPr lang="en-US" b="1" dirty="0"/>
            <a:t>Administrative Perinatal Centers (APCs) </a:t>
          </a:r>
          <a:r>
            <a:rPr lang="en-US" dirty="0"/>
            <a:t>to ensure providers associated with all Illinois hospitals receive annual training on obstetric hemorrhage and severe hypertension. </a:t>
          </a:r>
        </a:p>
      </dgm:t>
    </dgm:pt>
    <dgm:pt modelId="{F0928FA6-0B85-43E7-A6B7-AB5445358BBD}" type="parTrans" cxnId="{DD652723-427D-4DA9-A0EB-3C957C700011}">
      <dgm:prSet/>
      <dgm:spPr/>
      <dgm:t>
        <a:bodyPr/>
        <a:lstStyle/>
        <a:p>
          <a:endParaRPr lang="en-US"/>
        </a:p>
      </dgm:t>
    </dgm:pt>
    <dgm:pt modelId="{BCD7C4F1-74B2-44A6-AEE0-7BAEC7CBEA0C}" type="sibTrans" cxnId="{DD652723-427D-4DA9-A0EB-3C957C700011}">
      <dgm:prSet/>
      <dgm:spPr/>
      <dgm:t>
        <a:bodyPr/>
        <a:lstStyle/>
        <a:p>
          <a:endParaRPr lang="en-US"/>
        </a:p>
      </dgm:t>
    </dgm:pt>
    <dgm:pt modelId="{3E9E0CDF-22B5-4E02-99C3-67B3FABC8D10}">
      <dgm:prSet phldrT="[Text]" custT="1"/>
      <dgm:spPr>
        <a:solidFill>
          <a:schemeClr val="accent3"/>
        </a:solidFill>
        <a:ln>
          <a:noFill/>
        </a:ln>
      </dgm:spPr>
      <dgm:t>
        <a:bodyPr/>
        <a:lstStyle/>
        <a:p>
          <a:r>
            <a:rPr lang="en-US" sz="3200" dirty="0"/>
            <a:t>Status</a:t>
          </a:r>
        </a:p>
      </dgm:t>
    </dgm:pt>
    <dgm:pt modelId="{FADAAE04-4BA9-4284-9DAC-6426B582CFCA}" type="parTrans" cxnId="{C1D468FB-2A29-4213-B7E4-69A57B0FD7F0}">
      <dgm:prSet/>
      <dgm:spPr/>
      <dgm:t>
        <a:bodyPr/>
        <a:lstStyle/>
        <a:p>
          <a:endParaRPr lang="en-US"/>
        </a:p>
      </dgm:t>
    </dgm:pt>
    <dgm:pt modelId="{4ED3BAAC-BFE3-437C-9FC3-0765AA77462E}" type="sibTrans" cxnId="{C1D468FB-2A29-4213-B7E4-69A57B0FD7F0}">
      <dgm:prSet/>
      <dgm:spPr/>
      <dgm:t>
        <a:bodyPr/>
        <a:lstStyle/>
        <a:p>
          <a:endParaRPr lang="en-US"/>
        </a:p>
      </dgm:t>
    </dgm:pt>
    <dgm:pt modelId="{593DB57D-F2F5-4466-A531-DDA52A1DE60D}">
      <dgm:prSet/>
      <dgm:spPr>
        <a:ln>
          <a:noFill/>
        </a:ln>
      </dgm:spPr>
      <dgm:t>
        <a:bodyPr/>
        <a:lstStyle/>
        <a:p>
          <a:r>
            <a:rPr lang="en-US" dirty="0">
              <a:latin typeface="Calibri (body)"/>
            </a:rPr>
            <a:t>I PROMOTE-IL provides financial support to regional </a:t>
          </a:r>
          <a:r>
            <a:rPr lang="en-US" b="1" dirty="0">
              <a:latin typeface="Calibri (body)"/>
            </a:rPr>
            <a:t>APCs</a:t>
          </a:r>
          <a:r>
            <a:rPr lang="en-US" dirty="0">
              <a:latin typeface="Calibri (body)"/>
            </a:rPr>
            <a:t> trainings of their network hospitals and a</a:t>
          </a:r>
          <a:r>
            <a:rPr lang="en-US" b="0" i="0" dirty="0">
              <a:effectLst/>
              <a:latin typeface="Calibri (body)"/>
            </a:rPr>
            <a:t>bout 2,000 providers are trained each year. </a:t>
          </a:r>
          <a:endParaRPr lang="en-US" dirty="0"/>
        </a:p>
      </dgm:t>
    </dgm:pt>
    <dgm:pt modelId="{B367E46A-43FB-4275-BABB-C8D49682D419}" type="parTrans" cxnId="{D77F75C3-C7E8-4F5E-97CC-B73E527CDE7F}">
      <dgm:prSet/>
      <dgm:spPr/>
      <dgm:t>
        <a:bodyPr/>
        <a:lstStyle/>
        <a:p>
          <a:endParaRPr lang="en-US"/>
        </a:p>
      </dgm:t>
    </dgm:pt>
    <dgm:pt modelId="{B73ADEF0-BA39-4A69-8645-8C655B4CF1F8}" type="sibTrans" cxnId="{D77F75C3-C7E8-4F5E-97CC-B73E527CDE7F}">
      <dgm:prSet/>
      <dgm:spPr/>
      <dgm:t>
        <a:bodyPr/>
        <a:lstStyle/>
        <a:p>
          <a:endParaRPr lang="en-US"/>
        </a:p>
      </dgm:t>
    </dgm:pt>
    <dgm:pt modelId="{74B44B4C-866C-47D3-B26D-14AE0BB198C0}" type="pres">
      <dgm:prSet presAssocID="{193F7715-96B8-4120-A943-FCDE2D4235B6}" presName="Name0" presStyleCnt="0">
        <dgm:presLayoutVars>
          <dgm:dir/>
          <dgm:animLvl val="lvl"/>
          <dgm:resizeHandles val="exact"/>
        </dgm:presLayoutVars>
      </dgm:prSet>
      <dgm:spPr/>
    </dgm:pt>
    <dgm:pt modelId="{9FD1DCDD-58E9-4B47-A116-15024734CF4F}" type="pres">
      <dgm:prSet presAssocID="{831E43CE-180E-4702-8D7F-7A608A87033A}" presName="composite" presStyleCnt="0"/>
      <dgm:spPr/>
    </dgm:pt>
    <dgm:pt modelId="{C382096C-687D-4571-A260-915B5A1094A4}" type="pres">
      <dgm:prSet presAssocID="{831E43CE-180E-4702-8D7F-7A608A87033A}" presName="parTx" presStyleLbl="alignNode1" presStyleIdx="0" presStyleCnt="2">
        <dgm:presLayoutVars>
          <dgm:chMax val="0"/>
          <dgm:chPref val="0"/>
          <dgm:bulletEnabled val="1"/>
        </dgm:presLayoutVars>
      </dgm:prSet>
      <dgm:spPr/>
    </dgm:pt>
    <dgm:pt modelId="{7D9671C2-80BF-4BE5-B68C-69EDC1149EC2}" type="pres">
      <dgm:prSet presAssocID="{831E43CE-180E-4702-8D7F-7A608A87033A}" presName="desTx" presStyleLbl="alignAccFollowNode1" presStyleIdx="0" presStyleCnt="2">
        <dgm:presLayoutVars>
          <dgm:bulletEnabled val="1"/>
        </dgm:presLayoutVars>
      </dgm:prSet>
      <dgm:spPr/>
    </dgm:pt>
    <dgm:pt modelId="{33A1EBF5-2C8F-4101-9212-17257BA3385C}" type="pres">
      <dgm:prSet presAssocID="{2FA5249B-B2BD-4A78-9995-EC2443FA4F84}" presName="space" presStyleCnt="0"/>
      <dgm:spPr/>
    </dgm:pt>
    <dgm:pt modelId="{EE5AAFEB-5816-4716-9AC5-9FBE1D4E8E2B}" type="pres">
      <dgm:prSet presAssocID="{3E9E0CDF-22B5-4E02-99C3-67B3FABC8D10}" presName="composite" presStyleCnt="0"/>
      <dgm:spPr/>
    </dgm:pt>
    <dgm:pt modelId="{58B28EF8-FD4B-4D5C-83B0-D47EBF6E17F9}" type="pres">
      <dgm:prSet presAssocID="{3E9E0CDF-22B5-4E02-99C3-67B3FABC8D10}" presName="parTx" presStyleLbl="alignNode1" presStyleIdx="1" presStyleCnt="2" custLinFactNeighborY="1512">
        <dgm:presLayoutVars>
          <dgm:chMax val="0"/>
          <dgm:chPref val="0"/>
          <dgm:bulletEnabled val="1"/>
        </dgm:presLayoutVars>
      </dgm:prSet>
      <dgm:spPr/>
    </dgm:pt>
    <dgm:pt modelId="{E95176C7-A168-4884-ADA2-F633B5D855E4}" type="pres">
      <dgm:prSet presAssocID="{3E9E0CDF-22B5-4E02-99C3-67B3FABC8D10}" presName="desTx" presStyleLbl="alignAccFollowNode1" presStyleIdx="1" presStyleCnt="2">
        <dgm:presLayoutVars>
          <dgm:bulletEnabled val="1"/>
        </dgm:presLayoutVars>
      </dgm:prSet>
      <dgm:spPr/>
    </dgm:pt>
  </dgm:ptLst>
  <dgm:cxnLst>
    <dgm:cxn modelId="{DD652723-427D-4DA9-A0EB-3C957C700011}" srcId="{831E43CE-180E-4702-8D7F-7A608A87033A}" destId="{F08A8418-5CEE-4A3A-8106-0DB10BB09806}" srcOrd="0" destOrd="0" parTransId="{F0928FA6-0B85-43E7-A6B7-AB5445358BBD}" sibTransId="{BCD7C4F1-74B2-44A6-AEE0-7BAEC7CBEA0C}"/>
    <dgm:cxn modelId="{5A283C47-9A34-4EAA-AD1F-6A4DFE25FE6B}" srcId="{193F7715-96B8-4120-A943-FCDE2D4235B6}" destId="{831E43CE-180E-4702-8D7F-7A608A87033A}" srcOrd="0" destOrd="0" parTransId="{F1725415-0304-43D1-B2DA-D08758105341}" sibTransId="{2FA5249B-B2BD-4A78-9995-EC2443FA4F84}"/>
    <dgm:cxn modelId="{2D903849-9CBC-4C8B-86AD-471B0A1BE9FA}" type="presOf" srcId="{3E9E0CDF-22B5-4E02-99C3-67B3FABC8D10}" destId="{58B28EF8-FD4B-4D5C-83B0-D47EBF6E17F9}" srcOrd="0" destOrd="0" presId="urn:microsoft.com/office/officeart/2005/8/layout/hList1"/>
    <dgm:cxn modelId="{EC41BF53-F4AD-4E3C-B89A-0558E455FA5B}" type="presOf" srcId="{193F7715-96B8-4120-A943-FCDE2D4235B6}" destId="{74B44B4C-866C-47D3-B26D-14AE0BB198C0}" srcOrd="0" destOrd="0" presId="urn:microsoft.com/office/officeart/2005/8/layout/hList1"/>
    <dgm:cxn modelId="{DB80C35E-E193-4442-B636-0877FB00B0CD}" type="presOf" srcId="{831E43CE-180E-4702-8D7F-7A608A87033A}" destId="{C382096C-687D-4571-A260-915B5A1094A4}" srcOrd="0" destOrd="0" presId="urn:microsoft.com/office/officeart/2005/8/layout/hList1"/>
    <dgm:cxn modelId="{BBA66889-7B63-497D-91E6-C4E8F60A6F33}" type="presOf" srcId="{593DB57D-F2F5-4466-A531-DDA52A1DE60D}" destId="{E95176C7-A168-4884-ADA2-F633B5D855E4}" srcOrd="0" destOrd="0" presId="urn:microsoft.com/office/officeart/2005/8/layout/hList1"/>
    <dgm:cxn modelId="{D77F75C3-C7E8-4F5E-97CC-B73E527CDE7F}" srcId="{3E9E0CDF-22B5-4E02-99C3-67B3FABC8D10}" destId="{593DB57D-F2F5-4466-A531-DDA52A1DE60D}" srcOrd="0" destOrd="0" parTransId="{B367E46A-43FB-4275-BABB-C8D49682D419}" sibTransId="{B73ADEF0-BA39-4A69-8645-8C655B4CF1F8}"/>
    <dgm:cxn modelId="{493143E9-C242-43AB-8DAB-B43A163CDE75}" type="presOf" srcId="{F08A8418-5CEE-4A3A-8106-0DB10BB09806}" destId="{7D9671C2-80BF-4BE5-B68C-69EDC1149EC2}" srcOrd="0" destOrd="0" presId="urn:microsoft.com/office/officeart/2005/8/layout/hList1"/>
    <dgm:cxn modelId="{C1D468FB-2A29-4213-B7E4-69A57B0FD7F0}" srcId="{193F7715-96B8-4120-A943-FCDE2D4235B6}" destId="{3E9E0CDF-22B5-4E02-99C3-67B3FABC8D10}" srcOrd="1" destOrd="0" parTransId="{FADAAE04-4BA9-4284-9DAC-6426B582CFCA}" sibTransId="{4ED3BAAC-BFE3-437C-9FC3-0765AA77462E}"/>
    <dgm:cxn modelId="{8E596F72-8C7E-49A7-88CC-F557424D85A2}" type="presParOf" srcId="{74B44B4C-866C-47D3-B26D-14AE0BB198C0}" destId="{9FD1DCDD-58E9-4B47-A116-15024734CF4F}" srcOrd="0" destOrd="0" presId="urn:microsoft.com/office/officeart/2005/8/layout/hList1"/>
    <dgm:cxn modelId="{7BB74362-3400-4670-A408-B99E4B82A755}" type="presParOf" srcId="{9FD1DCDD-58E9-4B47-A116-15024734CF4F}" destId="{C382096C-687D-4571-A260-915B5A1094A4}" srcOrd="0" destOrd="0" presId="urn:microsoft.com/office/officeart/2005/8/layout/hList1"/>
    <dgm:cxn modelId="{35C3F5BE-D724-4185-97D3-96582ED5A974}" type="presParOf" srcId="{9FD1DCDD-58E9-4B47-A116-15024734CF4F}" destId="{7D9671C2-80BF-4BE5-B68C-69EDC1149EC2}" srcOrd="1" destOrd="0" presId="urn:microsoft.com/office/officeart/2005/8/layout/hList1"/>
    <dgm:cxn modelId="{BAE6798F-D899-4606-8467-76F86F723E4F}" type="presParOf" srcId="{74B44B4C-866C-47D3-B26D-14AE0BB198C0}" destId="{33A1EBF5-2C8F-4101-9212-17257BA3385C}" srcOrd="1" destOrd="0" presId="urn:microsoft.com/office/officeart/2005/8/layout/hList1"/>
    <dgm:cxn modelId="{DACD57F8-5712-46CC-9D0D-835590D8AFC8}" type="presParOf" srcId="{74B44B4C-866C-47D3-B26D-14AE0BB198C0}" destId="{EE5AAFEB-5816-4716-9AC5-9FBE1D4E8E2B}" srcOrd="2" destOrd="0" presId="urn:microsoft.com/office/officeart/2005/8/layout/hList1"/>
    <dgm:cxn modelId="{7E7838BB-F788-4464-8A15-DA9AF6D930FC}" type="presParOf" srcId="{EE5AAFEB-5816-4716-9AC5-9FBE1D4E8E2B}" destId="{58B28EF8-FD4B-4D5C-83B0-D47EBF6E17F9}" srcOrd="0" destOrd="0" presId="urn:microsoft.com/office/officeart/2005/8/layout/hList1"/>
    <dgm:cxn modelId="{9D661166-C80E-4128-B992-B00C74F61A1C}" type="presParOf" srcId="{EE5AAFEB-5816-4716-9AC5-9FBE1D4E8E2B}" destId="{E95176C7-A168-4884-ADA2-F633B5D855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3F7715-96B8-4120-A943-FCDE2D4235B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831E43CE-180E-4702-8D7F-7A608A87033A}">
      <dgm:prSet phldrT="[Text]" custT="1"/>
      <dgm:spPr>
        <a:solidFill>
          <a:srgbClr val="3DC3CB"/>
        </a:solidFill>
      </dgm:spPr>
      <dgm:t>
        <a:bodyPr/>
        <a:lstStyle/>
        <a:p>
          <a:r>
            <a:rPr lang="en-US" sz="2600" dirty="0"/>
            <a:t>Goal</a:t>
          </a:r>
        </a:p>
      </dgm:t>
    </dgm:pt>
    <dgm:pt modelId="{F1725415-0304-43D1-B2DA-D08758105341}" type="parTrans" cxnId="{5A283C47-9A34-4EAA-AD1F-6A4DFE25FE6B}">
      <dgm:prSet/>
      <dgm:spPr/>
      <dgm:t>
        <a:bodyPr/>
        <a:lstStyle/>
        <a:p>
          <a:endParaRPr lang="en-US"/>
        </a:p>
      </dgm:t>
    </dgm:pt>
    <dgm:pt modelId="{2FA5249B-B2BD-4A78-9995-EC2443FA4F84}" type="sibTrans" cxnId="{5A283C47-9A34-4EAA-AD1F-6A4DFE25FE6B}">
      <dgm:prSet/>
      <dgm:spPr/>
      <dgm:t>
        <a:bodyPr/>
        <a:lstStyle/>
        <a:p>
          <a:endParaRPr lang="en-US"/>
        </a:p>
      </dgm:t>
    </dgm:pt>
    <dgm:pt modelId="{F08A8418-5CEE-4A3A-8106-0DB10BB09806}">
      <dgm:prSet phldrT="[Text]" custT="1"/>
      <dgm:spPr>
        <a:ln>
          <a:solidFill>
            <a:srgbClr val="3DC3CB"/>
          </a:solidFill>
        </a:ln>
      </dgm:spPr>
      <dgm:t>
        <a:bodyPr/>
        <a:lstStyle/>
        <a:p>
          <a:pPr marL="0" indent="0" algn="l">
            <a:lnSpc>
              <a:spcPct val="100000"/>
            </a:lnSpc>
            <a:spcAft>
              <a:spcPts val="0"/>
            </a:spcAft>
            <a:buNone/>
          </a:pPr>
          <a:r>
            <a:rPr lang="en-US" sz="2400" dirty="0"/>
            <a:t>To ensure home visitors in Illinois are part of the maternal mortality solution</a:t>
          </a:r>
          <a:r>
            <a:rPr lang="en-US" sz="1900" dirty="0"/>
            <a:t>. </a:t>
          </a:r>
        </a:p>
      </dgm:t>
    </dgm:pt>
    <dgm:pt modelId="{F0928FA6-0B85-43E7-A6B7-AB5445358BBD}" type="parTrans" cxnId="{DD652723-427D-4DA9-A0EB-3C957C700011}">
      <dgm:prSet/>
      <dgm:spPr/>
      <dgm:t>
        <a:bodyPr/>
        <a:lstStyle/>
        <a:p>
          <a:endParaRPr lang="en-US"/>
        </a:p>
      </dgm:t>
    </dgm:pt>
    <dgm:pt modelId="{BCD7C4F1-74B2-44A6-AEE0-7BAEC7CBEA0C}" type="sibTrans" cxnId="{DD652723-427D-4DA9-A0EB-3C957C700011}">
      <dgm:prSet/>
      <dgm:spPr/>
      <dgm:t>
        <a:bodyPr/>
        <a:lstStyle/>
        <a:p>
          <a:endParaRPr lang="en-US"/>
        </a:p>
      </dgm:t>
    </dgm:pt>
    <dgm:pt modelId="{3E9E0CDF-22B5-4E02-99C3-67B3FABC8D10}">
      <dgm:prSet phldrT="[Text]" custT="1"/>
      <dgm:spPr>
        <a:solidFill>
          <a:srgbClr val="FFAD68"/>
        </a:solidFill>
      </dgm:spPr>
      <dgm:t>
        <a:bodyPr/>
        <a:lstStyle/>
        <a:p>
          <a:r>
            <a:rPr lang="en-US" sz="2600" dirty="0"/>
            <a:t>Status</a:t>
          </a:r>
        </a:p>
      </dgm:t>
    </dgm:pt>
    <dgm:pt modelId="{FADAAE04-4BA9-4284-9DAC-6426B582CFCA}" type="parTrans" cxnId="{C1D468FB-2A29-4213-B7E4-69A57B0FD7F0}">
      <dgm:prSet/>
      <dgm:spPr/>
      <dgm:t>
        <a:bodyPr/>
        <a:lstStyle/>
        <a:p>
          <a:endParaRPr lang="en-US"/>
        </a:p>
      </dgm:t>
    </dgm:pt>
    <dgm:pt modelId="{4ED3BAAC-BFE3-437C-9FC3-0765AA77462E}" type="sibTrans" cxnId="{C1D468FB-2A29-4213-B7E4-69A57B0FD7F0}">
      <dgm:prSet/>
      <dgm:spPr/>
      <dgm:t>
        <a:bodyPr/>
        <a:lstStyle/>
        <a:p>
          <a:endParaRPr lang="en-US"/>
        </a:p>
      </dgm:t>
    </dgm:pt>
    <dgm:pt modelId="{593DB57D-F2F5-4466-A531-DDA52A1DE60D}">
      <dgm:prSet/>
      <dgm:spPr>
        <a:ln>
          <a:solidFill>
            <a:srgbClr val="FFAD68"/>
          </a:solidFill>
        </a:ln>
      </dgm:spPr>
      <dgm:t>
        <a:bodyPr/>
        <a:lstStyle/>
        <a:p>
          <a:pPr>
            <a:lnSpc>
              <a:spcPct val="100000"/>
            </a:lnSpc>
            <a:spcAft>
              <a:spcPts val="0"/>
            </a:spcAft>
          </a:pPr>
          <a:r>
            <a:rPr lang="en-US" b="0" i="0" u="none" strike="noStrike" dirty="0">
              <a:effectLst/>
              <a:latin typeface="Calibri (body)"/>
            </a:rPr>
            <a:t>I PROMOTE-IL partnered with </a:t>
          </a:r>
          <a:r>
            <a:rPr lang="en-US" i="0" u="none" strike="noStrike" dirty="0">
              <a:effectLst/>
              <a:latin typeface="Calibri (body)"/>
            </a:rPr>
            <a:t>the state’s </a:t>
          </a:r>
          <a:r>
            <a:rPr lang="en-US" b="1" i="0" u="none" strike="noStrike" dirty="0">
              <a:effectLst/>
              <a:latin typeface="Calibri (body)"/>
            </a:rPr>
            <a:t>Maternal Infant and Early Childhood Home Visiting (MIECHV) </a:t>
          </a:r>
          <a:r>
            <a:rPr lang="en-US" i="0" u="none" strike="noStrike" dirty="0">
              <a:effectLst/>
              <a:latin typeface="Calibri (body)"/>
            </a:rPr>
            <a:t>program and </a:t>
          </a:r>
          <a:r>
            <a:rPr lang="en-US" b="1" i="0" u="none" strike="noStrike" dirty="0">
              <a:effectLst/>
              <a:latin typeface="Calibri (body)"/>
            </a:rPr>
            <a:t>Start Early</a:t>
          </a:r>
          <a:r>
            <a:rPr lang="en-US" i="0" u="none" strike="noStrike" dirty="0">
              <a:effectLst/>
              <a:latin typeface="Calibri (body)"/>
            </a:rPr>
            <a:t> to assess the need for maternal health education for home visiting program staff. </a:t>
          </a:r>
          <a:endParaRPr lang="en-US" dirty="0">
            <a:latin typeface="Calibri (body)"/>
          </a:endParaRPr>
        </a:p>
      </dgm:t>
    </dgm:pt>
    <dgm:pt modelId="{B367E46A-43FB-4275-BABB-C8D49682D419}" type="parTrans" cxnId="{D77F75C3-C7E8-4F5E-97CC-B73E527CDE7F}">
      <dgm:prSet/>
      <dgm:spPr/>
      <dgm:t>
        <a:bodyPr/>
        <a:lstStyle/>
        <a:p>
          <a:endParaRPr lang="en-US"/>
        </a:p>
      </dgm:t>
    </dgm:pt>
    <dgm:pt modelId="{B73ADEF0-BA39-4A69-8645-8C655B4CF1F8}" type="sibTrans" cxnId="{D77F75C3-C7E8-4F5E-97CC-B73E527CDE7F}">
      <dgm:prSet/>
      <dgm:spPr/>
      <dgm:t>
        <a:bodyPr/>
        <a:lstStyle/>
        <a:p>
          <a:endParaRPr lang="en-US"/>
        </a:p>
      </dgm:t>
    </dgm:pt>
    <dgm:pt modelId="{9D30EA91-4424-4932-9416-2BB61A612A5E}">
      <dgm:prSet/>
      <dgm:spPr>
        <a:ln>
          <a:solidFill>
            <a:srgbClr val="FFAD68"/>
          </a:solidFill>
        </a:ln>
      </dgm:spPr>
      <dgm:t>
        <a:bodyPr/>
        <a:lstStyle/>
        <a:p>
          <a:pPr>
            <a:lnSpc>
              <a:spcPct val="100000"/>
            </a:lnSpc>
            <a:spcAft>
              <a:spcPts val="0"/>
            </a:spcAft>
          </a:pPr>
          <a:r>
            <a:rPr lang="en-US" i="0" u="none" strike="noStrike" dirty="0">
              <a:effectLst/>
              <a:latin typeface="Calibri (body)"/>
            </a:rPr>
            <a:t>I PROMOTE-IL conducted 19 key informant interviews with MIECHV home visitors and supervisors about their maternal health training, with the majority reporting that they would like more information on maternal health. </a:t>
          </a:r>
        </a:p>
      </dgm:t>
    </dgm:pt>
    <dgm:pt modelId="{B099DC5D-7151-463C-83C1-1DCF935DEDE0}" type="parTrans" cxnId="{778E76EB-83F0-41D8-90F5-E340E682A8B6}">
      <dgm:prSet/>
      <dgm:spPr/>
      <dgm:t>
        <a:bodyPr/>
        <a:lstStyle/>
        <a:p>
          <a:endParaRPr lang="en-US"/>
        </a:p>
      </dgm:t>
    </dgm:pt>
    <dgm:pt modelId="{89E68966-19DB-4DA3-80D0-6167DB5361CB}" type="sibTrans" cxnId="{778E76EB-83F0-41D8-90F5-E340E682A8B6}">
      <dgm:prSet/>
      <dgm:spPr/>
      <dgm:t>
        <a:bodyPr/>
        <a:lstStyle/>
        <a:p>
          <a:endParaRPr lang="en-US"/>
        </a:p>
      </dgm:t>
    </dgm:pt>
    <dgm:pt modelId="{FC7B6DC6-295E-4127-8291-321602AA3A5A}">
      <dgm:prSet/>
      <dgm:spPr>
        <a:ln>
          <a:solidFill>
            <a:srgbClr val="FFAD68"/>
          </a:solidFill>
        </a:ln>
      </dgm:spPr>
      <dgm:t>
        <a:bodyPr/>
        <a:lstStyle/>
        <a:p>
          <a:pPr>
            <a:lnSpc>
              <a:spcPct val="100000"/>
            </a:lnSpc>
            <a:spcAft>
              <a:spcPts val="0"/>
            </a:spcAft>
          </a:pPr>
          <a:r>
            <a:rPr lang="en-US" i="0" u="none" strike="noStrike" dirty="0">
              <a:effectLst/>
              <a:latin typeface="Calibri (body)"/>
            </a:rPr>
            <a:t>I PROMOTE-IL, MIECHV, and Start Early developed content for a new training for maternal health home visitors.</a:t>
          </a:r>
        </a:p>
      </dgm:t>
    </dgm:pt>
    <dgm:pt modelId="{E8647F78-F668-438E-BBAF-3DB852A46830}" type="parTrans" cxnId="{FF5AD2AB-C9C5-4C26-9D0F-328FFE478DD4}">
      <dgm:prSet/>
      <dgm:spPr/>
      <dgm:t>
        <a:bodyPr/>
        <a:lstStyle/>
        <a:p>
          <a:endParaRPr lang="en-US"/>
        </a:p>
      </dgm:t>
    </dgm:pt>
    <dgm:pt modelId="{32B6244B-E690-4BCC-AEF8-B560EF4B2783}" type="sibTrans" cxnId="{FF5AD2AB-C9C5-4C26-9D0F-328FFE478DD4}">
      <dgm:prSet/>
      <dgm:spPr/>
      <dgm:t>
        <a:bodyPr/>
        <a:lstStyle/>
        <a:p>
          <a:endParaRPr lang="en-US"/>
        </a:p>
      </dgm:t>
    </dgm:pt>
    <dgm:pt modelId="{480EC6E6-BB38-4C0D-89BF-E0C2104D89A7}">
      <dgm:prSet/>
      <dgm:spPr>
        <a:ln>
          <a:solidFill>
            <a:srgbClr val="FFAD68"/>
          </a:solidFill>
        </a:ln>
      </dgm:spPr>
      <dgm:t>
        <a:bodyPr/>
        <a:lstStyle/>
        <a:p>
          <a:pPr>
            <a:lnSpc>
              <a:spcPct val="100000"/>
            </a:lnSpc>
            <a:spcAft>
              <a:spcPts val="0"/>
            </a:spcAft>
            <a:buFont typeface="Wingdings" panose="05000000000000000000" pitchFamily="2" charset="2"/>
            <a:buChar char="ü"/>
          </a:pPr>
          <a:r>
            <a:rPr lang="en-US" b="0" i="0" dirty="0">
              <a:effectLst/>
              <a:latin typeface="Calibri (body)"/>
            </a:rPr>
            <a:t>The training was piloted in November 2022 and is ongoing </a:t>
          </a:r>
        </a:p>
      </dgm:t>
    </dgm:pt>
    <dgm:pt modelId="{A44857C9-6587-45AF-A8F2-7F3EBE4EEF57}" type="parTrans" cxnId="{90643F0A-9A01-4651-9716-4EA78676C3CB}">
      <dgm:prSet/>
      <dgm:spPr/>
      <dgm:t>
        <a:bodyPr/>
        <a:lstStyle/>
        <a:p>
          <a:endParaRPr lang="en-US"/>
        </a:p>
      </dgm:t>
    </dgm:pt>
    <dgm:pt modelId="{F5E5B02C-36DD-484C-A228-4687439E26A4}" type="sibTrans" cxnId="{90643F0A-9A01-4651-9716-4EA78676C3CB}">
      <dgm:prSet/>
      <dgm:spPr/>
      <dgm:t>
        <a:bodyPr/>
        <a:lstStyle/>
        <a:p>
          <a:endParaRPr lang="en-US"/>
        </a:p>
      </dgm:t>
    </dgm:pt>
    <dgm:pt modelId="{AE13037D-B31F-41A5-AAAF-A5A2D425336D}">
      <dgm:prSet/>
      <dgm:spPr>
        <a:ln>
          <a:solidFill>
            <a:srgbClr val="FFAD68"/>
          </a:solidFill>
        </a:ln>
      </dgm:spPr>
      <dgm:t>
        <a:bodyPr/>
        <a:lstStyle/>
        <a:p>
          <a:pPr>
            <a:lnSpc>
              <a:spcPct val="100000"/>
            </a:lnSpc>
            <a:spcAft>
              <a:spcPts val="0"/>
            </a:spcAft>
            <a:buFont typeface="Wingdings" panose="05000000000000000000" pitchFamily="2" charset="2"/>
            <a:buChar char="ü"/>
          </a:pPr>
          <a:r>
            <a:rPr lang="en-US" b="0" i="0" dirty="0">
              <a:effectLst/>
              <a:latin typeface="Calibri (body)"/>
            </a:rPr>
            <a:t>Goal is to have MIECHV workforce trained by end of 2023</a:t>
          </a:r>
        </a:p>
      </dgm:t>
    </dgm:pt>
    <dgm:pt modelId="{5319DF6A-134C-4932-86D7-143CFB45753D}" type="parTrans" cxnId="{66F408B2-6403-46C6-BA0D-B7872451E3CA}">
      <dgm:prSet/>
      <dgm:spPr/>
      <dgm:t>
        <a:bodyPr/>
        <a:lstStyle/>
        <a:p>
          <a:endParaRPr lang="en-US"/>
        </a:p>
      </dgm:t>
    </dgm:pt>
    <dgm:pt modelId="{BFCFF372-1E90-4384-8A45-ABBDCE08752E}" type="sibTrans" cxnId="{66F408B2-6403-46C6-BA0D-B7872451E3CA}">
      <dgm:prSet/>
      <dgm:spPr/>
      <dgm:t>
        <a:bodyPr/>
        <a:lstStyle/>
        <a:p>
          <a:endParaRPr lang="en-US"/>
        </a:p>
      </dgm:t>
    </dgm:pt>
    <dgm:pt modelId="{0DC2D9E2-0BF4-46F1-A825-FBFAF4C4CC05}" type="pres">
      <dgm:prSet presAssocID="{193F7715-96B8-4120-A943-FCDE2D4235B6}" presName="linear" presStyleCnt="0">
        <dgm:presLayoutVars>
          <dgm:dir/>
          <dgm:animLvl val="lvl"/>
          <dgm:resizeHandles val="exact"/>
        </dgm:presLayoutVars>
      </dgm:prSet>
      <dgm:spPr/>
    </dgm:pt>
    <dgm:pt modelId="{CE162E4D-3578-4B11-A1C7-19D1C85B0C61}" type="pres">
      <dgm:prSet presAssocID="{831E43CE-180E-4702-8D7F-7A608A87033A}" presName="parentLin" presStyleCnt="0"/>
      <dgm:spPr/>
    </dgm:pt>
    <dgm:pt modelId="{44CDA765-3E45-40FA-8CDB-B0E96EA1A548}" type="pres">
      <dgm:prSet presAssocID="{831E43CE-180E-4702-8D7F-7A608A87033A}" presName="parentLeftMargin" presStyleLbl="node1" presStyleIdx="0" presStyleCnt="2"/>
      <dgm:spPr/>
    </dgm:pt>
    <dgm:pt modelId="{81717CA5-7024-4F43-9F0D-C412BA533EA8}" type="pres">
      <dgm:prSet presAssocID="{831E43CE-180E-4702-8D7F-7A608A87033A}" presName="parentText" presStyleLbl="node1" presStyleIdx="0" presStyleCnt="2" custScaleY="80097">
        <dgm:presLayoutVars>
          <dgm:chMax val="0"/>
          <dgm:bulletEnabled val="1"/>
        </dgm:presLayoutVars>
      </dgm:prSet>
      <dgm:spPr/>
    </dgm:pt>
    <dgm:pt modelId="{406947CD-DCFB-416F-B00F-6C80C850738B}" type="pres">
      <dgm:prSet presAssocID="{831E43CE-180E-4702-8D7F-7A608A87033A}" presName="negativeSpace" presStyleCnt="0"/>
      <dgm:spPr/>
    </dgm:pt>
    <dgm:pt modelId="{C8B50B81-0E80-4560-9BEA-F89F0E0BFA9C}" type="pres">
      <dgm:prSet presAssocID="{831E43CE-180E-4702-8D7F-7A608A87033A}" presName="childText" presStyleLbl="conFgAcc1" presStyleIdx="0" presStyleCnt="2">
        <dgm:presLayoutVars>
          <dgm:bulletEnabled val="1"/>
        </dgm:presLayoutVars>
      </dgm:prSet>
      <dgm:spPr/>
    </dgm:pt>
    <dgm:pt modelId="{E0A35939-FBEC-4C80-88E0-97466D3232F1}" type="pres">
      <dgm:prSet presAssocID="{2FA5249B-B2BD-4A78-9995-EC2443FA4F84}" presName="spaceBetweenRectangles" presStyleCnt="0"/>
      <dgm:spPr/>
    </dgm:pt>
    <dgm:pt modelId="{3307C33C-7373-469B-827D-52D509DFEA2C}" type="pres">
      <dgm:prSet presAssocID="{3E9E0CDF-22B5-4E02-99C3-67B3FABC8D10}" presName="parentLin" presStyleCnt="0"/>
      <dgm:spPr/>
    </dgm:pt>
    <dgm:pt modelId="{D3657D83-8009-49D5-97EB-DEBC0219ED64}" type="pres">
      <dgm:prSet presAssocID="{3E9E0CDF-22B5-4E02-99C3-67B3FABC8D10}" presName="parentLeftMargin" presStyleLbl="node1" presStyleIdx="0" presStyleCnt="2"/>
      <dgm:spPr/>
    </dgm:pt>
    <dgm:pt modelId="{785FC6AF-76F4-4279-8383-E3D2CF77953E}" type="pres">
      <dgm:prSet presAssocID="{3E9E0CDF-22B5-4E02-99C3-67B3FABC8D10}" presName="parentText" presStyleLbl="node1" presStyleIdx="1" presStyleCnt="2" custScaleY="82357">
        <dgm:presLayoutVars>
          <dgm:chMax val="0"/>
          <dgm:bulletEnabled val="1"/>
        </dgm:presLayoutVars>
      </dgm:prSet>
      <dgm:spPr/>
    </dgm:pt>
    <dgm:pt modelId="{7643F322-B68E-49C1-BA4D-F4B971107442}" type="pres">
      <dgm:prSet presAssocID="{3E9E0CDF-22B5-4E02-99C3-67B3FABC8D10}" presName="negativeSpace" presStyleCnt="0"/>
      <dgm:spPr/>
    </dgm:pt>
    <dgm:pt modelId="{3AA31C88-ACEE-4508-ACD9-A7F7D0150739}" type="pres">
      <dgm:prSet presAssocID="{3E9E0CDF-22B5-4E02-99C3-67B3FABC8D10}" presName="childText" presStyleLbl="conFgAcc1" presStyleIdx="1" presStyleCnt="2">
        <dgm:presLayoutVars>
          <dgm:bulletEnabled val="1"/>
        </dgm:presLayoutVars>
      </dgm:prSet>
      <dgm:spPr/>
    </dgm:pt>
  </dgm:ptLst>
  <dgm:cxnLst>
    <dgm:cxn modelId="{90643F0A-9A01-4651-9716-4EA78676C3CB}" srcId="{FC7B6DC6-295E-4127-8291-321602AA3A5A}" destId="{480EC6E6-BB38-4C0D-89BF-E0C2104D89A7}" srcOrd="0" destOrd="0" parTransId="{A44857C9-6587-45AF-A8F2-7F3EBE4EEF57}" sibTransId="{F5E5B02C-36DD-484C-A228-4687439E26A4}"/>
    <dgm:cxn modelId="{5130FC0B-DAB6-4A11-B7B0-86FD977C3C16}" type="presOf" srcId="{593DB57D-F2F5-4466-A531-DDA52A1DE60D}" destId="{3AA31C88-ACEE-4508-ACD9-A7F7D0150739}" srcOrd="0" destOrd="0" presId="urn:microsoft.com/office/officeart/2005/8/layout/list1"/>
    <dgm:cxn modelId="{9DD2DC17-DCBF-41E5-884A-C503A4588678}" type="presOf" srcId="{F08A8418-5CEE-4A3A-8106-0DB10BB09806}" destId="{C8B50B81-0E80-4560-9BEA-F89F0E0BFA9C}" srcOrd="0" destOrd="0" presId="urn:microsoft.com/office/officeart/2005/8/layout/list1"/>
    <dgm:cxn modelId="{DD652723-427D-4DA9-A0EB-3C957C700011}" srcId="{831E43CE-180E-4702-8D7F-7A608A87033A}" destId="{F08A8418-5CEE-4A3A-8106-0DB10BB09806}" srcOrd="0" destOrd="0" parTransId="{F0928FA6-0B85-43E7-A6B7-AB5445358BBD}" sibTransId="{BCD7C4F1-74B2-44A6-AEE0-7BAEC7CBEA0C}"/>
    <dgm:cxn modelId="{02AF4633-086F-485C-A275-5181FFC09D93}" type="presOf" srcId="{831E43CE-180E-4702-8D7F-7A608A87033A}" destId="{44CDA765-3E45-40FA-8CDB-B0E96EA1A548}" srcOrd="0" destOrd="0" presId="urn:microsoft.com/office/officeart/2005/8/layout/list1"/>
    <dgm:cxn modelId="{5A283C47-9A34-4EAA-AD1F-6A4DFE25FE6B}" srcId="{193F7715-96B8-4120-A943-FCDE2D4235B6}" destId="{831E43CE-180E-4702-8D7F-7A608A87033A}" srcOrd="0" destOrd="0" parTransId="{F1725415-0304-43D1-B2DA-D08758105341}" sibTransId="{2FA5249B-B2BD-4A78-9995-EC2443FA4F84}"/>
    <dgm:cxn modelId="{236CF953-99AE-4E1C-B2CB-98775B78C967}" type="presOf" srcId="{AE13037D-B31F-41A5-AAAF-A5A2D425336D}" destId="{3AA31C88-ACEE-4508-ACD9-A7F7D0150739}" srcOrd="0" destOrd="4" presId="urn:microsoft.com/office/officeart/2005/8/layout/list1"/>
    <dgm:cxn modelId="{F3A3818B-88E0-476B-B6B8-3D998C0FC4AF}" type="presOf" srcId="{831E43CE-180E-4702-8D7F-7A608A87033A}" destId="{81717CA5-7024-4F43-9F0D-C412BA533EA8}" srcOrd="1" destOrd="0" presId="urn:microsoft.com/office/officeart/2005/8/layout/list1"/>
    <dgm:cxn modelId="{5859BC9D-FB49-4C20-B7A5-42DE7024A5D9}" type="presOf" srcId="{480EC6E6-BB38-4C0D-89BF-E0C2104D89A7}" destId="{3AA31C88-ACEE-4508-ACD9-A7F7D0150739}" srcOrd="0" destOrd="3" presId="urn:microsoft.com/office/officeart/2005/8/layout/list1"/>
    <dgm:cxn modelId="{FF5AD2AB-C9C5-4C26-9D0F-328FFE478DD4}" srcId="{3E9E0CDF-22B5-4E02-99C3-67B3FABC8D10}" destId="{FC7B6DC6-295E-4127-8291-321602AA3A5A}" srcOrd="2" destOrd="0" parTransId="{E8647F78-F668-438E-BBAF-3DB852A46830}" sibTransId="{32B6244B-E690-4BCC-AEF8-B560EF4B2783}"/>
    <dgm:cxn modelId="{66F408B2-6403-46C6-BA0D-B7872451E3CA}" srcId="{FC7B6DC6-295E-4127-8291-321602AA3A5A}" destId="{AE13037D-B31F-41A5-AAAF-A5A2D425336D}" srcOrd="1" destOrd="0" parTransId="{5319DF6A-134C-4932-86D7-143CFB45753D}" sibTransId="{BFCFF372-1E90-4384-8A45-ABBDCE08752E}"/>
    <dgm:cxn modelId="{CD430EC3-57B9-4E5C-AE79-2F259AB10C31}" type="presOf" srcId="{3E9E0CDF-22B5-4E02-99C3-67B3FABC8D10}" destId="{785FC6AF-76F4-4279-8383-E3D2CF77953E}" srcOrd="1" destOrd="0" presId="urn:microsoft.com/office/officeart/2005/8/layout/list1"/>
    <dgm:cxn modelId="{D77F75C3-C7E8-4F5E-97CC-B73E527CDE7F}" srcId="{3E9E0CDF-22B5-4E02-99C3-67B3FABC8D10}" destId="{593DB57D-F2F5-4466-A531-DDA52A1DE60D}" srcOrd="0" destOrd="0" parTransId="{B367E46A-43FB-4275-BABB-C8D49682D419}" sibTransId="{B73ADEF0-BA39-4A69-8645-8C655B4CF1F8}"/>
    <dgm:cxn modelId="{92EF43DC-5C8C-4A60-962B-3506AA2991ED}" type="presOf" srcId="{FC7B6DC6-295E-4127-8291-321602AA3A5A}" destId="{3AA31C88-ACEE-4508-ACD9-A7F7D0150739}" srcOrd="0" destOrd="2" presId="urn:microsoft.com/office/officeart/2005/8/layout/list1"/>
    <dgm:cxn modelId="{11F9F2E1-BA9A-4E7D-84A1-10EC61B4D2BB}" type="presOf" srcId="{3E9E0CDF-22B5-4E02-99C3-67B3FABC8D10}" destId="{D3657D83-8009-49D5-97EB-DEBC0219ED64}" srcOrd="0" destOrd="0" presId="urn:microsoft.com/office/officeart/2005/8/layout/list1"/>
    <dgm:cxn modelId="{778E76EB-83F0-41D8-90F5-E340E682A8B6}" srcId="{3E9E0CDF-22B5-4E02-99C3-67B3FABC8D10}" destId="{9D30EA91-4424-4932-9416-2BB61A612A5E}" srcOrd="1" destOrd="0" parTransId="{B099DC5D-7151-463C-83C1-1DCF935DEDE0}" sibTransId="{89E68966-19DB-4DA3-80D0-6167DB5361CB}"/>
    <dgm:cxn modelId="{72A4B5F4-8ECE-43C1-9641-FE719E545C15}" type="presOf" srcId="{9D30EA91-4424-4932-9416-2BB61A612A5E}" destId="{3AA31C88-ACEE-4508-ACD9-A7F7D0150739}" srcOrd="0" destOrd="1" presId="urn:microsoft.com/office/officeart/2005/8/layout/list1"/>
    <dgm:cxn modelId="{C1D468FB-2A29-4213-B7E4-69A57B0FD7F0}" srcId="{193F7715-96B8-4120-A943-FCDE2D4235B6}" destId="{3E9E0CDF-22B5-4E02-99C3-67B3FABC8D10}" srcOrd="1" destOrd="0" parTransId="{FADAAE04-4BA9-4284-9DAC-6426B582CFCA}" sibTransId="{4ED3BAAC-BFE3-437C-9FC3-0765AA77462E}"/>
    <dgm:cxn modelId="{84B06AFE-8F53-41BC-AEB5-C28E43084A86}" type="presOf" srcId="{193F7715-96B8-4120-A943-FCDE2D4235B6}" destId="{0DC2D9E2-0BF4-46F1-A825-FBFAF4C4CC05}" srcOrd="0" destOrd="0" presId="urn:microsoft.com/office/officeart/2005/8/layout/list1"/>
    <dgm:cxn modelId="{0299D392-2356-490B-A410-05ECE4113B64}" type="presParOf" srcId="{0DC2D9E2-0BF4-46F1-A825-FBFAF4C4CC05}" destId="{CE162E4D-3578-4B11-A1C7-19D1C85B0C61}" srcOrd="0" destOrd="0" presId="urn:microsoft.com/office/officeart/2005/8/layout/list1"/>
    <dgm:cxn modelId="{3EC05245-5EE7-4E46-89FC-950E3514F0D2}" type="presParOf" srcId="{CE162E4D-3578-4B11-A1C7-19D1C85B0C61}" destId="{44CDA765-3E45-40FA-8CDB-B0E96EA1A548}" srcOrd="0" destOrd="0" presId="urn:microsoft.com/office/officeart/2005/8/layout/list1"/>
    <dgm:cxn modelId="{5E55E6D3-5B3B-4991-B268-FD6309D3897A}" type="presParOf" srcId="{CE162E4D-3578-4B11-A1C7-19D1C85B0C61}" destId="{81717CA5-7024-4F43-9F0D-C412BA533EA8}" srcOrd="1" destOrd="0" presId="urn:microsoft.com/office/officeart/2005/8/layout/list1"/>
    <dgm:cxn modelId="{B609F378-444D-4834-9BC6-9907C09E8ABD}" type="presParOf" srcId="{0DC2D9E2-0BF4-46F1-A825-FBFAF4C4CC05}" destId="{406947CD-DCFB-416F-B00F-6C80C850738B}" srcOrd="1" destOrd="0" presId="urn:microsoft.com/office/officeart/2005/8/layout/list1"/>
    <dgm:cxn modelId="{3B733413-9AFB-4BC0-8E53-872F492BC762}" type="presParOf" srcId="{0DC2D9E2-0BF4-46F1-A825-FBFAF4C4CC05}" destId="{C8B50B81-0E80-4560-9BEA-F89F0E0BFA9C}" srcOrd="2" destOrd="0" presId="urn:microsoft.com/office/officeart/2005/8/layout/list1"/>
    <dgm:cxn modelId="{3F84CD4E-8B2F-440A-B1BF-3E738DF0DC10}" type="presParOf" srcId="{0DC2D9E2-0BF4-46F1-A825-FBFAF4C4CC05}" destId="{E0A35939-FBEC-4C80-88E0-97466D3232F1}" srcOrd="3" destOrd="0" presId="urn:microsoft.com/office/officeart/2005/8/layout/list1"/>
    <dgm:cxn modelId="{EBCF3AC5-BE57-490D-9AFC-C5A70AE4827E}" type="presParOf" srcId="{0DC2D9E2-0BF4-46F1-A825-FBFAF4C4CC05}" destId="{3307C33C-7373-469B-827D-52D509DFEA2C}" srcOrd="4" destOrd="0" presId="urn:microsoft.com/office/officeart/2005/8/layout/list1"/>
    <dgm:cxn modelId="{737B4A17-5042-49F5-9F6D-EBC0EE7F69A7}" type="presParOf" srcId="{3307C33C-7373-469B-827D-52D509DFEA2C}" destId="{D3657D83-8009-49D5-97EB-DEBC0219ED64}" srcOrd="0" destOrd="0" presId="urn:microsoft.com/office/officeart/2005/8/layout/list1"/>
    <dgm:cxn modelId="{F2F79A10-8CD8-4519-BB0F-50D59E519460}" type="presParOf" srcId="{3307C33C-7373-469B-827D-52D509DFEA2C}" destId="{785FC6AF-76F4-4279-8383-E3D2CF77953E}" srcOrd="1" destOrd="0" presId="urn:microsoft.com/office/officeart/2005/8/layout/list1"/>
    <dgm:cxn modelId="{A7855BDB-29A8-450F-9BE4-384794CA8A2E}" type="presParOf" srcId="{0DC2D9E2-0BF4-46F1-A825-FBFAF4C4CC05}" destId="{7643F322-B68E-49C1-BA4D-F4B971107442}" srcOrd="5" destOrd="0" presId="urn:microsoft.com/office/officeart/2005/8/layout/list1"/>
    <dgm:cxn modelId="{CB71AF5D-52E3-4B2A-A52E-8D2E59D9DBAF}" type="presParOf" srcId="{0DC2D9E2-0BF4-46F1-A825-FBFAF4C4CC05}" destId="{3AA31C88-ACEE-4508-ACD9-A7F7D015073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6D353-1EC2-42F8-B654-91DEA383D5DA}">
      <dsp:nvSpPr>
        <dsp:cNvPr id="0" name=""/>
        <dsp:cNvSpPr/>
      </dsp:nvSpPr>
      <dsp:spPr>
        <a:xfrm>
          <a:off x="0" y="421462"/>
          <a:ext cx="11772899" cy="1292850"/>
        </a:xfrm>
        <a:prstGeom prst="roundRect">
          <a:avLst/>
        </a:prstGeom>
        <a:solidFill>
          <a:srgbClr val="3DC3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HRSA State Maternal Health Innovation Program </a:t>
          </a:r>
        </a:p>
        <a:p>
          <a:pPr marL="0" lvl="0" indent="0" algn="ctr" defTabSz="1244600">
            <a:lnSpc>
              <a:spcPct val="90000"/>
            </a:lnSpc>
            <a:spcBef>
              <a:spcPct val="0"/>
            </a:spcBef>
            <a:spcAft>
              <a:spcPct val="35000"/>
            </a:spcAft>
            <a:buNone/>
          </a:pPr>
          <a:r>
            <a:rPr lang="en-US" sz="2800" kern="1200" dirty="0"/>
            <a:t>Grant Period: 09-30-2019 to 09-29-2024</a:t>
          </a:r>
        </a:p>
      </dsp:txBody>
      <dsp:txXfrm>
        <a:off x="63112" y="484574"/>
        <a:ext cx="11646675" cy="1166626"/>
      </dsp:txXfrm>
    </dsp:sp>
    <dsp:sp modelId="{13A28274-A5EC-4ACA-813B-E127B7F90944}">
      <dsp:nvSpPr>
        <dsp:cNvPr id="0" name=""/>
        <dsp:cNvSpPr/>
      </dsp:nvSpPr>
      <dsp:spPr>
        <a:xfrm>
          <a:off x="0" y="1901512"/>
          <a:ext cx="11772899" cy="1292850"/>
        </a:xfrm>
        <a:prstGeom prst="roundRect">
          <a:avLst/>
        </a:prstGeom>
        <a:solidFill>
          <a:srgbClr val="FFAD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Grant awarded to the University of Illinois at Chicago </a:t>
          </a:r>
        </a:p>
        <a:p>
          <a:pPr marL="0" lvl="0" indent="0" algn="ctr" defTabSz="1244600">
            <a:lnSpc>
              <a:spcPct val="90000"/>
            </a:lnSpc>
            <a:spcBef>
              <a:spcPct val="0"/>
            </a:spcBef>
            <a:spcAft>
              <a:spcPct val="35000"/>
            </a:spcAft>
            <a:buNone/>
          </a:pPr>
          <a:r>
            <a:rPr lang="en-US" sz="2000" kern="1200" dirty="0"/>
            <a:t>(in partnership with Illinois Department of Public Health / Title V)</a:t>
          </a:r>
        </a:p>
      </dsp:txBody>
      <dsp:txXfrm>
        <a:off x="63112" y="1964624"/>
        <a:ext cx="11646675" cy="1166626"/>
      </dsp:txXfrm>
    </dsp:sp>
    <dsp:sp modelId="{8529DF6E-A331-4F68-BA9A-65619A9DB15B}">
      <dsp:nvSpPr>
        <dsp:cNvPr id="0" name=""/>
        <dsp:cNvSpPr/>
      </dsp:nvSpPr>
      <dsp:spPr>
        <a:xfrm>
          <a:off x="0" y="3381562"/>
          <a:ext cx="11772899" cy="1292850"/>
        </a:xfrm>
        <a:prstGeom prst="roundRect">
          <a:avLst/>
        </a:prstGeom>
        <a:solidFill>
          <a:srgbClr val="E663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Illinois is 1 of 9 states funded for the Cohort #1 MHI Program</a:t>
          </a:r>
        </a:p>
      </dsp:txBody>
      <dsp:txXfrm>
        <a:off x="63112" y="3444674"/>
        <a:ext cx="11646675" cy="11666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CC8E-504D-42FA-BACA-97A472DEACE4}">
      <dsp:nvSpPr>
        <dsp:cNvPr id="0" name=""/>
        <dsp:cNvSpPr/>
      </dsp:nvSpPr>
      <dsp:spPr>
        <a:xfrm>
          <a:off x="56" y="9049"/>
          <a:ext cx="5386850" cy="835200"/>
        </a:xfrm>
        <a:prstGeom prst="rect">
          <a:avLst/>
        </a:prstGeom>
        <a:solidFill>
          <a:srgbClr val="3DC3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Goal</a:t>
          </a:r>
        </a:p>
      </dsp:txBody>
      <dsp:txXfrm>
        <a:off x="56" y="9049"/>
        <a:ext cx="5386850" cy="835200"/>
      </dsp:txXfrm>
    </dsp:sp>
    <dsp:sp modelId="{843FE52E-7D52-4B44-AE29-218D9EF1BE77}">
      <dsp:nvSpPr>
        <dsp:cNvPr id="0" name=""/>
        <dsp:cNvSpPr/>
      </dsp:nvSpPr>
      <dsp:spPr>
        <a:xfrm>
          <a:off x="56" y="844249"/>
          <a:ext cx="5386850" cy="3761336"/>
        </a:xfrm>
        <a:prstGeom prst="rect">
          <a:avLst/>
        </a:prstGeom>
        <a:solidFill>
          <a:srgbClr val="3DC3CB">
            <a:alpha val="6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0" algn="l" defTabSz="1066800">
            <a:lnSpc>
              <a:spcPct val="90000"/>
            </a:lnSpc>
            <a:spcBef>
              <a:spcPct val="0"/>
            </a:spcBef>
            <a:spcAft>
              <a:spcPct val="15000"/>
            </a:spcAft>
            <a:buFont typeface="Arial" panose="020B0604020202020204" pitchFamily="34" charset="0"/>
            <a:buNone/>
          </a:pPr>
          <a:r>
            <a:rPr lang="en-US" sz="2400" kern="1200" dirty="0"/>
            <a:t>To Enhance the work of </a:t>
          </a:r>
          <a:r>
            <a:rPr lang="en-US" sz="2400" b="1" kern="1200" dirty="0"/>
            <a:t>Illinois </a:t>
          </a:r>
          <a:r>
            <a:rPr lang="en-US" sz="2400" b="1" kern="1200" dirty="0" err="1"/>
            <a:t>DocAssist</a:t>
          </a:r>
          <a:r>
            <a:rPr lang="en-US" sz="2400" kern="1200" dirty="0"/>
            <a:t> to expand mental health training and psychiatric consultation service to obstetric providers in Illinois. </a:t>
          </a:r>
        </a:p>
      </dsp:txBody>
      <dsp:txXfrm>
        <a:off x="56" y="844249"/>
        <a:ext cx="5386850" cy="3761336"/>
      </dsp:txXfrm>
    </dsp:sp>
    <dsp:sp modelId="{BED446F4-DAEC-425D-BB70-F44B9CADDEE6}">
      <dsp:nvSpPr>
        <dsp:cNvPr id="0" name=""/>
        <dsp:cNvSpPr/>
      </dsp:nvSpPr>
      <dsp:spPr>
        <a:xfrm>
          <a:off x="6141065" y="9049"/>
          <a:ext cx="5386850" cy="835200"/>
        </a:xfrm>
        <a:prstGeom prst="rect">
          <a:avLst/>
        </a:prstGeom>
        <a:solidFill>
          <a:srgbClr val="FFAD6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Status</a:t>
          </a:r>
        </a:p>
      </dsp:txBody>
      <dsp:txXfrm>
        <a:off x="6141065" y="9049"/>
        <a:ext cx="5386850" cy="835200"/>
      </dsp:txXfrm>
    </dsp:sp>
    <dsp:sp modelId="{8908EF28-EEFE-45CA-B0E8-92B72BD22A73}">
      <dsp:nvSpPr>
        <dsp:cNvPr id="0" name=""/>
        <dsp:cNvSpPr/>
      </dsp:nvSpPr>
      <dsp:spPr>
        <a:xfrm>
          <a:off x="6141065" y="844249"/>
          <a:ext cx="5386850" cy="376133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u="none" strike="noStrike" kern="1200" dirty="0">
              <a:effectLst/>
              <a:latin typeface="Calibri (body)"/>
            </a:rPr>
            <a:t>I PROMOTE-IL partnered with Illinois </a:t>
          </a:r>
          <a:r>
            <a:rPr lang="en-US" sz="2400" b="0" i="0" u="none" strike="noStrike" kern="1200" dirty="0" err="1">
              <a:effectLst/>
              <a:latin typeface="Calibri (body)"/>
            </a:rPr>
            <a:t>DocAssist</a:t>
          </a:r>
          <a:r>
            <a:rPr lang="en-US" sz="2400" b="0" i="0" u="none" strike="noStrike" kern="1200" dirty="0">
              <a:effectLst/>
              <a:latin typeface="Calibri (body)"/>
            </a:rPr>
            <a:t> to expand their psychiatric training, education, and consultation services to maternal health providers across the state to address perinatal behavioral health. </a:t>
          </a:r>
          <a:endParaRPr lang="en-US" sz="2400" kern="1200" dirty="0">
            <a:latin typeface="Calibri (body)"/>
          </a:endParaRPr>
        </a:p>
        <a:p>
          <a:pPr marL="228600" lvl="1" indent="-228600" algn="l" defTabSz="1066800">
            <a:lnSpc>
              <a:spcPct val="90000"/>
            </a:lnSpc>
            <a:spcBef>
              <a:spcPct val="0"/>
            </a:spcBef>
            <a:spcAft>
              <a:spcPct val="15000"/>
            </a:spcAft>
            <a:buChar char="•"/>
          </a:pPr>
          <a:r>
            <a:rPr lang="en-US" sz="2400" kern="1200" dirty="0">
              <a:latin typeface="Calibri (body)"/>
            </a:rPr>
            <a:t>Illinois </a:t>
          </a:r>
          <a:r>
            <a:rPr lang="en-US" sz="2400" kern="1200" dirty="0" err="1">
              <a:latin typeface="Calibri (body)"/>
            </a:rPr>
            <a:t>DocAssist</a:t>
          </a:r>
          <a:r>
            <a:rPr lang="en-US" sz="2400" kern="1200" dirty="0">
              <a:latin typeface="Calibri (body)"/>
            </a:rPr>
            <a:t> created three maternal mental health trainings for providers: </a:t>
          </a:r>
          <a:r>
            <a:rPr lang="en-US" sz="2400" i="1" kern="1200" dirty="0">
              <a:latin typeface="Calibri (body)"/>
            </a:rPr>
            <a:t>Substance Use, Depression, </a:t>
          </a:r>
          <a:r>
            <a:rPr lang="en-US" sz="2400" kern="1200" dirty="0">
              <a:latin typeface="Calibri (body)"/>
            </a:rPr>
            <a:t>and </a:t>
          </a:r>
          <a:r>
            <a:rPr lang="en-US" sz="2400" i="1" kern="1200" dirty="0">
              <a:latin typeface="Calibri (body)"/>
            </a:rPr>
            <a:t>Anxiety </a:t>
          </a:r>
          <a:endParaRPr lang="en-US" sz="2400" kern="1200" dirty="0">
            <a:latin typeface="Calibri (body)"/>
          </a:endParaRPr>
        </a:p>
      </dsp:txBody>
      <dsp:txXfrm>
        <a:off x="6141065" y="844249"/>
        <a:ext cx="5386850" cy="37613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22961-78F1-4911-8408-B4A681822225}">
      <dsp:nvSpPr>
        <dsp:cNvPr id="0" name=""/>
        <dsp:cNvSpPr/>
      </dsp:nvSpPr>
      <dsp:spPr>
        <a:xfrm>
          <a:off x="0" y="273982"/>
          <a:ext cx="11722872" cy="1077299"/>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825" tIns="374904" rIns="909825" bIns="142240" numCol="1" spcCol="1270" anchor="t" anchorCtr="0">
          <a:noAutofit/>
        </a:bodyPr>
        <a:lstStyle/>
        <a:p>
          <a:pPr marL="0" lvl="1" indent="0" algn="l" defTabSz="889000">
            <a:lnSpc>
              <a:spcPct val="90000"/>
            </a:lnSpc>
            <a:spcBef>
              <a:spcPct val="0"/>
            </a:spcBef>
            <a:spcAft>
              <a:spcPct val="15000"/>
            </a:spcAft>
            <a:buFont typeface="Arial" panose="020B0604020202020204" pitchFamily="34" charset="0"/>
            <a:buNone/>
          </a:pPr>
          <a:r>
            <a:rPr lang="en-US" sz="2000" kern="1200" dirty="0"/>
            <a:t>To support the Illinois Perinatal Quality Collaborative (ILPQC) to develop an initiative to improve birth equity and reduce peripartum racial/ethnic disparities.</a:t>
          </a:r>
        </a:p>
      </dsp:txBody>
      <dsp:txXfrm>
        <a:off x="0" y="273982"/>
        <a:ext cx="11722872" cy="1077299"/>
      </dsp:txXfrm>
    </dsp:sp>
    <dsp:sp modelId="{E6CB68ED-5B8E-4D77-BB6A-F4FACA40FD83}">
      <dsp:nvSpPr>
        <dsp:cNvPr id="0" name=""/>
        <dsp:cNvSpPr/>
      </dsp:nvSpPr>
      <dsp:spPr>
        <a:xfrm>
          <a:off x="586143" y="8302"/>
          <a:ext cx="8206010" cy="53136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168" tIns="0" rIns="310168" bIns="0" numCol="1" spcCol="1270" anchor="ctr" anchorCtr="0">
          <a:noAutofit/>
        </a:bodyPr>
        <a:lstStyle/>
        <a:p>
          <a:pPr marL="0" lvl="0" indent="0" algn="l" defTabSz="1155700">
            <a:lnSpc>
              <a:spcPct val="90000"/>
            </a:lnSpc>
            <a:spcBef>
              <a:spcPct val="0"/>
            </a:spcBef>
            <a:spcAft>
              <a:spcPct val="35000"/>
            </a:spcAft>
            <a:buNone/>
          </a:pPr>
          <a:r>
            <a:rPr lang="en-US" sz="2600" kern="1200" dirty="0"/>
            <a:t>Goal</a:t>
          </a:r>
        </a:p>
      </dsp:txBody>
      <dsp:txXfrm>
        <a:off x="612082" y="34241"/>
        <a:ext cx="8154132" cy="479482"/>
      </dsp:txXfrm>
    </dsp:sp>
    <dsp:sp modelId="{E33016C6-DBED-4BD8-A9BB-207EC851088D}">
      <dsp:nvSpPr>
        <dsp:cNvPr id="0" name=""/>
        <dsp:cNvSpPr/>
      </dsp:nvSpPr>
      <dsp:spPr>
        <a:xfrm>
          <a:off x="0" y="1712427"/>
          <a:ext cx="11722872" cy="3175199"/>
        </a:xfrm>
        <a:prstGeom prst="rect">
          <a:avLst/>
        </a:prstGeom>
        <a:noFill/>
        <a:ln w="12700" cap="flat" cmpd="sng" algn="ctr">
          <a:solidFill>
            <a:srgbClr val="3DC3C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825" tIns="374904" rIns="909825" bIns="142240" numCol="1" spcCol="1270" anchor="t" anchorCtr="0">
          <a:noAutofit/>
        </a:bodyPr>
        <a:lstStyle/>
        <a:p>
          <a:pPr marL="228600" lvl="1" indent="-228600" algn="l" defTabSz="889000">
            <a:lnSpc>
              <a:spcPct val="90000"/>
            </a:lnSpc>
            <a:spcBef>
              <a:spcPct val="0"/>
            </a:spcBef>
            <a:spcAft>
              <a:spcPct val="15000"/>
            </a:spcAft>
            <a:buChar char="•"/>
          </a:pPr>
          <a:r>
            <a:rPr lang="en-US" sz="2000" b="0" i="0" u="none" strike="noStrike" kern="1200" dirty="0">
              <a:effectLst/>
              <a:latin typeface="Calibri (body)"/>
            </a:rPr>
            <a:t>86 birthing hospitals are participatin</a:t>
          </a:r>
          <a:r>
            <a:rPr lang="en-US" sz="2000" kern="1200" dirty="0">
              <a:latin typeface="Calibri (body)"/>
            </a:rPr>
            <a:t>g in the Birth Equity Initiative</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b="0" i="0" kern="1200" dirty="0">
              <a:effectLst/>
              <a:latin typeface="Calibri (body)"/>
            </a:rPr>
            <a:t>Increased implicit bias and respectful care education for providers and nurses from 15% and 24% at baseline (July 2021) to 66% and 89% in  August 2022.</a:t>
          </a:r>
          <a:endParaRPr lang="en-US" sz="2000" kern="1200" dirty="0">
            <a:latin typeface="Calibri (body)"/>
          </a:endParaRPr>
        </a:p>
        <a:p>
          <a:pPr marL="457200" lvl="2" indent="-228600" algn="l" defTabSz="889000">
            <a:lnSpc>
              <a:spcPct val="90000"/>
            </a:lnSpc>
            <a:spcBef>
              <a:spcPct val="0"/>
            </a:spcBef>
            <a:spcAft>
              <a:spcPct val="15000"/>
            </a:spcAft>
            <a:buFont typeface="Courier New" panose="02070309020205020404" pitchFamily="49" charset="0"/>
            <a:buChar char="o"/>
          </a:pPr>
          <a:r>
            <a:rPr lang="en-US" sz="2000" b="0" i="0" kern="1200" dirty="0">
              <a:effectLst/>
              <a:latin typeface="Calibri (body)"/>
            </a:rPr>
            <a:t>Increased the number of obstetric patients receiving education about early warning signs from 28% of randomly sampled patients at baseline (July 2021) to 97% of randomly sampled patients in August 2022. </a:t>
          </a:r>
          <a:endParaRPr lang="en-US" sz="2000" kern="1200" dirty="0">
            <a:latin typeface="Calibri (body)"/>
          </a:endParaRPr>
        </a:p>
        <a:p>
          <a:pPr marL="457200" lvl="2" indent="-228600" algn="l" defTabSz="889000">
            <a:lnSpc>
              <a:spcPct val="90000"/>
            </a:lnSpc>
            <a:spcBef>
              <a:spcPct val="0"/>
            </a:spcBef>
            <a:spcAft>
              <a:spcPct val="15000"/>
            </a:spcAft>
            <a:buFont typeface="Courier New" panose="02070309020205020404" pitchFamily="49" charset="0"/>
            <a:buChar char="o"/>
          </a:pPr>
          <a:r>
            <a:rPr lang="en-US" sz="2000" b="0" i="0" kern="1200" dirty="0">
              <a:effectLst/>
              <a:latin typeface="Calibri (body)"/>
            </a:rPr>
            <a:t>Increased the number of obstetric patients screened for Social Determinants of Health from 19% of randomly sampled patients at baseline (July 2021) to 54% of randomly sampled patients in August 2022.</a:t>
          </a:r>
          <a:endParaRPr lang="en-US" sz="2000" kern="1200" dirty="0">
            <a:latin typeface="Calibri (body)"/>
          </a:endParaRPr>
        </a:p>
      </dsp:txBody>
      <dsp:txXfrm>
        <a:off x="0" y="1712427"/>
        <a:ext cx="11722872" cy="3175199"/>
      </dsp:txXfrm>
    </dsp:sp>
    <dsp:sp modelId="{4B28DC3A-0A3D-4F1A-94AA-F549FB9523BE}">
      <dsp:nvSpPr>
        <dsp:cNvPr id="0" name=""/>
        <dsp:cNvSpPr/>
      </dsp:nvSpPr>
      <dsp:spPr>
        <a:xfrm>
          <a:off x="586143" y="1448482"/>
          <a:ext cx="8206010" cy="531360"/>
        </a:xfrm>
        <a:prstGeom prst="roundRect">
          <a:avLst/>
        </a:prstGeom>
        <a:solidFill>
          <a:srgbClr val="3DC3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168" tIns="0" rIns="310168" bIns="0" numCol="1" spcCol="1270" anchor="ctr" anchorCtr="0">
          <a:noAutofit/>
        </a:bodyPr>
        <a:lstStyle/>
        <a:p>
          <a:pPr marL="0" lvl="0" indent="0" algn="l" defTabSz="1155700">
            <a:lnSpc>
              <a:spcPct val="90000"/>
            </a:lnSpc>
            <a:spcBef>
              <a:spcPct val="0"/>
            </a:spcBef>
            <a:spcAft>
              <a:spcPct val="35000"/>
            </a:spcAft>
            <a:buNone/>
          </a:pPr>
          <a:r>
            <a:rPr lang="en-US" sz="2600" kern="1200" dirty="0"/>
            <a:t>Status</a:t>
          </a:r>
        </a:p>
      </dsp:txBody>
      <dsp:txXfrm>
        <a:off x="612082" y="1474421"/>
        <a:ext cx="8154132"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CC8E-504D-42FA-BACA-97A472DEACE4}">
      <dsp:nvSpPr>
        <dsp:cNvPr id="0" name=""/>
        <dsp:cNvSpPr/>
      </dsp:nvSpPr>
      <dsp:spPr>
        <a:xfrm>
          <a:off x="11308" y="0"/>
          <a:ext cx="5376334" cy="835191"/>
        </a:xfrm>
        <a:prstGeom prst="rect">
          <a:avLst/>
        </a:prstGeom>
        <a:solidFill>
          <a:srgbClr val="E663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Goal</a:t>
          </a:r>
        </a:p>
      </dsp:txBody>
      <dsp:txXfrm>
        <a:off x="11308" y="0"/>
        <a:ext cx="5376334" cy="835191"/>
      </dsp:txXfrm>
    </dsp:sp>
    <dsp:sp modelId="{843FE52E-7D52-4B44-AE29-218D9EF1BE77}">
      <dsp:nvSpPr>
        <dsp:cNvPr id="0" name=""/>
        <dsp:cNvSpPr/>
      </dsp:nvSpPr>
      <dsp:spPr>
        <a:xfrm>
          <a:off x="11308" y="835191"/>
          <a:ext cx="5376334" cy="3779444"/>
        </a:xfrm>
        <a:prstGeom prst="rect">
          <a:avLst/>
        </a:prstGeom>
        <a:solidFill>
          <a:srgbClr val="F8D7CD">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0" lvl="1" indent="0" algn="l" defTabSz="1422400">
            <a:lnSpc>
              <a:spcPct val="90000"/>
            </a:lnSpc>
            <a:spcBef>
              <a:spcPct val="0"/>
            </a:spcBef>
            <a:spcAft>
              <a:spcPct val="15000"/>
            </a:spcAft>
            <a:buFont typeface="Arial" panose="020B0604020202020204" pitchFamily="34" charset="0"/>
            <a:buNone/>
          </a:pPr>
          <a:r>
            <a:rPr lang="en-US" sz="3200" kern="1200" dirty="0"/>
            <a:t>To develop and implement an innovative </a:t>
          </a:r>
          <a:r>
            <a:rPr lang="en-US" sz="3200" i="1" kern="1200" dirty="0"/>
            <a:t>Two-Generation Approach</a:t>
          </a:r>
          <a:r>
            <a:rPr lang="en-US" sz="3200" kern="1200" dirty="0"/>
            <a:t> to postpartum care at UI Health. </a:t>
          </a:r>
        </a:p>
        <a:p>
          <a:pPr marL="0" lvl="1" indent="0" algn="l" defTabSz="1600200">
            <a:lnSpc>
              <a:spcPct val="90000"/>
            </a:lnSpc>
            <a:spcBef>
              <a:spcPct val="0"/>
            </a:spcBef>
            <a:spcAft>
              <a:spcPct val="15000"/>
            </a:spcAft>
            <a:buFont typeface="Arial" panose="020B0604020202020204" pitchFamily="34" charset="0"/>
            <a:buNone/>
          </a:pPr>
          <a:endParaRPr lang="en-US" sz="3600" kern="1200" dirty="0"/>
        </a:p>
      </dsp:txBody>
      <dsp:txXfrm>
        <a:off x="11308" y="835191"/>
        <a:ext cx="5376334" cy="3779444"/>
      </dsp:txXfrm>
    </dsp:sp>
    <dsp:sp modelId="{BED446F4-DAEC-425D-BB70-F44B9CADDEE6}">
      <dsp:nvSpPr>
        <dsp:cNvPr id="0" name=""/>
        <dsp:cNvSpPr/>
      </dsp:nvSpPr>
      <dsp:spPr>
        <a:xfrm>
          <a:off x="6140329" y="0"/>
          <a:ext cx="5376334" cy="835191"/>
        </a:xfrm>
        <a:prstGeom prst="rect">
          <a:avLst/>
        </a:prstGeom>
        <a:solidFill>
          <a:srgbClr val="36ABB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Status</a:t>
          </a:r>
        </a:p>
      </dsp:txBody>
      <dsp:txXfrm>
        <a:off x="6140329" y="0"/>
        <a:ext cx="5376334" cy="835191"/>
      </dsp:txXfrm>
    </dsp:sp>
    <dsp:sp modelId="{8908EF28-EEFE-45CA-B0E8-92B72BD22A73}">
      <dsp:nvSpPr>
        <dsp:cNvPr id="0" name=""/>
        <dsp:cNvSpPr/>
      </dsp:nvSpPr>
      <dsp:spPr>
        <a:xfrm>
          <a:off x="6140329" y="835191"/>
          <a:ext cx="5376334" cy="3779444"/>
        </a:xfrm>
        <a:prstGeom prst="rect">
          <a:avLst/>
        </a:prstGeom>
        <a:solidFill>
          <a:srgbClr val="36ABB3">
            <a:alpha val="58039"/>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100000"/>
            </a:lnSpc>
            <a:spcBef>
              <a:spcPct val="0"/>
            </a:spcBef>
            <a:spcAft>
              <a:spcPts val="0"/>
            </a:spcAft>
            <a:buFontTx/>
            <a:buNone/>
          </a:pPr>
          <a:r>
            <a:rPr lang="en-US" sz="2000" b="0" i="0" u="none" strike="noStrike" kern="1200" dirty="0">
              <a:solidFill>
                <a:srgbClr val="000000"/>
              </a:solidFill>
              <a:effectLst/>
              <a:latin typeface="Calibri (body)"/>
            </a:rPr>
            <a:t>The Two-Generation Clinic has &gt;200 patients and 2 locations.</a:t>
          </a:r>
          <a:endParaRPr lang="en-US" sz="2000" kern="1200" dirty="0">
            <a:latin typeface="Calibri (body)"/>
          </a:endParaRPr>
        </a:p>
        <a:p>
          <a:pPr marL="0" lvl="1" indent="0" algn="l" defTabSz="177800">
            <a:lnSpc>
              <a:spcPct val="100000"/>
            </a:lnSpc>
            <a:spcBef>
              <a:spcPct val="0"/>
            </a:spcBef>
            <a:spcAft>
              <a:spcPts val="0"/>
            </a:spcAft>
            <a:buFontTx/>
            <a:buNone/>
          </a:pPr>
          <a:endParaRPr lang="en-US" sz="400" kern="1200" dirty="0">
            <a:latin typeface="Calibri (body)"/>
          </a:endParaRPr>
        </a:p>
        <a:p>
          <a:pPr marL="365760" lvl="2" indent="-182880" algn="l" defTabSz="889000">
            <a:lnSpc>
              <a:spcPct val="90000"/>
            </a:lnSpc>
            <a:spcBef>
              <a:spcPct val="0"/>
            </a:spcBef>
            <a:spcAft>
              <a:spcPts val="200"/>
            </a:spcAft>
            <a:buChar char="•"/>
          </a:pPr>
          <a:r>
            <a:rPr lang="en-US" sz="2000" b="0" i="0" u="none" strike="noStrike" kern="1200" dirty="0">
              <a:solidFill>
                <a:srgbClr val="000000"/>
              </a:solidFill>
              <a:effectLst/>
              <a:latin typeface="Calibri (body)"/>
            </a:rPr>
            <a:t>Postpartum mothers and their infants receive simultaneous medical care with the same provider.</a:t>
          </a:r>
          <a:endParaRPr lang="en-US" sz="2000" kern="1200" dirty="0">
            <a:latin typeface="Calibri (body)"/>
          </a:endParaRPr>
        </a:p>
        <a:p>
          <a:pPr marL="365760" lvl="2" indent="-182880" algn="l" defTabSz="177800">
            <a:lnSpc>
              <a:spcPct val="90000"/>
            </a:lnSpc>
            <a:spcBef>
              <a:spcPct val="0"/>
            </a:spcBef>
            <a:spcAft>
              <a:spcPts val="200"/>
            </a:spcAft>
            <a:buChar char="•"/>
          </a:pPr>
          <a:endParaRPr lang="en-US" sz="400" kern="1200" dirty="0">
            <a:latin typeface="Calibri (body)"/>
          </a:endParaRPr>
        </a:p>
        <a:p>
          <a:pPr marL="365760" lvl="2" indent="-182880" algn="l" defTabSz="889000">
            <a:lnSpc>
              <a:spcPct val="90000"/>
            </a:lnSpc>
            <a:spcBef>
              <a:spcPct val="0"/>
            </a:spcBef>
            <a:spcAft>
              <a:spcPts val="200"/>
            </a:spcAft>
            <a:buChar char="•"/>
          </a:pPr>
          <a:r>
            <a:rPr lang="en-US" sz="2000" b="0" i="0" u="none" strike="noStrike" kern="1200" dirty="0">
              <a:solidFill>
                <a:srgbClr val="000000"/>
              </a:solidFill>
              <a:effectLst/>
              <a:latin typeface="Calibri (body)"/>
            </a:rPr>
            <a:t>All patients receive screenings to identify health, mental health, and social care needs.</a:t>
          </a:r>
          <a:endParaRPr lang="en-US" sz="2000" kern="1200" dirty="0">
            <a:latin typeface="Calibri (body)"/>
          </a:endParaRPr>
        </a:p>
        <a:p>
          <a:pPr marL="365760" lvl="2" indent="-182880" algn="l" defTabSz="177800">
            <a:lnSpc>
              <a:spcPct val="90000"/>
            </a:lnSpc>
            <a:spcBef>
              <a:spcPct val="0"/>
            </a:spcBef>
            <a:spcAft>
              <a:spcPts val="200"/>
            </a:spcAft>
            <a:buChar char="•"/>
          </a:pPr>
          <a:endParaRPr lang="en-US" sz="400" kern="1200" dirty="0">
            <a:latin typeface="Calibri (body)"/>
          </a:endParaRPr>
        </a:p>
        <a:p>
          <a:pPr marL="365760" lvl="2" indent="-182880" algn="l" defTabSz="889000">
            <a:lnSpc>
              <a:spcPct val="90000"/>
            </a:lnSpc>
            <a:spcBef>
              <a:spcPct val="0"/>
            </a:spcBef>
            <a:spcAft>
              <a:spcPts val="200"/>
            </a:spcAft>
            <a:buChar char="•"/>
          </a:pPr>
          <a:r>
            <a:rPr lang="en-US" sz="2000" b="0" i="0" u="none" strike="noStrike" kern="1200" dirty="0">
              <a:solidFill>
                <a:srgbClr val="000000"/>
              </a:solidFill>
              <a:effectLst/>
              <a:latin typeface="Calibri (body)"/>
            </a:rPr>
            <a:t>Clinic offers real-time behavioral health with psychiatrists and social workers, lactation consultation, and care navigation/coordination.</a:t>
          </a:r>
          <a:endParaRPr lang="en-US" sz="2000" kern="1200" dirty="0">
            <a:latin typeface="Calibri (body)"/>
          </a:endParaRPr>
        </a:p>
        <a:p>
          <a:pPr marL="285750" lvl="1" indent="0" algn="l" defTabSz="1600200">
            <a:lnSpc>
              <a:spcPct val="90000"/>
            </a:lnSpc>
            <a:spcBef>
              <a:spcPct val="0"/>
            </a:spcBef>
            <a:spcAft>
              <a:spcPct val="15000"/>
            </a:spcAft>
            <a:buChar char="•"/>
          </a:pPr>
          <a:endParaRPr lang="en-US" sz="3600" b="1" kern="1200" dirty="0"/>
        </a:p>
        <a:p>
          <a:pPr marL="285750" lvl="1" indent="0" algn="l" defTabSz="1600200">
            <a:lnSpc>
              <a:spcPct val="90000"/>
            </a:lnSpc>
            <a:spcBef>
              <a:spcPct val="0"/>
            </a:spcBef>
            <a:spcAft>
              <a:spcPct val="15000"/>
            </a:spcAft>
            <a:buChar char="•"/>
          </a:pPr>
          <a:endParaRPr lang="en-US" sz="3600" b="1" kern="1200" dirty="0"/>
        </a:p>
        <a:p>
          <a:pPr marL="285750" lvl="1" indent="0" algn="l" defTabSz="1600200">
            <a:lnSpc>
              <a:spcPct val="90000"/>
            </a:lnSpc>
            <a:spcBef>
              <a:spcPct val="0"/>
            </a:spcBef>
            <a:spcAft>
              <a:spcPct val="15000"/>
            </a:spcAft>
            <a:buChar char="•"/>
          </a:pPr>
          <a:endParaRPr lang="en-US" sz="3600" kern="1200" dirty="0"/>
        </a:p>
      </dsp:txBody>
      <dsp:txXfrm>
        <a:off x="6140329" y="835191"/>
        <a:ext cx="5376334" cy="3779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B959C-032D-2A45-AE0A-BF4D80FDF7B5}">
      <dsp:nvSpPr>
        <dsp:cNvPr id="0" name=""/>
        <dsp:cNvSpPr/>
      </dsp:nvSpPr>
      <dsp:spPr>
        <a:xfrm>
          <a:off x="4479" y="0"/>
          <a:ext cx="4073490" cy="4534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ts val="912"/>
            </a:spcAft>
            <a:buNone/>
          </a:pPr>
          <a:r>
            <a:rPr lang="en-US" sz="3600" kern="1200" dirty="0"/>
            <a:t>San Francisco, CA</a:t>
          </a:r>
        </a:p>
        <a:p>
          <a:pPr marL="0" lvl="0" indent="0" algn="ctr" defTabSz="1600200">
            <a:lnSpc>
              <a:spcPct val="90000"/>
            </a:lnSpc>
            <a:spcBef>
              <a:spcPct val="0"/>
            </a:spcBef>
            <a:spcAft>
              <a:spcPct val="35000"/>
            </a:spcAft>
            <a:buNone/>
          </a:pPr>
          <a:r>
            <a:rPr lang="en-US" sz="1200" kern="1200" dirty="0"/>
            <a:t>Since 2019, pregnant persons in SF qualify for family housing status regardless of term, and may also apply for adult/youth housing, if they prefer</a:t>
          </a:r>
          <a:r>
            <a:rPr lang="en-US" sz="1200" kern="1200" baseline="30000" dirty="0"/>
            <a:t>17</a:t>
          </a:r>
          <a:endParaRPr lang="en-US" sz="3600" kern="1200" dirty="0"/>
        </a:p>
      </dsp:txBody>
      <dsp:txXfrm>
        <a:off x="4479" y="0"/>
        <a:ext cx="4073490" cy="1360397"/>
      </dsp:txXfrm>
    </dsp:sp>
    <dsp:sp modelId="{243F520A-7C78-8541-AC44-C8928ACFFA0A}">
      <dsp:nvSpPr>
        <dsp:cNvPr id="0" name=""/>
        <dsp:cNvSpPr/>
      </dsp:nvSpPr>
      <dsp:spPr>
        <a:xfrm>
          <a:off x="231585" y="1361725"/>
          <a:ext cx="3619279" cy="136726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l" defTabSz="755650">
            <a:lnSpc>
              <a:spcPct val="90000"/>
            </a:lnSpc>
            <a:spcBef>
              <a:spcPct val="0"/>
            </a:spcBef>
            <a:spcAft>
              <a:spcPct val="35000"/>
            </a:spcAft>
            <a:buNone/>
          </a:pPr>
          <a:r>
            <a:rPr lang="en-US" sz="1700" kern="1200" dirty="0"/>
            <a:t>Specifically support pregnant and postpartum women</a:t>
          </a:r>
        </a:p>
        <a:p>
          <a:pPr marL="114300" lvl="1" indent="-114300" algn="l" defTabSz="577850">
            <a:lnSpc>
              <a:spcPct val="90000"/>
            </a:lnSpc>
            <a:spcBef>
              <a:spcPct val="0"/>
            </a:spcBef>
            <a:spcAft>
              <a:spcPct val="15000"/>
            </a:spcAft>
            <a:buChar char="•"/>
          </a:pPr>
          <a:r>
            <a:rPr lang="en-US" sz="1300" kern="1200" dirty="0"/>
            <a:t>Homeless Prenatal Program (Jelani House)</a:t>
          </a:r>
        </a:p>
        <a:p>
          <a:pPr marL="114300" lvl="1" indent="-114300" algn="l" defTabSz="577850">
            <a:lnSpc>
              <a:spcPct val="90000"/>
            </a:lnSpc>
            <a:spcBef>
              <a:spcPct val="0"/>
            </a:spcBef>
            <a:spcAft>
              <a:spcPct val="15000"/>
            </a:spcAft>
            <a:buChar char="•"/>
          </a:pPr>
          <a:r>
            <a:rPr lang="en-US" sz="1300" kern="1200" dirty="0"/>
            <a:t>Hamilton Family Emergency Shelter</a:t>
          </a:r>
        </a:p>
        <a:p>
          <a:pPr marL="114300" lvl="1" indent="-114300" algn="l" defTabSz="577850">
            <a:lnSpc>
              <a:spcPct val="90000"/>
            </a:lnSpc>
            <a:spcBef>
              <a:spcPct val="0"/>
            </a:spcBef>
            <a:spcAft>
              <a:spcPct val="15000"/>
            </a:spcAft>
            <a:buChar char="•"/>
          </a:pPr>
          <a:r>
            <a:rPr lang="en-US" sz="1300" kern="1200" dirty="0"/>
            <a:t>New Creation Home Ministries</a:t>
          </a:r>
        </a:p>
      </dsp:txBody>
      <dsp:txXfrm>
        <a:off x="271631" y="1401771"/>
        <a:ext cx="3539187" cy="1287169"/>
      </dsp:txXfrm>
    </dsp:sp>
    <dsp:sp modelId="{686E4242-80AD-D742-8073-08566330840F}">
      <dsp:nvSpPr>
        <dsp:cNvPr id="0" name=""/>
        <dsp:cNvSpPr/>
      </dsp:nvSpPr>
      <dsp:spPr>
        <a:xfrm>
          <a:off x="241524" y="2939335"/>
          <a:ext cx="3599401" cy="1367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l" defTabSz="755650">
            <a:lnSpc>
              <a:spcPct val="90000"/>
            </a:lnSpc>
            <a:spcBef>
              <a:spcPct val="0"/>
            </a:spcBef>
            <a:spcAft>
              <a:spcPct val="35000"/>
            </a:spcAft>
            <a:buNone/>
          </a:pPr>
          <a:r>
            <a:rPr lang="en-US" sz="1700" kern="1200" dirty="0"/>
            <a:t>Other programs</a:t>
          </a:r>
        </a:p>
        <a:p>
          <a:pPr marL="114300" lvl="1" indent="-114300" algn="l" defTabSz="577850">
            <a:lnSpc>
              <a:spcPct val="90000"/>
            </a:lnSpc>
            <a:spcBef>
              <a:spcPct val="0"/>
            </a:spcBef>
            <a:spcAft>
              <a:spcPct val="15000"/>
            </a:spcAft>
            <a:buChar char="•"/>
          </a:pPr>
          <a:r>
            <a:rPr lang="en-US" sz="1300" kern="1200" dirty="0"/>
            <a:t>Compass Family Services </a:t>
          </a:r>
        </a:p>
        <a:p>
          <a:pPr marL="114300" lvl="1" indent="-114300" algn="l" defTabSz="577850">
            <a:lnSpc>
              <a:spcPct val="90000"/>
            </a:lnSpc>
            <a:spcBef>
              <a:spcPct val="0"/>
            </a:spcBef>
            <a:spcAft>
              <a:spcPct val="15000"/>
            </a:spcAft>
            <a:buChar char="•"/>
          </a:pPr>
          <a:r>
            <a:rPr lang="en-US" sz="1300" kern="1200" dirty="0"/>
            <a:t>La Casa de las Madres</a:t>
          </a:r>
        </a:p>
        <a:p>
          <a:pPr marL="114300" lvl="1" indent="-114300" algn="l" defTabSz="577850">
            <a:lnSpc>
              <a:spcPct val="90000"/>
            </a:lnSpc>
            <a:spcBef>
              <a:spcPct val="0"/>
            </a:spcBef>
            <a:spcAft>
              <a:spcPct val="15000"/>
            </a:spcAft>
            <a:buChar char="•"/>
          </a:pPr>
          <a:r>
            <a:rPr lang="en-US" sz="1300" kern="1200" dirty="0"/>
            <a:t>Riley Center (Brennan &amp; Rosalie House)</a:t>
          </a:r>
        </a:p>
        <a:p>
          <a:pPr marL="114300" lvl="1" indent="-114300" algn="l" defTabSz="577850">
            <a:lnSpc>
              <a:spcPct val="90000"/>
            </a:lnSpc>
            <a:spcBef>
              <a:spcPct val="0"/>
            </a:spcBef>
            <a:spcAft>
              <a:spcPct val="15000"/>
            </a:spcAft>
            <a:buChar char="•"/>
          </a:pPr>
          <a:r>
            <a:rPr lang="en-US" sz="1300" kern="1200" dirty="0"/>
            <a:t>St. Joseph’s Family Center</a:t>
          </a:r>
        </a:p>
      </dsp:txBody>
      <dsp:txXfrm>
        <a:off x="281570" y="2979381"/>
        <a:ext cx="3519309" cy="1287169"/>
      </dsp:txXfrm>
    </dsp:sp>
    <dsp:sp modelId="{CDE46CD0-A089-4E43-BCE1-32D4059C70E0}">
      <dsp:nvSpPr>
        <dsp:cNvPr id="0" name=""/>
        <dsp:cNvSpPr/>
      </dsp:nvSpPr>
      <dsp:spPr>
        <a:xfrm>
          <a:off x="4383482" y="0"/>
          <a:ext cx="3209951" cy="4534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ts val="912"/>
            </a:spcAft>
            <a:buNone/>
          </a:pPr>
          <a:r>
            <a:rPr lang="en-US" sz="3600" kern="1200" dirty="0"/>
            <a:t>Cleveland, OH</a:t>
          </a:r>
        </a:p>
        <a:p>
          <a:pPr marL="0" lvl="0" indent="0" algn="ctr" defTabSz="1600200">
            <a:lnSpc>
              <a:spcPct val="90000"/>
            </a:lnSpc>
            <a:spcBef>
              <a:spcPct val="0"/>
            </a:spcBef>
            <a:spcAft>
              <a:spcPct val="35000"/>
            </a:spcAft>
            <a:buNone/>
          </a:pPr>
          <a:r>
            <a:rPr lang="en-US" sz="1100" kern="1200" dirty="0"/>
            <a:t>Programs in Cleveland determine eligibility for pregnant women on a case-by-case basis</a:t>
          </a:r>
          <a:endParaRPr lang="en-US" sz="4000" kern="1200" dirty="0"/>
        </a:p>
      </dsp:txBody>
      <dsp:txXfrm>
        <a:off x="4383482" y="0"/>
        <a:ext cx="3209951" cy="1360397"/>
      </dsp:txXfrm>
    </dsp:sp>
    <dsp:sp modelId="{3A41CD06-9881-2D43-8D3B-ECBFA7E62F0D}">
      <dsp:nvSpPr>
        <dsp:cNvPr id="0" name=""/>
        <dsp:cNvSpPr/>
      </dsp:nvSpPr>
      <dsp:spPr>
        <a:xfrm>
          <a:off x="4570703" y="1361725"/>
          <a:ext cx="2835507" cy="136726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l" defTabSz="755650">
            <a:lnSpc>
              <a:spcPct val="90000"/>
            </a:lnSpc>
            <a:spcBef>
              <a:spcPct val="0"/>
            </a:spcBef>
            <a:spcAft>
              <a:spcPct val="35000"/>
            </a:spcAft>
            <a:buNone/>
          </a:pPr>
          <a:r>
            <a:rPr lang="en-US" sz="1700" kern="1200" dirty="0"/>
            <a:t>Specifically support pregnant and postpartum women</a:t>
          </a:r>
        </a:p>
        <a:p>
          <a:pPr marL="114300" lvl="1" indent="-114300" algn="l" defTabSz="577850">
            <a:lnSpc>
              <a:spcPct val="90000"/>
            </a:lnSpc>
            <a:spcBef>
              <a:spcPct val="0"/>
            </a:spcBef>
            <a:spcAft>
              <a:spcPct val="15000"/>
            </a:spcAft>
            <a:buChar char="•"/>
          </a:pPr>
          <a:r>
            <a:rPr lang="en-US" sz="1300" kern="1200" dirty="0" err="1"/>
            <a:t>Zelie's</a:t>
          </a:r>
          <a:r>
            <a:rPr lang="en-US" sz="1300" kern="1200" dirty="0"/>
            <a:t> House</a:t>
          </a:r>
        </a:p>
        <a:p>
          <a:pPr marL="114300" lvl="1" indent="-114300" algn="l" defTabSz="577850">
            <a:lnSpc>
              <a:spcPct val="90000"/>
            </a:lnSpc>
            <a:spcBef>
              <a:spcPct val="0"/>
            </a:spcBef>
            <a:spcAft>
              <a:spcPct val="15000"/>
            </a:spcAft>
            <a:buChar char="•"/>
          </a:pPr>
          <a:r>
            <a:rPr lang="en-US" sz="1300" kern="1200" dirty="0"/>
            <a:t>Sisters Haven</a:t>
          </a:r>
        </a:p>
        <a:p>
          <a:pPr marL="114300" lvl="1" indent="-114300" algn="l" defTabSz="577850">
            <a:lnSpc>
              <a:spcPct val="90000"/>
            </a:lnSpc>
            <a:spcBef>
              <a:spcPct val="0"/>
            </a:spcBef>
            <a:spcAft>
              <a:spcPct val="15000"/>
            </a:spcAft>
            <a:buChar char="•"/>
          </a:pPr>
          <a:r>
            <a:rPr lang="en-US" sz="1300" kern="1200" dirty="0"/>
            <a:t>The Mom's House (</a:t>
          </a:r>
          <a:r>
            <a:rPr lang="en-US" sz="1300" kern="1200" dirty="0" err="1"/>
            <a:t>MetroHealth</a:t>
          </a:r>
          <a:r>
            <a:rPr lang="en-US" sz="1300" kern="1200" dirty="0"/>
            <a:t>)</a:t>
          </a:r>
        </a:p>
      </dsp:txBody>
      <dsp:txXfrm>
        <a:off x="4610749" y="1401771"/>
        <a:ext cx="2755415" cy="1287169"/>
      </dsp:txXfrm>
    </dsp:sp>
    <dsp:sp modelId="{343CE8CC-BB6E-1747-8613-205EB4050766}">
      <dsp:nvSpPr>
        <dsp:cNvPr id="0" name=""/>
        <dsp:cNvSpPr/>
      </dsp:nvSpPr>
      <dsp:spPr>
        <a:xfrm>
          <a:off x="4568504" y="2939335"/>
          <a:ext cx="2839907" cy="1367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l" defTabSz="711200">
            <a:lnSpc>
              <a:spcPct val="90000"/>
            </a:lnSpc>
            <a:spcBef>
              <a:spcPct val="0"/>
            </a:spcBef>
            <a:spcAft>
              <a:spcPct val="35000"/>
            </a:spcAft>
            <a:buNone/>
          </a:pPr>
          <a:r>
            <a:rPr lang="en-US" sz="1600" kern="1200" dirty="0"/>
            <a:t>Other programs</a:t>
          </a:r>
        </a:p>
        <a:p>
          <a:pPr marL="114300" lvl="1" indent="-114300" algn="l" defTabSz="533400">
            <a:lnSpc>
              <a:spcPct val="90000"/>
            </a:lnSpc>
            <a:spcBef>
              <a:spcPct val="0"/>
            </a:spcBef>
            <a:spcAft>
              <a:spcPct val="15000"/>
            </a:spcAft>
            <a:buChar char="•"/>
          </a:pPr>
          <a:r>
            <a:rPr lang="en-US" sz="1200" kern="1200" dirty="0"/>
            <a:t>Family Promise of Greater Cleveland</a:t>
          </a:r>
        </a:p>
        <a:p>
          <a:pPr marL="114300" lvl="2" indent="-57150" algn="l" defTabSz="400050">
            <a:lnSpc>
              <a:spcPct val="90000"/>
            </a:lnSpc>
            <a:spcBef>
              <a:spcPct val="0"/>
            </a:spcBef>
            <a:spcAft>
              <a:spcPct val="15000"/>
            </a:spcAft>
            <a:buFont typeface="Wingdings" pitchFamily="2" charset="2"/>
            <a:buChar char="Ø"/>
          </a:pPr>
          <a:r>
            <a:rPr lang="en-US" sz="900" kern="1200" dirty="0"/>
            <a:t> This is the "front door shelter" for all homeless individuals and families in Cleveland</a:t>
          </a:r>
        </a:p>
        <a:p>
          <a:pPr marL="114300" lvl="1" indent="-114300" algn="l" defTabSz="533400">
            <a:lnSpc>
              <a:spcPct val="90000"/>
            </a:lnSpc>
            <a:spcBef>
              <a:spcPct val="0"/>
            </a:spcBef>
            <a:spcAft>
              <a:spcPct val="15000"/>
            </a:spcAft>
            <a:buChar char="•"/>
          </a:pPr>
          <a:r>
            <a:rPr lang="en-US" sz="1200" kern="1200" dirty="0"/>
            <a:t>The City Mission (Laura's Home)</a:t>
          </a:r>
        </a:p>
      </dsp:txBody>
      <dsp:txXfrm>
        <a:off x="4608550" y="2979381"/>
        <a:ext cx="2759815" cy="12871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46988-B1C3-4D36-A2A8-EC02DBCC379D}">
      <dsp:nvSpPr>
        <dsp:cNvPr id="0" name=""/>
        <dsp:cNvSpPr/>
      </dsp:nvSpPr>
      <dsp:spPr>
        <a:xfrm>
          <a:off x="55" y="251722"/>
          <a:ext cx="5280028" cy="187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venir Medium"/>
            </a:rPr>
            <a:t>Create initiatives/programs for pregnant persons</a:t>
          </a:r>
          <a:endParaRPr lang="en-US" sz="2800" kern="1200" dirty="0"/>
        </a:p>
      </dsp:txBody>
      <dsp:txXfrm>
        <a:off x="55" y="251722"/>
        <a:ext cx="5280028" cy="1872000"/>
      </dsp:txXfrm>
    </dsp:sp>
    <dsp:sp modelId="{EAE60B0B-87B8-49A0-BC5C-2BC4448FD0B9}">
      <dsp:nvSpPr>
        <dsp:cNvPr id="0" name=""/>
        <dsp:cNvSpPr/>
      </dsp:nvSpPr>
      <dsp:spPr>
        <a:xfrm>
          <a:off x="55" y="2123722"/>
          <a:ext cx="528002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IHDA and Local Administering Agencies can create Special Demonstration Programs under their Rental Housing Support Programs</a:t>
          </a:r>
        </a:p>
        <a:p>
          <a:pPr marL="228600" lvl="1" indent="-228600" algn="l" defTabSz="889000">
            <a:lnSpc>
              <a:spcPct val="90000"/>
            </a:lnSpc>
            <a:spcBef>
              <a:spcPct val="0"/>
            </a:spcBef>
            <a:spcAft>
              <a:spcPct val="15000"/>
            </a:spcAft>
            <a:buChar char="•"/>
          </a:pPr>
          <a:r>
            <a:rPr lang="en-US" sz="2000" kern="1200" dirty="0"/>
            <a:t>IDHS can create a specific resource or goals for access by referrals from maternal healthcare providers for our population</a:t>
          </a:r>
        </a:p>
        <a:p>
          <a:pPr marL="228600" lvl="1" indent="-228600" algn="l" defTabSz="889000">
            <a:lnSpc>
              <a:spcPct val="90000"/>
            </a:lnSpc>
            <a:spcBef>
              <a:spcPct val="0"/>
            </a:spcBef>
            <a:spcAft>
              <a:spcPct val="15000"/>
            </a:spcAft>
            <a:buChar char="•"/>
          </a:pPr>
          <a:r>
            <a:rPr lang="en-US" sz="2000" kern="1200" dirty="0"/>
            <a:t>Set aside housing for pregnant persons</a:t>
          </a:r>
        </a:p>
      </dsp:txBody>
      <dsp:txXfrm>
        <a:off x="55" y="2123722"/>
        <a:ext cx="5280028" cy="2854800"/>
      </dsp:txXfrm>
    </dsp:sp>
    <dsp:sp modelId="{65480556-3D49-41A7-ABB9-118E4CB61B38}">
      <dsp:nvSpPr>
        <dsp:cNvPr id="0" name=""/>
        <dsp:cNvSpPr/>
      </dsp:nvSpPr>
      <dsp:spPr>
        <a:xfrm>
          <a:off x="6019288" y="251722"/>
          <a:ext cx="5280028" cy="187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Avenir Medium"/>
            </a:rPr>
            <a:t>Improve central databases and data collection</a:t>
          </a:r>
          <a:endParaRPr lang="en-US" sz="2800" b="0" kern="1200" dirty="0"/>
        </a:p>
      </dsp:txBody>
      <dsp:txXfrm>
        <a:off x="6019288" y="251722"/>
        <a:ext cx="5280028" cy="1872000"/>
      </dsp:txXfrm>
    </dsp:sp>
    <dsp:sp modelId="{244569E0-A305-4DC0-9464-EBDEF10B3A67}">
      <dsp:nvSpPr>
        <dsp:cNvPr id="0" name=""/>
        <dsp:cNvSpPr/>
      </dsp:nvSpPr>
      <dsp:spPr>
        <a:xfrm>
          <a:off x="6019288" y="2123722"/>
          <a:ext cx="528002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Create a centralized database of resources and tracking of people utilizing the services</a:t>
          </a:r>
        </a:p>
        <a:p>
          <a:pPr marL="228600" lvl="1" indent="-228600" algn="l" defTabSz="889000">
            <a:lnSpc>
              <a:spcPct val="90000"/>
            </a:lnSpc>
            <a:spcBef>
              <a:spcPct val="0"/>
            </a:spcBef>
            <a:spcAft>
              <a:spcPct val="15000"/>
            </a:spcAft>
            <a:buChar char="•"/>
          </a:pPr>
          <a:r>
            <a:rPr lang="en-US" sz="2000" kern="1200" dirty="0"/>
            <a:t>All state and local level resources should collect information on pregnancy, postpartum status, and number and age of children</a:t>
          </a:r>
        </a:p>
      </dsp:txBody>
      <dsp:txXfrm>
        <a:off x="6019288" y="2123722"/>
        <a:ext cx="5280028"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18E92-D458-492B-A12C-B0A80FE765C2}">
      <dsp:nvSpPr>
        <dsp:cNvPr id="0" name=""/>
        <dsp:cNvSpPr/>
      </dsp:nvSpPr>
      <dsp:spPr>
        <a:xfrm>
          <a:off x="0" y="0"/>
          <a:ext cx="11896726" cy="671732"/>
        </a:xfrm>
        <a:prstGeom prst="roundRect">
          <a:avLst/>
        </a:prstGeom>
        <a:solidFill>
          <a:srgbClr val="3DC3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Establish a State-wide Maternal Health Task Force</a:t>
          </a:r>
          <a:endParaRPr lang="en-US" sz="2800" kern="1200" dirty="0"/>
        </a:p>
      </dsp:txBody>
      <dsp:txXfrm>
        <a:off x="32791" y="32791"/>
        <a:ext cx="11831144" cy="606150"/>
      </dsp:txXfrm>
    </dsp:sp>
    <dsp:sp modelId="{5111B01F-A5A5-4B6E-BF31-87980E85A2AD}">
      <dsp:nvSpPr>
        <dsp:cNvPr id="0" name=""/>
        <dsp:cNvSpPr/>
      </dsp:nvSpPr>
      <dsp:spPr>
        <a:xfrm>
          <a:off x="0" y="680310"/>
          <a:ext cx="11896726" cy="295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72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Consists of over 100 members representing over 30 partner organizations.</a:t>
          </a:r>
        </a:p>
        <a:p>
          <a:pPr marL="228600" lvl="1" indent="-228600" algn="l" defTabSz="889000">
            <a:lnSpc>
              <a:spcPct val="90000"/>
            </a:lnSpc>
            <a:spcBef>
              <a:spcPct val="0"/>
            </a:spcBef>
            <a:spcAft>
              <a:spcPct val="20000"/>
            </a:spcAft>
            <a:buChar char="•"/>
          </a:pPr>
          <a:r>
            <a:rPr lang="en-US" sz="2000" kern="1200" dirty="0"/>
            <a:t>Organized into 4 strategic priority areas (committees) currently implementing version 3 of the Strategic Plan. </a:t>
          </a:r>
        </a:p>
        <a:p>
          <a:pPr marL="228600" lvl="1" indent="-228600" algn="l" defTabSz="889000">
            <a:lnSpc>
              <a:spcPct val="90000"/>
            </a:lnSpc>
            <a:spcBef>
              <a:spcPct val="0"/>
            </a:spcBef>
            <a:spcAft>
              <a:spcPct val="20000"/>
            </a:spcAft>
            <a:buChar char="•"/>
          </a:pPr>
          <a:r>
            <a:rPr lang="en-US" sz="2000" kern="1200" dirty="0"/>
            <a:t>The task force has produced approximately 30 products. (Handout provided)</a:t>
          </a:r>
        </a:p>
        <a:p>
          <a:pPr marL="0" lvl="1" indent="627063" algn="l" defTabSz="889000">
            <a:lnSpc>
              <a:spcPct val="90000"/>
            </a:lnSpc>
            <a:spcBef>
              <a:spcPct val="0"/>
            </a:spcBef>
            <a:spcAft>
              <a:spcPct val="20000"/>
            </a:spcAft>
            <a:buFontTx/>
            <a:buNone/>
          </a:pPr>
          <a:r>
            <a:rPr lang="en-US" sz="2000" u="sng" kern="1200" dirty="0">
              <a:solidFill>
                <a:schemeClr val="accent3">
                  <a:lumMod val="75000"/>
                </a:schemeClr>
              </a:solidFill>
            </a:rPr>
            <a:t>Example Products:</a:t>
          </a:r>
          <a:endParaRPr lang="en-US" sz="2000" kern="1200" dirty="0">
            <a:solidFill>
              <a:schemeClr val="accent3">
                <a:lumMod val="75000"/>
              </a:schemeClr>
            </a:solidFill>
          </a:endParaRPr>
        </a:p>
        <a:p>
          <a:pPr marL="1089025" lvl="1" indent="-349250" algn="l" defTabSz="889000">
            <a:lnSpc>
              <a:spcPct val="90000"/>
            </a:lnSpc>
            <a:spcBef>
              <a:spcPct val="0"/>
            </a:spcBef>
            <a:spcAft>
              <a:spcPct val="20000"/>
            </a:spcAft>
            <a:buFont typeface="Courier New" panose="02070309020205020404" pitchFamily="49" charset="0"/>
            <a:buChar char="o"/>
          </a:pPr>
          <a:r>
            <a:rPr lang="en-US" sz="2000" kern="1200" dirty="0"/>
            <a:t>Illinois Maternal Health Strategic Plan Versions 1-3 (2021, 2022, 2023)</a:t>
          </a:r>
        </a:p>
        <a:p>
          <a:pPr marL="1089025" lvl="1" indent="-349250" algn="l" defTabSz="889000">
            <a:lnSpc>
              <a:spcPct val="90000"/>
            </a:lnSpc>
            <a:spcBef>
              <a:spcPct val="0"/>
            </a:spcBef>
            <a:spcAft>
              <a:spcPct val="20000"/>
            </a:spcAft>
            <a:buFont typeface="Courier New" panose="02070309020205020404" pitchFamily="49" charset="0"/>
            <a:buChar char="o"/>
          </a:pPr>
          <a:r>
            <a:rPr lang="en-US" sz="2000" kern="1200" dirty="0"/>
            <a:t>Decriminalizing Substance Use Disorder during Pregnancy and at Delivery in Illinois Brief (2023)</a:t>
          </a:r>
        </a:p>
        <a:p>
          <a:pPr marL="1089025" lvl="1" indent="-349250" algn="l" defTabSz="889000">
            <a:lnSpc>
              <a:spcPct val="90000"/>
            </a:lnSpc>
            <a:spcBef>
              <a:spcPct val="0"/>
            </a:spcBef>
            <a:spcAft>
              <a:spcPct val="20000"/>
            </a:spcAft>
            <a:buFont typeface="Courier New" panose="02070309020205020404" pitchFamily="49" charset="0"/>
            <a:buChar char="o"/>
          </a:pPr>
          <a:r>
            <a:rPr lang="en-US" sz="2000" kern="1200" dirty="0"/>
            <a:t>Benefits of Paid Family Leave for Maternal and Child Health Fact Sheet (2023)</a:t>
          </a:r>
        </a:p>
        <a:p>
          <a:pPr marL="1089025" lvl="1" indent="-349250" algn="l" defTabSz="889000">
            <a:lnSpc>
              <a:spcPct val="90000"/>
            </a:lnSpc>
            <a:spcBef>
              <a:spcPct val="0"/>
            </a:spcBef>
            <a:spcAft>
              <a:spcPct val="20000"/>
            </a:spcAft>
            <a:buFont typeface="Courier New" panose="02070309020205020404" pitchFamily="49" charset="0"/>
            <a:buChar char="o"/>
          </a:pPr>
          <a:r>
            <a:rPr lang="en-US" sz="2000" kern="1200" dirty="0"/>
            <a:t>Data Use Webinars-contains materials from the March 2023 PRAMS webinar </a:t>
          </a:r>
        </a:p>
      </dsp:txBody>
      <dsp:txXfrm>
        <a:off x="0" y="680310"/>
        <a:ext cx="11896726" cy="2954199"/>
      </dsp:txXfrm>
    </dsp:sp>
    <dsp:sp modelId="{D69F5775-8777-424D-869F-D1D989DE9957}">
      <dsp:nvSpPr>
        <dsp:cNvPr id="0" name=""/>
        <dsp:cNvSpPr/>
      </dsp:nvSpPr>
      <dsp:spPr>
        <a:xfrm>
          <a:off x="0" y="3544054"/>
          <a:ext cx="11896726" cy="645083"/>
        </a:xfrm>
        <a:prstGeom prst="roundRect">
          <a:avLst/>
        </a:prstGeom>
        <a:solidFill>
          <a:srgbClr val="E663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Co-Chairs of the IL Maternal Health Task Force</a:t>
          </a:r>
        </a:p>
      </dsp:txBody>
      <dsp:txXfrm>
        <a:off x="31490" y="3575544"/>
        <a:ext cx="11833746" cy="582103"/>
      </dsp:txXfrm>
    </dsp:sp>
    <dsp:sp modelId="{3A5C62C4-D413-4F9D-B59A-1A4D4816803D}">
      <dsp:nvSpPr>
        <dsp:cNvPr id="0" name=""/>
        <dsp:cNvSpPr/>
      </dsp:nvSpPr>
      <dsp:spPr>
        <a:xfrm>
          <a:off x="0" y="4288171"/>
          <a:ext cx="11896726"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72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Lori </a:t>
          </a:r>
          <a:r>
            <a:rPr lang="en-US" sz="1800" b="1" kern="1200" dirty="0" err="1"/>
            <a:t>Folken</a:t>
          </a:r>
          <a:r>
            <a:rPr lang="en-US" sz="1800" b="1" kern="1200" dirty="0"/>
            <a:t>, DNP, RN, RNC-OB, C-EFM </a:t>
          </a:r>
          <a:r>
            <a:rPr lang="en-US" sz="1800" kern="1200" dirty="0"/>
            <a:t>Manager, Ambulatory Women’s Health Specialties at Carle Foundation Hospital</a:t>
          </a:r>
        </a:p>
        <a:p>
          <a:pPr marL="171450" lvl="1" indent="-171450" algn="l" defTabSz="800100">
            <a:lnSpc>
              <a:spcPct val="90000"/>
            </a:lnSpc>
            <a:spcBef>
              <a:spcPct val="0"/>
            </a:spcBef>
            <a:spcAft>
              <a:spcPct val="20000"/>
            </a:spcAft>
            <a:buChar char="•"/>
          </a:pPr>
          <a:r>
            <a:rPr lang="en-US" sz="1800" b="1" kern="1200" dirty="0"/>
            <a:t>Timika Anderson-Reeves, PhD, MSW </a:t>
          </a:r>
          <a:r>
            <a:rPr lang="en-US" sz="1800" kern="1200" dirty="0"/>
            <a:t>Director of Maternal and Child Health &amp; Women’s Health Community Integration at Access Community Health Network </a:t>
          </a:r>
        </a:p>
      </dsp:txBody>
      <dsp:txXfrm>
        <a:off x="0" y="4288171"/>
        <a:ext cx="11896726" cy="927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BC23-C5D0-4B88-9B3F-BA13FDC95D6E}">
      <dsp:nvSpPr>
        <dsp:cNvPr id="0" name=""/>
        <dsp:cNvSpPr/>
      </dsp:nvSpPr>
      <dsp:spPr>
        <a:xfrm>
          <a:off x="51" y="131080"/>
          <a:ext cx="4953841" cy="777600"/>
        </a:xfrm>
        <a:prstGeom prst="rect">
          <a:avLst/>
        </a:prstGeom>
        <a:solidFill>
          <a:srgbClr val="FFAD68"/>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Vision</a:t>
          </a:r>
        </a:p>
      </dsp:txBody>
      <dsp:txXfrm>
        <a:off x="51" y="131080"/>
        <a:ext cx="4953841" cy="777600"/>
      </dsp:txXfrm>
    </dsp:sp>
    <dsp:sp modelId="{DD952C84-6303-4F59-8F1F-FDFF3C360FFD}">
      <dsp:nvSpPr>
        <dsp:cNvPr id="0" name=""/>
        <dsp:cNvSpPr/>
      </dsp:nvSpPr>
      <dsp:spPr>
        <a:xfrm>
          <a:off x="51" y="908680"/>
          <a:ext cx="4953841" cy="383545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0" algn="l" defTabSz="1200150">
            <a:lnSpc>
              <a:spcPct val="90000"/>
            </a:lnSpc>
            <a:spcBef>
              <a:spcPct val="0"/>
            </a:spcBef>
            <a:spcAft>
              <a:spcPct val="15000"/>
            </a:spcAft>
            <a:buNone/>
          </a:pPr>
          <a:r>
            <a:rPr lang="en-US" sz="2700" kern="1200" dirty="0"/>
            <a:t>Health equity for women, pregnant persons, and families in Illinois, across race, ethnicity, class, geography, immigration status, and ability, where we all have what they need to be healthy and reach their full potential. </a:t>
          </a:r>
        </a:p>
      </dsp:txBody>
      <dsp:txXfrm>
        <a:off x="51" y="908680"/>
        <a:ext cx="4953841" cy="3835451"/>
      </dsp:txXfrm>
    </dsp:sp>
    <dsp:sp modelId="{515AE714-DBD9-4099-9F65-1842B8FD31C8}">
      <dsp:nvSpPr>
        <dsp:cNvPr id="0" name=""/>
        <dsp:cNvSpPr/>
      </dsp:nvSpPr>
      <dsp:spPr>
        <a:xfrm>
          <a:off x="5647430" y="131080"/>
          <a:ext cx="4953841" cy="777600"/>
        </a:xfrm>
        <a:prstGeom prst="rect">
          <a:avLst/>
        </a:prstGeom>
        <a:solidFill>
          <a:srgbClr val="36ABB3"/>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Mission</a:t>
          </a:r>
        </a:p>
      </dsp:txBody>
      <dsp:txXfrm>
        <a:off x="5647430" y="131080"/>
        <a:ext cx="4953841" cy="777600"/>
      </dsp:txXfrm>
    </dsp:sp>
    <dsp:sp modelId="{706EBF31-A1CC-4A4F-A0C9-7A65816CBB9B}">
      <dsp:nvSpPr>
        <dsp:cNvPr id="0" name=""/>
        <dsp:cNvSpPr/>
      </dsp:nvSpPr>
      <dsp:spPr>
        <a:xfrm>
          <a:off x="5647482" y="908680"/>
          <a:ext cx="4953841" cy="3835451"/>
        </a:xfrm>
        <a:prstGeom prst="rect">
          <a:avLst/>
        </a:prstGeom>
        <a:solidFill>
          <a:srgbClr val="3DC3CB">
            <a:alpha val="63137"/>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0" algn="l" defTabSz="1200150">
            <a:lnSpc>
              <a:spcPct val="90000"/>
            </a:lnSpc>
            <a:spcBef>
              <a:spcPct val="0"/>
            </a:spcBef>
            <a:spcAft>
              <a:spcPct val="15000"/>
            </a:spcAft>
            <a:buNone/>
          </a:pPr>
          <a:r>
            <a:rPr lang="en-US" sz="2700" kern="1200" dirty="0"/>
            <a:t>To provide leadership in developing statewide strategies to reduce maternal morbidity and mortality to achieve maternal health equity by eliminating disparities and improving the overall health of women, pregnant persons, and families in Illinois. </a:t>
          </a:r>
        </a:p>
      </dsp:txBody>
      <dsp:txXfrm>
        <a:off x="5647482" y="908680"/>
        <a:ext cx="4953841" cy="3835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BC23-C5D0-4B88-9B3F-BA13FDC95D6E}">
      <dsp:nvSpPr>
        <dsp:cNvPr id="0" name=""/>
        <dsp:cNvSpPr/>
      </dsp:nvSpPr>
      <dsp:spPr>
        <a:xfrm>
          <a:off x="0" y="74476"/>
          <a:ext cx="4342027" cy="806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Values</a:t>
          </a:r>
        </a:p>
      </dsp:txBody>
      <dsp:txXfrm>
        <a:off x="0" y="74476"/>
        <a:ext cx="4342027" cy="806400"/>
      </dsp:txXfrm>
    </dsp:sp>
    <dsp:sp modelId="{DD952C84-6303-4F59-8F1F-FDFF3C360FFD}">
      <dsp:nvSpPr>
        <dsp:cNvPr id="0" name=""/>
        <dsp:cNvSpPr/>
      </dsp:nvSpPr>
      <dsp:spPr>
        <a:xfrm>
          <a:off x="0" y="880876"/>
          <a:ext cx="4342027" cy="39198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28600" lvl="1" indent="0" algn="l" defTabSz="1244600">
            <a:lnSpc>
              <a:spcPct val="90000"/>
            </a:lnSpc>
            <a:spcBef>
              <a:spcPct val="0"/>
            </a:spcBef>
            <a:spcAft>
              <a:spcPct val="15000"/>
            </a:spcAft>
            <a:buNone/>
          </a:pPr>
          <a:r>
            <a:rPr lang="en-US" sz="2800" kern="1200" dirty="0"/>
            <a:t>The values of the Task Force describe how we work both as a group and in collaboration with stakeholders, communities, and other partners, as the Strategic Plan is created and implemented. </a:t>
          </a:r>
        </a:p>
      </dsp:txBody>
      <dsp:txXfrm>
        <a:off x="0" y="880876"/>
        <a:ext cx="4342027" cy="3919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4B0C6-2671-4741-B630-DE0A46C744D8}">
      <dsp:nvSpPr>
        <dsp:cNvPr id="0" name=""/>
        <dsp:cNvSpPr/>
      </dsp:nvSpPr>
      <dsp:spPr>
        <a:xfrm>
          <a:off x="0" y="261940"/>
          <a:ext cx="11868150" cy="9758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Improve the collection, analysis, and application of state-level data on Maternal Mortality and Severe Maternal Mortality </a:t>
          </a:r>
          <a:endParaRPr lang="en-US" sz="2400" kern="1200" dirty="0"/>
        </a:p>
      </dsp:txBody>
      <dsp:txXfrm>
        <a:off x="47636" y="309576"/>
        <a:ext cx="11772878" cy="880565"/>
      </dsp:txXfrm>
    </dsp:sp>
    <dsp:sp modelId="{5DCBC423-E65B-45FE-A54D-CC3D980574FB}">
      <dsp:nvSpPr>
        <dsp:cNvPr id="0" name=""/>
        <dsp:cNvSpPr/>
      </dsp:nvSpPr>
      <dsp:spPr>
        <a:xfrm>
          <a:off x="0" y="1332056"/>
          <a:ext cx="11868150" cy="329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814"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Enhance utilization of Illinois Maternal Mortality Review Committee data</a:t>
          </a:r>
        </a:p>
        <a:p>
          <a:pPr marL="228600" lvl="1" indent="-228600" algn="l" defTabSz="977900">
            <a:lnSpc>
              <a:spcPct val="90000"/>
            </a:lnSpc>
            <a:spcBef>
              <a:spcPct val="0"/>
            </a:spcBef>
            <a:spcAft>
              <a:spcPct val="20000"/>
            </a:spcAft>
            <a:buChar char="•"/>
          </a:pPr>
          <a:r>
            <a:rPr lang="en-US" sz="2200" kern="1200" dirty="0"/>
            <a:t>Expand and document the efforts of Severe Maternal Morbidity (SMM) Review</a:t>
          </a:r>
        </a:p>
        <a:p>
          <a:pPr marL="228600" lvl="1" indent="-228600" algn="l" defTabSz="977900">
            <a:lnSpc>
              <a:spcPct val="90000"/>
            </a:lnSpc>
            <a:spcBef>
              <a:spcPct val="0"/>
            </a:spcBef>
            <a:spcAft>
              <a:spcPct val="20000"/>
            </a:spcAft>
            <a:buChar char="•"/>
          </a:pPr>
          <a:r>
            <a:rPr lang="en-US" sz="2200" kern="1200" dirty="0"/>
            <a:t>Increase knowledge of Task Force and other stakeholders on the Illinois landscape to reduce Severe Maternal Morbidity and Maternal Mortality</a:t>
          </a:r>
        </a:p>
        <a:p>
          <a:pPr marL="228600" lvl="1" indent="-228600" algn="l" defTabSz="977900">
            <a:lnSpc>
              <a:spcPct val="90000"/>
            </a:lnSpc>
            <a:spcBef>
              <a:spcPct val="0"/>
            </a:spcBef>
            <a:spcAft>
              <a:spcPct val="20000"/>
            </a:spcAft>
            <a:buChar char="•"/>
          </a:pPr>
          <a:r>
            <a:rPr lang="en-US" sz="2200" kern="1200" dirty="0"/>
            <a:t>I PROMOTE-IL Special Data Projects</a:t>
          </a:r>
        </a:p>
        <a:p>
          <a:pPr marL="457200" lvl="2" indent="-228600" algn="l" defTabSz="977900">
            <a:lnSpc>
              <a:spcPct val="90000"/>
            </a:lnSpc>
            <a:spcBef>
              <a:spcPct val="0"/>
            </a:spcBef>
            <a:spcAft>
              <a:spcPct val="20000"/>
            </a:spcAft>
            <a:buFont typeface="Courier New" panose="02070309020205020404" pitchFamily="49" charset="0"/>
            <a:buChar char="o"/>
          </a:pPr>
          <a:r>
            <a:rPr lang="en-US" sz="2200" kern="1200" dirty="0"/>
            <a:t>Digital Storytelling </a:t>
          </a:r>
        </a:p>
        <a:p>
          <a:pPr marL="457200" lvl="2" indent="-228600" algn="l" defTabSz="977900">
            <a:lnSpc>
              <a:spcPct val="90000"/>
            </a:lnSpc>
            <a:spcBef>
              <a:spcPct val="0"/>
            </a:spcBef>
            <a:spcAft>
              <a:spcPct val="20000"/>
            </a:spcAft>
            <a:buFont typeface="Courier New" panose="02070309020205020404" pitchFamily="49" charset="0"/>
            <a:buChar char="o"/>
          </a:pPr>
          <a:r>
            <a:rPr lang="en-US" sz="2200" kern="1200" dirty="0"/>
            <a:t>Expanding PRAMS</a:t>
          </a:r>
        </a:p>
        <a:p>
          <a:pPr marL="457200" lvl="2" indent="-228600" algn="l" defTabSz="977900">
            <a:lnSpc>
              <a:spcPct val="90000"/>
            </a:lnSpc>
            <a:spcBef>
              <a:spcPct val="0"/>
            </a:spcBef>
            <a:spcAft>
              <a:spcPct val="20000"/>
            </a:spcAft>
            <a:buFont typeface="Courier New" panose="02070309020205020404" pitchFamily="49" charset="0"/>
            <a:buChar char="o"/>
          </a:pPr>
          <a:r>
            <a:rPr lang="en-US" sz="2200" kern="1200" dirty="0"/>
            <a:t>County Level Profiles </a:t>
          </a:r>
        </a:p>
        <a:p>
          <a:pPr marL="457200" lvl="2" indent="-228600" algn="l" defTabSz="977900">
            <a:lnSpc>
              <a:spcPct val="90000"/>
            </a:lnSpc>
            <a:spcBef>
              <a:spcPct val="0"/>
            </a:spcBef>
            <a:spcAft>
              <a:spcPct val="20000"/>
            </a:spcAft>
            <a:buFont typeface="Courier New" panose="02070309020205020404" pitchFamily="49" charset="0"/>
            <a:buChar char="o"/>
          </a:pPr>
          <a:r>
            <a:rPr lang="en-US" sz="2200" kern="1200" dirty="0"/>
            <a:t>Data Use Webinars</a:t>
          </a:r>
        </a:p>
      </dsp:txBody>
      <dsp:txXfrm>
        <a:off x="0" y="1332056"/>
        <a:ext cx="11868150" cy="3296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64387-7D61-4AE9-82C1-C9674288CF48}">
      <dsp:nvSpPr>
        <dsp:cNvPr id="0" name=""/>
        <dsp:cNvSpPr/>
      </dsp:nvSpPr>
      <dsp:spPr>
        <a:xfrm>
          <a:off x="5632" y="0"/>
          <a:ext cx="11533035" cy="591398"/>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Five efforts to promote and execute innovation in maternal health service delivery.</a:t>
          </a:r>
        </a:p>
      </dsp:txBody>
      <dsp:txXfrm>
        <a:off x="34502" y="28870"/>
        <a:ext cx="11475295" cy="5336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4C4C0-9FCB-4E02-833B-F98C86566D39}">
      <dsp:nvSpPr>
        <dsp:cNvPr id="0" name=""/>
        <dsp:cNvSpPr/>
      </dsp:nvSpPr>
      <dsp:spPr>
        <a:xfrm>
          <a:off x="0" y="65822"/>
          <a:ext cx="11206732" cy="692640"/>
        </a:xfrm>
        <a:prstGeom prst="roundRect">
          <a:avLst/>
        </a:prstGeom>
        <a:solidFill>
          <a:srgbClr val="3DC3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Maternal Hypertension and Obstetric Hemorrhage Training for Providers</a:t>
          </a:r>
        </a:p>
      </dsp:txBody>
      <dsp:txXfrm>
        <a:off x="33812" y="99634"/>
        <a:ext cx="11139108" cy="625016"/>
      </dsp:txXfrm>
    </dsp:sp>
    <dsp:sp modelId="{03F9A06D-2653-43B4-BD90-9709C6B2A601}">
      <dsp:nvSpPr>
        <dsp:cNvPr id="0" name=""/>
        <dsp:cNvSpPr/>
      </dsp:nvSpPr>
      <dsp:spPr>
        <a:xfrm>
          <a:off x="0" y="849946"/>
          <a:ext cx="11206732" cy="692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Maternal Health Training for Home Visitors</a:t>
          </a:r>
        </a:p>
      </dsp:txBody>
      <dsp:txXfrm>
        <a:off x="33812" y="883758"/>
        <a:ext cx="11139108" cy="625016"/>
      </dsp:txXfrm>
    </dsp:sp>
    <dsp:sp modelId="{1F96F6FD-AD79-4398-A80C-E0D1F1F87A56}">
      <dsp:nvSpPr>
        <dsp:cNvPr id="0" name=""/>
        <dsp:cNvSpPr/>
      </dsp:nvSpPr>
      <dsp:spPr>
        <a:xfrm>
          <a:off x="0" y="1649146"/>
          <a:ext cx="11206732" cy="692640"/>
        </a:xfrm>
        <a:prstGeom prst="roundRect">
          <a:avLst/>
        </a:prstGeom>
        <a:solidFill>
          <a:srgbClr val="FFAD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Expansion of Psychiatric Consultation for Maternal Health Providers</a:t>
          </a:r>
        </a:p>
      </dsp:txBody>
      <dsp:txXfrm>
        <a:off x="33812" y="1682958"/>
        <a:ext cx="11139108" cy="625016"/>
      </dsp:txXfrm>
    </dsp:sp>
    <dsp:sp modelId="{337E6DF4-6A8F-415C-90B9-46FC483FDEDD}">
      <dsp:nvSpPr>
        <dsp:cNvPr id="0" name=""/>
        <dsp:cNvSpPr/>
      </dsp:nvSpPr>
      <dsp:spPr>
        <a:xfrm>
          <a:off x="0" y="2448346"/>
          <a:ext cx="11206732" cy="692640"/>
        </a:xfrm>
        <a:prstGeom prst="roundRect">
          <a:avLst/>
        </a:prstGeom>
        <a:solidFill>
          <a:srgbClr val="36AB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Birth Equity Obstetric Quality Improvement Initiative</a:t>
          </a:r>
        </a:p>
      </dsp:txBody>
      <dsp:txXfrm>
        <a:off x="33812" y="2482158"/>
        <a:ext cx="11139108" cy="625016"/>
      </dsp:txXfrm>
    </dsp:sp>
    <dsp:sp modelId="{96E4F85F-1A4C-45B1-8250-1F498D42CB3E}">
      <dsp:nvSpPr>
        <dsp:cNvPr id="0" name=""/>
        <dsp:cNvSpPr/>
      </dsp:nvSpPr>
      <dsp:spPr>
        <a:xfrm>
          <a:off x="0" y="3247546"/>
          <a:ext cx="11206732" cy="692640"/>
        </a:xfrm>
        <a:prstGeom prst="roundRect">
          <a:avLst/>
        </a:prstGeom>
        <a:solidFill>
          <a:srgbClr val="E663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Two-Generation Approach to Postpartum Care</a:t>
          </a:r>
        </a:p>
      </dsp:txBody>
      <dsp:txXfrm>
        <a:off x="33812" y="3281358"/>
        <a:ext cx="11139108" cy="625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2096C-687D-4571-A260-915B5A1094A4}">
      <dsp:nvSpPr>
        <dsp:cNvPr id="0" name=""/>
        <dsp:cNvSpPr/>
      </dsp:nvSpPr>
      <dsp:spPr>
        <a:xfrm>
          <a:off x="52" y="24810"/>
          <a:ext cx="5039829" cy="864000"/>
        </a:xfrm>
        <a:prstGeom prst="rect">
          <a:avLst/>
        </a:prstGeom>
        <a:solidFill>
          <a:srgbClr val="FFAD6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Goal</a:t>
          </a:r>
        </a:p>
      </dsp:txBody>
      <dsp:txXfrm>
        <a:off x="52" y="24810"/>
        <a:ext cx="5039829" cy="864000"/>
      </dsp:txXfrm>
    </dsp:sp>
    <dsp:sp modelId="{7D9671C2-80BF-4BE5-B68C-69EDC1149EC2}">
      <dsp:nvSpPr>
        <dsp:cNvPr id="0" name=""/>
        <dsp:cNvSpPr/>
      </dsp:nvSpPr>
      <dsp:spPr>
        <a:xfrm>
          <a:off x="52" y="888810"/>
          <a:ext cx="5039829" cy="3788100"/>
        </a:xfrm>
        <a:prstGeom prst="rect">
          <a:avLst/>
        </a:prstGeom>
        <a:solidFill>
          <a:srgbClr val="F8D7CD">
            <a:alpha val="65882"/>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28600" lvl="1" indent="0" algn="l" defTabSz="1333500">
            <a:lnSpc>
              <a:spcPct val="90000"/>
            </a:lnSpc>
            <a:spcBef>
              <a:spcPct val="0"/>
            </a:spcBef>
            <a:spcAft>
              <a:spcPct val="15000"/>
            </a:spcAft>
            <a:buNone/>
          </a:pPr>
          <a:r>
            <a:rPr lang="en-US" sz="3000" kern="1200" dirty="0"/>
            <a:t>To work with the </a:t>
          </a:r>
          <a:r>
            <a:rPr lang="en-US" sz="3000" b="1" kern="1200" dirty="0"/>
            <a:t>Administrative Perinatal Centers (APCs) </a:t>
          </a:r>
          <a:r>
            <a:rPr lang="en-US" sz="3000" kern="1200" dirty="0"/>
            <a:t>to ensure providers associated with all Illinois hospitals receive annual training on obstetric hemorrhage and severe hypertension. </a:t>
          </a:r>
        </a:p>
      </dsp:txBody>
      <dsp:txXfrm>
        <a:off x="52" y="888810"/>
        <a:ext cx="5039829" cy="3788100"/>
      </dsp:txXfrm>
    </dsp:sp>
    <dsp:sp modelId="{58B28EF8-FD4B-4D5C-83B0-D47EBF6E17F9}">
      <dsp:nvSpPr>
        <dsp:cNvPr id="0" name=""/>
        <dsp:cNvSpPr/>
      </dsp:nvSpPr>
      <dsp:spPr>
        <a:xfrm>
          <a:off x="5745458" y="37874"/>
          <a:ext cx="5039829" cy="8640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Status</a:t>
          </a:r>
        </a:p>
      </dsp:txBody>
      <dsp:txXfrm>
        <a:off x="5745458" y="37874"/>
        <a:ext cx="5039829" cy="864000"/>
      </dsp:txXfrm>
    </dsp:sp>
    <dsp:sp modelId="{E95176C7-A168-4884-ADA2-F633B5D855E4}">
      <dsp:nvSpPr>
        <dsp:cNvPr id="0" name=""/>
        <dsp:cNvSpPr/>
      </dsp:nvSpPr>
      <dsp:spPr>
        <a:xfrm>
          <a:off x="5745458" y="888810"/>
          <a:ext cx="5039829" cy="3788100"/>
        </a:xfrm>
        <a:prstGeom prst="rect">
          <a:avLst/>
        </a:prstGeom>
        <a:solidFill>
          <a:schemeClr val="accent3">
            <a:tint val="40000"/>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latin typeface="Calibri (body)"/>
            </a:rPr>
            <a:t>I PROMOTE-IL provides financial support to regional </a:t>
          </a:r>
          <a:r>
            <a:rPr lang="en-US" sz="3000" b="1" kern="1200" dirty="0">
              <a:latin typeface="Calibri (body)"/>
            </a:rPr>
            <a:t>APCs</a:t>
          </a:r>
          <a:r>
            <a:rPr lang="en-US" sz="3000" kern="1200" dirty="0">
              <a:latin typeface="Calibri (body)"/>
            </a:rPr>
            <a:t> trainings of their network hospitals and a</a:t>
          </a:r>
          <a:r>
            <a:rPr lang="en-US" sz="3000" b="0" i="0" kern="1200" dirty="0">
              <a:effectLst/>
              <a:latin typeface="Calibri (body)"/>
            </a:rPr>
            <a:t>bout 2,000 providers are trained each year. </a:t>
          </a:r>
          <a:endParaRPr lang="en-US" sz="3000" kern="1200" dirty="0"/>
        </a:p>
      </dsp:txBody>
      <dsp:txXfrm>
        <a:off x="5745458" y="888810"/>
        <a:ext cx="5039829" cy="3788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50B81-0E80-4560-9BEA-F89F0E0BFA9C}">
      <dsp:nvSpPr>
        <dsp:cNvPr id="0" name=""/>
        <dsp:cNvSpPr/>
      </dsp:nvSpPr>
      <dsp:spPr>
        <a:xfrm>
          <a:off x="0" y="239402"/>
          <a:ext cx="11420271" cy="935549"/>
        </a:xfrm>
        <a:prstGeom prst="rect">
          <a:avLst/>
        </a:prstGeom>
        <a:solidFill>
          <a:schemeClr val="lt1">
            <a:alpha val="90000"/>
            <a:hueOff val="0"/>
            <a:satOff val="0"/>
            <a:lumOff val="0"/>
            <a:alphaOff val="0"/>
          </a:schemeClr>
        </a:solidFill>
        <a:ln w="12700" cap="flat" cmpd="sng" algn="ctr">
          <a:solidFill>
            <a:srgbClr val="3DC3C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340" tIns="374904" rIns="886340" bIns="170688" numCol="1" spcCol="1270" anchor="t" anchorCtr="0">
          <a:noAutofit/>
        </a:bodyPr>
        <a:lstStyle/>
        <a:p>
          <a:pPr marL="0" lvl="1" indent="0" algn="l" defTabSz="1066800">
            <a:lnSpc>
              <a:spcPct val="100000"/>
            </a:lnSpc>
            <a:spcBef>
              <a:spcPct val="0"/>
            </a:spcBef>
            <a:spcAft>
              <a:spcPts val="0"/>
            </a:spcAft>
            <a:buNone/>
          </a:pPr>
          <a:r>
            <a:rPr lang="en-US" sz="2400" kern="1200" dirty="0"/>
            <a:t>To ensure home visitors in Illinois are part of the maternal mortality solution</a:t>
          </a:r>
          <a:r>
            <a:rPr lang="en-US" sz="1900" kern="1200" dirty="0"/>
            <a:t>. </a:t>
          </a:r>
        </a:p>
      </dsp:txBody>
      <dsp:txXfrm>
        <a:off x="0" y="239402"/>
        <a:ext cx="11420271" cy="935549"/>
      </dsp:txXfrm>
    </dsp:sp>
    <dsp:sp modelId="{81717CA5-7024-4F43-9F0D-C412BA533EA8}">
      <dsp:nvSpPr>
        <dsp:cNvPr id="0" name=""/>
        <dsp:cNvSpPr/>
      </dsp:nvSpPr>
      <dsp:spPr>
        <a:xfrm>
          <a:off x="571013" y="79478"/>
          <a:ext cx="7994189" cy="425603"/>
        </a:xfrm>
        <a:prstGeom prst="roundRect">
          <a:avLst/>
        </a:prstGeom>
        <a:solidFill>
          <a:srgbClr val="3DC3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61" tIns="0" rIns="302161" bIns="0" numCol="1" spcCol="1270" anchor="ctr" anchorCtr="0">
          <a:noAutofit/>
        </a:bodyPr>
        <a:lstStyle/>
        <a:p>
          <a:pPr marL="0" lvl="0" indent="0" algn="l" defTabSz="1155700">
            <a:lnSpc>
              <a:spcPct val="90000"/>
            </a:lnSpc>
            <a:spcBef>
              <a:spcPct val="0"/>
            </a:spcBef>
            <a:spcAft>
              <a:spcPct val="35000"/>
            </a:spcAft>
            <a:buNone/>
          </a:pPr>
          <a:r>
            <a:rPr lang="en-US" sz="2600" kern="1200" dirty="0"/>
            <a:t>Goal</a:t>
          </a:r>
        </a:p>
      </dsp:txBody>
      <dsp:txXfrm>
        <a:off x="591789" y="100254"/>
        <a:ext cx="7952637" cy="384051"/>
      </dsp:txXfrm>
    </dsp:sp>
    <dsp:sp modelId="{3AA31C88-ACEE-4508-ACD9-A7F7D0150739}">
      <dsp:nvSpPr>
        <dsp:cNvPr id="0" name=""/>
        <dsp:cNvSpPr/>
      </dsp:nvSpPr>
      <dsp:spPr>
        <a:xfrm>
          <a:off x="0" y="1444084"/>
          <a:ext cx="11420271" cy="3345299"/>
        </a:xfrm>
        <a:prstGeom prst="rect">
          <a:avLst/>
        </a:prstGeom>
        <a:solidFill>
          <a:schemeClr val="lt1">
            <a:alpha val="90000"/>
            <a:hueOff val="0"/>
            <a:satOff val="0"/>
            <a:lumOff val="0"/>
            <a:alphaOff val="0"/>
          </a:schemeClr>
        </a:solidFill>
        <a:ln w="12700" cap="flat" cmpd="sng" algn="ctr">
          <a:solidFill>
            <a:srgbClr val="FFAD6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340" tIns="374904" rIns="886340" bIns="128016" numCol="1" spcCol="1270" anchor="t" anchorCtr="0">
          <a:noAutofit/>
        </a:bodyPr>
        <a:lstStyle/>
        <a:p>
          <a:pPr marL="171450" lvl="1" indent="-171450" algn="l" defTabSz="800100">
            <a:lnSpc>
              <a:spcPct val="100000"/>
            </a:lnSpc>
            <a:spcBef>
              <a:spcPct val="0"/>
            </a:spcBef>
            <a:spcAft>
              <a:spcPts val="0"/>
            </a:spcAft>
            <a:buChar char="•"/>
          </a:pPr>
          <a:r>
            <a:rPr lang="en-US" sz="1800" b="0" i="0" u="none" strike="noStrike" kern="1200" dirty="0">
              <a:effectLst/>
              <a:latin typeface="Calibri (body)"/>
            </a:rPr>
            <a:t>I PROMOTE-IL partnered with </a:t>
          </a:r>
          <a:r>
            <a:rPr lang="en-US" sz="1800" i="0" u="none" strike="noStrike" kern="1200" dirty="0">
              <a:effectLst/>
              <a:latin typeface="Calibri (body)"/>
            </a:rPr>
            <a:t>the state’s </a:t>
          </a:r>
          <a:r>
            <a:rPr lang="en-US" sz="1800" b="1" i="0" u="none" strike="noStrike" kern="1200" dirty="0">
              <a:effectLst/>
              <a:latin typeface="Calibri (body)"/>
            </a:rPr>
            <a:t>Maternal Infant and Early Childhood Home Visiting (MIECHV) </a:t>
          </a:r>
          <a:r>
            <a:rPr lang="en-US" sz="1800" i="0" u="none" strike="noStrike" kern="1200" dirty="0">
              <a:effectLst/>
              <a:latin typeface="Calibri (body)"/>
            </a:rPr>
            <a:t>program and </a:t>
          </a:r>
          <a:r>
            <a:rPr lang="en-US" sz="1800" b="1" i="0" u="none" strike="noStrike" kern="1200" dirty="0">
              <a:effectLst/>
              <a:latin typeface="Calibri (body)"/>
            </a:rPr>
            <a:t>Start Early</a:t>
          </a:r>
          <a:r>
            <a:rPr lang="en-US" sz="1800" i="0" u="none" strike="noStrike" kern="1200" dirty="0">
              <a:effectLst/>
              <a:latin typeface="Calibri (body)"/>
            </a:rPr>
            <a:t> to assess the need for maternal health education for home visiting program staff. </a:t>
          </a:r>
          <a:endParaRPr lang="en-US" sz="1800" kern="1200" dirty="0">
            <a:latin typeface="Calibri (body)"/>
          </a:endParaRPr>
        </a:p>
        <a:p>
          <a:pPr marL="171450" lvl="1" indent="-171450" algn="l" defTabSz="800100">
            <a:lnSpc>
              <a:spcPct val="100000"/>
            </a:lnSpc>
            <a:spcBef>
              <a:spcPct val="0"/>
            </a:spcBef>
            <a:spcAft>
              <a:spcPts val="0"/>
            </a:spcAft>
            <a:buChar char="•"/>
          </a:pPr>
          <a:r>
            <a:rPr lang="en-US" sz="1800" i="0" u="none" strike="noStrike" kern="1200" dirty="0">
              <a:effectLst/>
              <a:latin typeface="Calibri (body)"/>
            </a:rPr>
            <a:t>I PROMOTE-IL conducted 19 key informant interviews with MIECHV home visitors and supervisors about their maternal health training, with the majority reporting that they would like more information on maternal health. </a:t>
          </a:r>
        </a:p>
        <a:p>
          <a:pPr marL="171450" lvl="1" indent="-171450" algn="l" defTabSz="800100">
            <a:lnSpc>
              <a:spcPct val="100000"/>
            </a:lnSpc>
            <a:spcBef>
              <a:spcPct val="0"/>
            </a:spcBef>
            <a:spcAft>
              <a:spcPts val="0"/>
            </a:spcAft>
            <a:buChar char="•"/>
          </a:pPr>
          <a:r>
            <a:rPr lang="en-US" sz="1800" i="0" u="none" strike="noStrike" kern="1200" dirty="0">
              <a:effectLst/>
              <a:latin typeface="Calibri (body)"/>
            </a:rPr>
            <a:t>I PROMOTE-IL, MIECHV, and Start Early developed content for a new training for maternal health home visitors.</a:t>
          </a:r>
        </a:p>
        <a:p>
          <a:pPr marL="342900" lvl="2" indent="-171450" algn="l" defTabSz="800100">
            <a:lnSpc>
              <a:spcPct val="100000"/>
            </a:lnSpc>
            <a:spcBef>
              <a:spcPct val="0"/>
            </a:spcBef>
            <a:spcAft>
              <a:spcPts val="0"/>
            </a:spcAft>
            <a:buFont typeface="Wingdings" panose="05000000000000000000" pitchFamily="2" charset="2"/>
            <a:buChar char="ü"/>
          </a:pPr>
          <a:r>
            <a:rPr lang="en-US" sz="1800" b="0" i="0" kern="1200" dirty="0">
              <a:effectLst/>
              <a:latin typeface="Calibri (body)"/>
            </a:rPr>
            <a:t>The training was piloted in November 2022 and is ongoing </a:t>
          </a:r>
        </a:p>
        <a:p>
          <a:pPr marL="342900" lvl="2" indent="-171450" algn="l" defTabSz="800100">
            <a:lnSpc>
              <a:spcPct val="100000"/>
            </a:lnSpc>
            <a:spcBef>
              <a:spcPct val="0"/>
            </a:spcBef>
            <a:spcAft>
              <a:spcPts val="0"/>
            </a:spcAft>
            <a:buFont typeface="Wingdings" panose="05000000000000000000" pitchFamily="2" charset="2"/>
            <a:buChar char="ü"/>
          </a:pPr>
          <a:r>
            <a:rPr lang="en-US" sz="1800" b="0" i="0" kern="1200" dirty="0">
              <a:effectLst/>
              <a:latin typeface="Calibri (body)"/>
            </a:rPr>
            <a:t>Goal is to have MIECHV workforce trained by end of 2023</a:t>
          </a:r>
        </a:p>
      </dsp:txBody>
      <dsp:txXfrm>
        <a:off x="0" y="1444084"/>
        <a:ext cx="11420271" cy="3345299"/>
      </dsp:txXfrm>
    </dsp:sp>
    <dsp:sp modelId="{785FC6AF-76F4-4279-8383-E3D2CF77953E}">
      <dsp:nvSpPr>
        <dsp:cNvPr id="0" name=""/>
        <dsp:cNvSpPr/>
      </dsp:nvSpPr>
      <dsp:spPr>
        <a:xfrm>
          <a:off x="571013" y="1272152"/>
          <a:ext cx="7994189" cy="437612"/>
        </a:xfrm>
        <a:prstGeom prst="roundRect">
          <a:avLst/>
        </a:prstGeom>
        <a:solidFill>
          <a:srgbClr val="FFAD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61" tIns="0" rIns="302161" bIns="0" numCol="1" spcCol="1270" anchor="ctr" anchorCtr="0">
          <a:noAutofit/>
        </a:bodyPr>
        <a:lstStyle/>
        <a:p>
          <a:pPr marL="0" lvl="0" indent="0" algn="l" defTabSz="1155700">
            <a:lnSpc>
              <a:spcPct val="90000"/>
            </a:lnSpc>
            <a:spcBef>
              <a:spcPct val="0"/>
            </a:spcBef>
            <a:spcAft>
              <a:spcPct val="35000"/>
            </a:spcAft>
            <a:buNone/>
          </a:pPr>
          <a:r>
            <a:rPr lang="en-US" sz="2600" kern="1200" dirty="0"/>
            <a:t>Status</a:t>
          </a:r>
        </a:p>
      </dsp:txBody>
      <dsp:txXfrm>
        <a:off x="592375" y="1293514"/>
        <a:ext cx="7951465" cy="3948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121B3-DF6F-704A-9857-31155DB1C2D0}" type="datetimeFigureOut">
              <a:rPr lang="en-US" smtClean="0"/>
              <a:t>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B0E5B-FF82-8849-81A6-58AC2C9F5F9D}" type="slidenum">
              <a:rPr lang="en-US" smtClean="0"/>
              <a:t>‹#›</a:t>
            </a:fld>
            <a:endParaRPr lang="en-US"/>
          </a:p>
        </p:txBody>
      </p:sp>
    </p:spTree>
    <p:extLst>
      <p:ext uri="{BB962C8B-B14F-4D97-AF65-F5344CB8AC3E}">
        <p14:creationId xmlns:p14="http://schemas.microsoft.com/office/powerpoint/2010/main" val="39885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177/0886260521105258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nternationalsocialhousing.org/2017/08/01/3-large-public-housing-consultant-companies-managing-voucher-program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treetsheet.org/pregnant-people-to-be-prioritized-for-shelter-and-hous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dshs.wa.gov/esa/community-services-offices/pregnant-women-assistance-pwa-progra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dshs.wa.gov/esa/community-services-offices/housing-and-essential-needs-hen-referral-progra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cf.hhs.gov/fysb/grant-funding/fysb-fy2019-runaway-and-homeless-youth-maternity-group-homes-grante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ohhio.org/healthy-beginnings-at-home/research-and-repor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ohhio.org/healthy-beginnings-at-home/research-and-report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kff.org/womens-health-policy/issue-brief/medicaid-coverage-for-women/"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dhs.wisconsin.gov/medicaid/housing-supports.htm" TargetMode="External"/><Relationship Id="rId4" Type="http://schemas.openxmlformats.org/officeDocument/2006/relationships/hyperlink" Target="https://www.hhs.gov/programs/social-services/homelessness/research/how-to-use-medicaid-to-assist-homeless-persons/index.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ubmed/987033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cholar.google.com/scholar_lookup?journal=J+Adolesc+Health&amp;title=Pregnancy+among+three+national+samples+of+runaway+and+homeless+youth&amp;author=J+Greene&amp;author=C+Ringwalt&amp;volume=23&amp;issue=6&amp;publication_year=1998&amp;pages=370-377&amp;pmid=9870331&amp;"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acf.hhs.gov/fysb/fact-sheet/maternity-group-home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epa.gov/newsreleases/epa-and-doj-announce-settlement-logan-square-aluminium-supply-over-lead-violation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hayes.house.gov/2023/5/hayes-leads-legislation-to-address-maternal-health-crisis-and-save-mothers-and-infants"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chakowsky.house.gov/media/press-releases/schakowsky-reintroduces-legislation-address-black-maternal-health-disparities" TargetMode="External"/><Relationship Id="rId4" Type="http://schemas.openxmlformats.org/officeDocument/2006/relationships/hyperlink" Target="http://blackmaternalhealthcaucus-underwood.house.gov/Momnibus"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1</a:t>
            </a:fld>
            <a:endParaRPr lang="en-US"/>
          </a:p>
        </p:txBody>
      </p:sp>
    </p:spTree>
    <p:extLst>
      <p:ext uri="{BB962C8B-B14F-4D97-AF65-F5344CB8AC3E}">
        <p14:creationId xmlns:p14="http://schemas.microsoft.com/office/powerpoint/2010/main" val="212050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page accordingly</a:t>
            </a:r>
          </a:p>
        </p:txBody>
      </p:sp>
      <p:sp>
        <p:nvSpPr>
          <p:cNvPr id="4" name="Slide Number Placeholder 3"/>
          <p:cNvSpPr>
            <a:spLocks noGrp="1"/>
          </p:cNvSpPr>
          <p:nvPr>
            <p:ph type="sldNum" sz="quarter" idx="10"/>
          </p:nvPr>
        </p:nvSpPr>
        <p:spPr/>
        <p:txBody>
          <a:bodyPr/>
          <a:lstStyle/>
          <a:p>
            <a:fld id="{F7021451-1387-4CA6-816F-3879F97B5CB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7195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73922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12424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276683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43552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372391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201362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32233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215949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36897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Housing is a key</a:t>
            </a:r>
            <a:r>
              <a:rPr lang="en-US" sz="1200" kern="1200" baseline="0" dirty="0">
                <a:solidFill>
                  <a:schemeClr val="tx1"/>
                </a:solidFill>
                <a:effectLst/>
                <a:latin typeface="+mn-lt"/>
                <a:ea typeface="+mn-ea"/>
                <a:cs typeface="+mn-cs"/>
              </a:rPr>
              <a:t> social determinant of health. In this presentation, when we reference housing we are talking about the whole continuum: from experiencing literal homelessness or housing instability (e.g. staying with friends or family), to being able to access safe, affordable and uncrowded housing.</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2800" dirty="0"/>
              <a:t>Poor housing conditions can lead to differences in social, environmental, and health outcomes. This is especially prevalent among marginalized populations, single parent families, and women, all who are more likely to live in unsuitable housing.</a:t>
            </a:r>
            <a:r>
              <a:rPr lang="en-US" sz="2800" baseline="30000"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It is important to note that historic discrimination policies and practices, such as redlining, have and continue to influence maternal and child health outcomes.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Centers for Disease Control and Prevention (2021). </a:t>
            </a:r>
            <a:r>
              <a:rPr lang="en-US" i="1" dirty="0"/>
              <a:t>Social Determinants of Health: Know What Affects Health</a:t>
            </a:r>
            <a:r>
              <a:rPr lang="en-US" dirty="0"/>
              <a:t>. Retrieved from https://www.cdc.gov/socialdeterminants/index.htm</a:t>
            </a:r>
            <a:r>
              <a:rPr lang="en-US" sz="1200" b="0" i="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Reece J. (2021). More Than Shelter: Housing for Urban Maternal and Infant Health. </a:t>
            </a:r>
            <a:r>
              <a:rPr lang="en-US" sz="1200" b="0" i="1" kern="1200" dirty="0">
                <a:solidFill>
                  <a:schemeClr val="tx1"/>
                </a:solidFill>
                <a:effectLst/>
                <a:latin typeface="+mn-lt"/>
                <a:ea typeface="+mn-ea"/>
                <a:cs typeface="+mn-cs"/>
              </a:rPr>
              <a:t>International journal of environmental research and public health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(7), 3331.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/10.3390/ijerph18073331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3328161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2118728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99261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27</a:t>
            </a:fld>
            <a:endParaRPr lang="en-US"/>
          </a:p>
        </p:txBody>
      </p:sp>
    </p:spTree>
    <p:extLst>
      <p:ext uri="{BB962C8B-B14F-4D97-AF65-F5344CB8AC3E}">
        <p14:creationId xmlns:p14="http://schemas.microsoft.com/office/powerpoint/2010/main" val="3417862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28</a:t>
            </a:fld>
            <a:endParaRPr lang="en-US"/>
          </a:p>
        </p:txBody>
      </p:sp>
    </p:spTree>
    <p:extLst>
      <p:ext uri="{BB962C8B-B14F-4D97-AF65-F5344CB8AC3E}">
        <p14:creationId xmlns:p14="http://schemas.microsoft.com/office/powerpoint/2010/main" val="1863395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29</a:t>
            </a:fld>
            <a:endParaRPr lang="en-US"/>
          </a:p>
        </p:txBody>
      </p:sp>
    </p:spTree>
    <p:extLst>
      <p:ext uri="{BB962C8B-B14F-4D97-AF65-F5344CB8AC3E}">
        <p14:creationId xmlns:p14="http://schemas.microsoft.com/office/powerpoint/2010/main" val="1437915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30</a:t>
            </a:fld>
            <a:endParaRPr lang="en-US"/>
          </a:p>
        </p:txBody>
      </p:sp>
    </p:spTree>
    <p:extLst>
      <p:ext uri="{BB962C8B-B14F-4D97-AF65-F5344CB8AC3E}">
        <p14:creationId xmlns:p14="http://schemas.microsoft.com/office/powerpoint/2010/main" val="4062124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dirty="0" err="1">
                <a:effectLst/>
              </a:rPr>
              <a:t>Peitzmeier</a:t>
            </a:r>
            <a:r>
              <a:rPr lang="en-US" dirty="0">
                <a:effectLst/>
              </a:rPr>
              <a:t>, S. M., </a:t>
            </a:r>
            <a:r>
              <a:rPr lang="en-US" dirty="0" err="1">
                <a:effectLst/>
              </a:rPr>
              <a:t>Fedina</a:t>
            </a:r>
            <a:r>
              <a:rPr lang="en-US" dirty="0">
                <a:effectLst/>
              </a:rPr>
              <a:t>, L., Ashwell, L., </a:t>
            </a:r>
            <a:r>
              <a:rPr lang="en-US" dirty="0" err="1">
                <a:effectLst/>
              </a:rPr>
              <a:t>Herrenkohl</a:t>
            </a:r>
            <a:r>
              <a:rPr lang="en-US" dirty="0">
                <a:effectLst/>
              </a:rPr>
              <a:t>, T. I., &amp; Tolman, R. (2022). Increases in Intimate Partner Violence During COVID-19: Prevalence and Correlates. </a:t>
            </a:r>
            <a:r>
              <a:rPr lang="en-US" i="1" dirty="0">
                <a:effectLst/>
              </a:rPr>
              <a:t>Journal of Interpersonal Violence</a:t>
            </a:r>
            <a:r>
              <a:rPr lang="en-US" dirty="0">
                <a:effectLst/>
              </a:rPr>
              <a:t>, </a:t>
            </a:r>
            <a:r>
              <a:rPr lang="en-US" i="1" dirty="0">
                <a:effectLst/>
              </a:rPr>
              <a:t>37</a:t>
            </a:r>
            <a:r>
              <a:rPr lang="en-US" dirty="0">
                <a:effectLst/>
              </a:rPr>
              <a:t>(21–22), NP20482–NP20512. </a:t>
            </a:r>
            <a:r>
              <a:rPr lang="en-US" dirty="0">
                <a:effectLst/>
                <a:hlinkClick r:id="rId3"/>
              </a:rPr>
              <a:t>https://doi.org/10.1177/08862605211052586</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31</a:t>
            </a:fld>
            <a:endParaRPr lang="en-US"/>
          </a:p>
        </p:txBody>
      </p:sp>
    </p:spTree>
    <p:extLst>
      <p:ext uri="{BB962C8B-B14F-4D97-AF65-F5344CB8AC3E}">
        <p14:creationId xmlns:p14="http://schemas.microsoft.com/office/powerpoint/2010/main" val="4151684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32</a:t>
            </a:fld>
            <a:endParaRPr lang="en-US"/>
          </a:p>
        </p:txBody>
      </p:sp>
    </p:spTree>
    <p:extLst>
      <p:ext uri="{BB962C8B-B14F-4D97-AF65-F5344CB8AC3E}">
        <p14:creationId xmlns:p14="http://schemas.microsoft.com/office/powerpoint/2010/main" val="99868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a:t>
            </a:r>
            <a:r>
              <a:rPr lang="en-US" dirty="0">
                <a:effectLst/>
              </a:rPr>
              <a:t>3 Large Public Housing Consultant Companies Managing Voucher Programs. (2017, August 1). </a:t>
            </a:r>
            <a:r>
              <a:rPr lang="en-US" i="1" dirty="0">
                <a:effectLst/>
              </a:rPr>
              <a:t>International Observatory on Social Housing</a:t>
            </a:r>
            <a:r>
              <a:rPr lang="en-US" dirty="0">
                <a:effectLst/>
              </a:rPr>
              <a:t>. </a:t>
            </a:r>
            <a:r>
              <a:rPr lang="en-US" dirty="0">
                <a:effectLst/>
                <a:hlinkClick r:id="rId3"/>
              </a:rPr>
              <a:t>https://internationalsocialhousing.org/2017/08/01/3-large-public-housing-consultant-companies-managing-voucher-programs/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33</a:t>
            </a:fld>
            <a:endParaRPr lang="en-US"/>
          </a:p>
        </p:txBody>
      </p:sp>
    </p:spTree>
    <p:extLst>
      <p:ext uri="{BB962C8B-B14F-4D97-AF65-F5344CB8AC3E}">
        <p14:creationId xmlns:p14="http://schemas.microsoft.com/office/powerpoint/2010/main" val="3367132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34</a:t>
            </a:fld>
            <a:endParaRPr lang="en-US"/>
          </a:p>
        </p:txBody>
      </p:sp>
    </p:spTree>
    <p:extLst>
      <p:ext uri="{BB962C8B-B14F-4D97-AF65-F5344CB8AC3E}">
        <p14:creationId xmlns:p14="http://schemas.microsoft.com/office/powerpoint/2010/main" val="131038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available,</a:t>
            </a:r>
            <a:r>
              <a:rPr lang="en-US" baseline="0" dirty="0"/>
              <a:t> information on the social determinants of health is included to further describe maternal deaths. </a:t>
            </a:r>
            <a:endParaRPr lang="en-US" dirty="0"/>
          </a:p>
          <a:p>
            <a:endParaRPr lang="en-US" dirty="0"/>
          </a:p>
          <a:p>
            <a:r>
              <a:rPr lang="en-US" dirty="0"/>
              <a:t>Of women who died from pregnancy-related causes between 2016-2017, one-third (33%) experienced one or more indicators</a:t>
            </a:r>
            <a:r>
              <a:rPr lang="en-US" baseline="0" dirty="0"/>
              <a:t> of traumatic stress and three-fourths (76%) experienced one or more indicators of financial stress. </a:t>
            </a:r>
            <a:r>
              <a:rPr lang="en-US" dirty="0"/>
              <a:t>Traumatic stress</a:t>
            </a:r>
            <a:r>
              <a:rPr lang="en-US" baseline="0" dirty="0"/>
              <a:t> includes: </a:t>
            </a:r>
            <a:r>
              <a:rPr lang="en-US" sz="1200" b="0" i="0" u="none" strike="noStrike" kern="1200" baseline="0" dirty="0">
                <a:solidFill>
                  <a:schemeClr val="tx1"/>
                </a:solidFill>
                <a:latin typeface="+mn-lt"/>
                <a:ea typeface="+mn-ea"/>
                <a:cs typeface="+mn-cs"/>
              </a:rPr>
              <a:t>housing instability (including homelessness), incarceration or other justice system involvement, involvement with the Illinois Department of Children and Family Services (DCFS), community violence, domestic violence, or other trauma (such as sexual abuse). Financial stress includes on Medicaid, had no health insurance, were a WIC participant, were unemployed, or experienced food insecurity.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a:t>
            </a:r>
            <a:r>
              <a:rPr lang="en-US" dirty="0"/>
              <a:t>igh prevalence of these stressors among Illinois’ pregnancy-related</a:t>
            </a:r>
            <a:r>
              <a:rPr lang="en-US" baseline="0" dirty="0"/>
              <a:t> deaths</a:t>
            </a:r>
            <a:r>
              <a:rPr lang="en-US" dirty="0"/>
              <a:t> highlights the importance of:</a:t>
            </a:r>
          </a:p>
          <a:p>
            <a:pPr lvl="1"/>
            <a:r>
              <a:rPr lang="en-US" dirty="0"/>
              <a:t>- Evaluating, addressing, and preventing women’s trauma</a:t>
            </a:r>
          </a:p>
          <a:p>
            <a:pPr lvl="1"/>
            <a:r>
              <a:rPr lang="en-US" dirty="0"/>
              <a:t>- Improving social services available to families in need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Content</a:t>
            </a:r>
            <a:r>
              <a:rPr lang="en-US" b="1" i="1" baseline="0" dirty="0"/>
              <a:t> used with permission from IDPH. </a:t>
            </a: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3. </a:t>
            </a:r>
            <a:r>
              <a:rPr lang="en-US" dirty="0"/>
              <a:t>Illinois MMRC and MMRC-V Data, 2016-2017.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4. </a:t>
            </a:r>
            <a:r>
              <a:rPr lang="en-US" dirty="0">
                <a:solidFill>
                  <a:srgbClr val="FFFFFF"/>
                </a:solidFill>
                <a:effectLst/>
                <a:latin typeface="Helvetica" pitchFamily="2" charset="0"/>
              </a:rPr>
              <a:t>Illinois Maternal Morbidity and Mortality Report, Illinois Department of Public Health. (October 2023).</a:t>
            </a:r>
            <a:endParaRPr lang="en-US" b="1" i="1" dirty="0"/>
          </a:p>
          <a:p>
            <a:endParaRPr lang="en-US" dirty="0"/>
          </a:p>
        </p:txBody>
      </p:sp>
      <p:sp>
        <p:nvSpPr>
          <p:cNvPr id="4" name="Slide Number Placeholder 3"/>
          <p:cNvSpPr>
            <a:spLocks noGrp="1"/>
          </p:cNvSpPr>
          <p:nvPr>
            <p:ph type="sldNum" sz="quarter" idx="5"/>
          </p:nvPr>
        </p:nvSpPr>
        <p:spPr/>
        <p:txBody>
          <a:bodyPr/>
          <a:lstStyle/>
          <a:p>
            <a:fld id="{2FA38652-214D-40E8-A7C2-0B7B50AC5618}" type="slidenum">
              <a:rPr lang="en-US" smtClean="0"/>
              <a:pPr/>
              <a:t>5</a:t>
            </a:fld>
            <a:endParaRPr lang="en-US" dirty="0"/>
          </a:p>
        </p:txBody>
      </p:sp>
    </p:spTree>
    <p:extLst>
      <p:ext uri="{BB962C8B-B14F-4D97-AF65-F5344CB8AC3E}">
        <p14:creationId xmlns:p14="http://schemas.microsoft.com/office/powerpoint/2010/main" val="1602101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 </a:t>
            </a:r>
            <a:r>
              <a:rPr lang="en-US" dirty="0">
                <a:effectLst/>
              </a:rPr>
              <a:t>Watts, Q. (2019, November 1). Pregnant People to be Prioritized for Shelter and Housing. </a:t>
            </a:r>
            <a:r>
              <a:rPr lang="en-US" i="1" dirty="0">
                <a:effectLst/>
              </a:rPr>
              <a:t>Street Sheet</a:t>
            </a:r>
            <a:r>
              <a:rPr lang="en-US" dirty="0">
                <a:effectLst/>
              </a:rPr>
              <a:t>. </a:t>
            </a:r>
            <a:r>
              <a:rPr lang="en-US" dirty="0">
                <a:effectLst/>
                <a:hlinkClick r:id="rId3"/>
              </a:rPr>
              <a:t>https://www.streetsheet.org/pregnant-people-to-be-prioritized-for-shelter-and-housing/</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A679E73-C4F5-4087-9D86-06109C275BBE}" type="slidenum">
              <a:rPr lang="en-US" smtClean="0"/>
              <a:t>35</a:t>
            </a:fld>
            <a:endParaRPr lang="en-US"/>
          </a:p>
        </p:txBody>
      </p:sp>
    </p:spTree>
    <p:extLst>
      <p:ext uri="{BB962C8B-B14F-4D97-AF65-F5344CB8AC3E}">
        <p14:creationId xmlns:p14="http://schemas.microsoft.com/office/powerpoint/2010/main" val="1117382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 </a:t>
            </a:r>
            <a:r>
              <a:rPr lang="en-US" i="1" dirty="0">
                <a:effectLst/>
              </a:rPr>
              <a:t>Pregnant Women Assistance (PWA) Program | DSHS</a:t>
            </a:r>
            <a:r>
              <a:rPr lang="en-US" dirty="0">
                <a:effectLst/>
              </a:rPr>
              <a:t>. (n.d.). Retrieved October 12, 2023, from </a:t>
            </a:r>
            <a:r>
              <a:rPr lang="en-US" dirty="0">
                <a:effectLst/>
                <a:hlinkClick r:id="rId3"/>
              </a:rPr>
              <a:t>https://www.dshs.wa.gov/esa/community-services-offices/pregnant-women-assistance-pwa-program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 </a:t>
            </a:r>
            <a:r>
              <a:rPr lang="en-US" i="1" dirty="0">
                <a:effectLst/>
              </a:rPr>
              <a:t>Housing and Essential Needs (HEN) Referral Program | DSHS</a:t>
            </a:r>
            <a:r>
              <a:rPr lang="en-US" dirty="0">
                <a:effectLst/>
              </a:rPr>
              <a:t>. (n.d.). Retrieved October 12, 2023, from </a:t>
            </a:r>
            <a:r>
              <a:rPr lang="en-US" dirty="0">
                <a:effectLst/>
                <a:hlinkClick r:id="rId4"/>
              </a:rPr>
              <a:t>https://www.dshs.wa.gov/esa/community-services-offices/housing-and-essential-needs-hen-referral-program</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36</a:t>
            </a:fld>
            <a:endParaRPr lang="en-US"/>
          </a:p>
        </p:txBody>
      </p:sp>
    </p:spTree>
    <p:extLst>
      <p:ext uri="{BB962C8B-B14F-4D97-AF65-F5344CB8AC3E}">
        <p14:creationId xmlns:p14="http://schemas.microsoft.com/office/powerpoint/2010/main" val="1123364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In early September 2021, Governor Pritzker of Illinois signed an executive order that created a new homelessness infrastructure within the state government, which consists of an interagency task force on homelessness. This group is tasked with developing a plan for the Governor by March 2022 and producing annual reports in December of each year there after.</a:t>
            </a:r>
          </a:p>
          <a:p>
            <a:endParaRPr lang="en-US" i="0" baseline="0" dirty="0"/>
          </a:p>
          <a:p>
            <a:r>
              <a:rPr lang="en-US" i="0" baseline="0" dirty="0"/>
              <a:t>The goal of the task force is to address homelessness and ultimately achieve functional zero homelessness throughout the state, to address unnecessary institutionalization, strengthen safety nets that contribute to housing stability, and improve health outcomes for people experiencing homelessness.</a:t>
            </a:r>
          </a:p>
          <a:p>
            <a:endParaRPr lang="en-US" i="0" baseline="0" dirty="0"/>
          </a:p>
          <a:p>
            <a:pPr marL="0" indent="0">
              <a:buNone/>
            </a:pPr>
            <a:r>
              <a:rPr lang="en-US" sz="1200" i="0" dirty="0"/>
              <a:t>The Root/Structural Causes Committee is working to ensure that a representative on the Task Force promotes the importance of prioritizing pregnant/postpartum people and families with young children.</a:t>
            </a:r>
          </a:p>
        </p:txBody>
      </p:sp>
      <p:sp>
        <p:nvSpPr>
          <p:cNvPr id="4"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extLst>
      <p:ext uri="{BB962C8B-B14F-4D97-AF65-F5344CB8AC3E}">
        <p14:creationId xmlns:p14="http://schemas.microsoft.com/office/powerpoint/2010/main" val="2485574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With this in mind, we offer some policy suggestions regarding housing and maternal health. For example:</a:t>
            </a:r>
          </a:p>
          <a:p>
            <a:pPr marL="171450" indent="-171450">
              <a:buFontTx/>
              <a:buChar char="-"/>
            </a:pPr>
            <a:r>
              <a:rPr lang="en-US" sz="1200" b="0" i="0" kern="1200" dirty="0">
                <a:solidFill>
                  <a:schemeClr val="tx1"/>
                </a:solidFill>
                <a:effectLst/>
                <a:latin typeface="+mn-lt"/>
                <a:ea typeface="+mn-ea"/>
                <a:cs typeface="+mn-cs"/>
              </a:rPr>
              <a:t>You can advocate for shelter-based interventions providing prenatal care</a:t>
            </a:r>
          </a:p>
          <a:p>
            <a:pPr marL="171450" indent="-171450">
              <a:buFontTx/>
              <a:buChar char="-"/>
            </a:pPr>
            <a:r>
              <a:rPr lang="en-US" sz="1200" b="0" i="0" kern="1200" dirty="0">
                <a:solidFill>
                  <a:schemeClr val="tx1"/>
                </a:solidFill>
                <a:effectLst/>
                <a:latin typeface="+mn-lt"/>
                <a:ea typeface="+mn-ea"/>
                <a:cs typeface="+mn-cs"/>
              </a:rPr>
              <a:t>You can advocate for expansion of programs</a:t>
            </a:r>
            <a:r>
              <a:rPr lang="en-US" sz="1200" b="0" i="0" kern="1200" baseline="0" dirty="0">
                <a:solidFill>
                  <a:schemeClr val="tx1"/>
                </a:solidFill>
                <a:effectLst/>
                <a:latin typeface="+mn-lt"/>
                <a:ea typeface="+mn-ea"/>
                <a:cs typeface="+mn-cs"/>
              </a:rPr>
              <a:t> which provide units conducive for families </a:t>
            </a: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You can advocate broadly for policies that support fair and just housing and more funding more federal housing programs</a:t>
            </a:r>
          </a:p>
          <a:p>
            <a:pPr marL="171450" indent="-171450">
              <a:buFontTx/>
              <a:buChar char="-"/>
            </a:pPr>
            <a:r>
              <a:rPr lang="en-US" sz="1200" b="0" i="0" kern="1200" dirty="0">
                <a:solidFill>
                  <a:schemeClr val="tx1"/>
                </a:solidFill>
                <a:effectLst/>
                <a:latin typeface="+mn-lt"/>
                <a:ea typeface="+mn-ea"/>
                <a:cs typeface="+mn-cs"/>
              </a:rPr>
              <a:t>You can increase access to consistent preventative care</a:t>
            </a:r>
          </a:p>
          <a:p>
            <a:pPr marL="171450" indent="-171450">
              <a:buFontTx/>
              <a:buChar char="-"/>
            </a:pPr>
            <a:r>
              <a:rPr lang="en-US" sz="1200" b="0" i="0" kern="1200" dirty="0">
                <a:solidFill>
                  <a:schemeClr val="tx1"/>
                </a:solidFill>
                <a:effectLst/>
                <a:latin typeface="+mn-lt"/>
                <a:ea typeface="+mn-ea"/>
                <a:cs typeface="+mn-cs"/>
              </a:rPr>
              <a:t>You can work to reconfigure services to meet homeless people’s needs through decrease fragmentation and increased training</a:t>
            </a:r>
          </a:p>
          <a:p>
            <a:pPr marL="171450" indent="-171450">
              <a:buFontTx/>
              <a:buChar char="-"/>
            </a:pPr>
            <a:r>
              <a:rPr lang="en-US" sz="1200" b="0" i="0" kern="1200" dirty="0">
                <a:solidFill>
                  <a:schemeClr val="tx1"/>
                </a:solidFill>
                <a:effectLst/>
                <a:latin typeface="+mn-lt"/>
                <a:ea typeface="+mn-ea"/>
                <a:cs typeface="+mn-cs"/>
              </a:rPr>
              <a:t>You can also support the legislation that was passed during COVID-19 to continue, including rental assistance, sealing eviction records, and foreclosure moratoriums.</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5. Clark, R. E., </a:t>
            </a:r>
            <a:r>
              <a:rPr lang="en-US" sz="1200" b="0" i="0" kern="1200" dirty="0" err="1">
                <a:solidFill>
                  <a:schemeClr val="tx1"/>
                </a:solidFill>
                <a:effectLst/>
                <a:latin typeface="+mn-lt"/>
                <a:ea typeface="+mn-ea"/>
                <a:cs typeface="+mn-cs"/>
              </a:rPr>
              <a:t>Weinreb</a:t>
            </a:r>
            <a:r>
              <a:rPr lang="en-US" sz="1200" b="0" i="0" kern="1200" dirty="0">
                <a:solidFill>
                  <a:schemeClr val="tx1"/>
                </a:solidFill>
                <a:effectLst/>
                <a:latin typeface="+mn-lt"/>
                <a:ea typeface="+mn-ea"/>
                <a:cs typeface="+mn-cs"/>
              </a:rPr>
              <a:t>, L., </a:t>
            </a:r>
            <a:r>
              <a:rPr lang="en-US" sz="1200" b="0" i="0" kern="1200" dirty="0" err="1">
                <a:solidFill>
                  <a:schemeClr val="tx1"/>
                </a:solidFill>
                <a:effectLst/>
                <a:latin typeface="+mn-lt"/>
                <a:ea typeface="+mn-ea"/>
                <a:cs typeface="+mn-cs"/>
              </a:rPr>
              <a:t>Flahive</a:t>
            </a:r>
            <a:r>
              <a:rPr lang="en-US" sz="1200" b="0" i="0" kern="1200" dirty="0">
                <a:solidFill>
                  <a:schemeClr val="tx1"/>
                </a:solidFill>
                <a:effectLst/>
                <a:latin typeface="+mn-lt"/>
                <a:ea typeface="+mn-ea"/>
                <a:cs typeface="+mn-cs"/>
              </a:rPr>
              <a:t>, J. M., &amp; Seifert, R. W. (2019). Homelessness contributes to pregnancy complications. </a:t>
            </a:r>
            <a:r>
              <a:rPr lang="en-US" sz="1200" b="0" i="1" kern="1200" dirty="0">
                <a:solidFill>
                  <a:schemeClr val="tx1"/>
                </a:solidFill>
                <a:effectLst/>
                <a:latin typeface="+mn-lt"/>
                <a:ea typeface="+mn-ea"/>
                <a:cs typeface="+mn-cs"/>
              </a:rPr>
              <a:t>Health Affairs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38</a:t>
            </a:r>
            <a:r>
              <a:rPr lang="en-US" sz="1200" b="0" i="0" kern="1200" dirty="0">
                <a:solidFill>
                  <a:schemeClr val="tx1"/>
                </a:solidFill>
                <a:effectLst/>
                <a:latin typeface="+mn-lt"/>
                <a:ea typeface="+mn-ea"/>
                <a:cs typeface="+mn-cs"/>
              </a:rPr>
              <a:t>(1), 139-146.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 APHA. (2018). </a:t>
            </a:r>
            <a:r>
              <a:rPr lang="en-US" sz="1200" i="1" kern="1200" dirty="0">
                <a:solidFill>
                  <a:schemeClr val="tx1"/>
                </a:solidFill>
                <a:effectLst/>
                <a:latin typeface="+mn-lt"/>
                <a:ea typeface="+mn-ea"/>
                <a:cs typeface="+mn-cs"/>
              </a:rPr>
              <a:t>State of the nation’s housing report: creating the healthiest nation</a:t>
            </a:r>
            <a:r>
              <a:rPr lang="en-US" sz="1200" kern="1200" dirty="0">
                <a:solidFill>
                  <a:schemeClr val="tx1"/>
                </a:solidFill>
                <a:effectLst/>
                <a:latin typeface="+mn-lt"/>
                <a:ea typeface="+mn-ea"/>
                <a:cs typeface="+mn-cs"/>
              </a:rPr>
              <a:t>. 50(7)2. 2018 14. </a:t>
            </a:r>
            <a:endParaRPr lang="en-US" sz="1200" b="0" i="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8. McGeough, C., Walsh, A., &amp; Clyne, B. (2020). Barriers and facilitators perceived by women while homeless and pregnant in accessing antenatal and or postnatal healthcare: A qualitative evidence synthesis. </a:t>
            </a:r>
            <a:r>
              <a:rPr lang="en-US" sz="1200" i="1" kern="1200" dirty="0">
                <a:solidFill>
                  <a:schemeClr val="tx1"/>
                </a:solidFill>
                <a:effectLst/>
                <a:latin typeface="+mn-lt"/>
                <a:ea typeface="+mn-ea"/>
                <a:cs typeface="+mn-cs"/>
              </a:rPr>
              <a:t>Health &amp; Social Care in the Community</a:t>
            </a:r>
            <a:r>
              <a:rPr lang="en-US" sz="1200" kern="1200" dirty="0">
                <a:solidFill>
                  <a:schemeClr val="tx1"/>
                </a:solidFill>
                <a:effectLst/>
                <a:latin typeface="+mn-lt"/>
                <a:ea typeface="+mn-ea"/>
                <a:cs typeface="+mn-cs"/>
              </a:rPr>
              <a:t>.</a:t>
            </a:r>
          </a:p>
          <a:p>
            <a:r>
              <a:rPr lang="en-US" dirty="0"/>
              <a:t>21. Housing Action Illinois (2021). Federally funded emergency rental assistance programs for 2021. Retrieved from https://</a:t>
            </a:r>
            <a:r>
              <a:rPr lang="en-US" dirty="0" err="1"/>
              <a:t>housingactionil.org</a:t>
            </a:r>
            <a:r>
              <a:rPr lang="en-US" dirty="0"/>
              <a:t>/blog/2021/04/19/federally-funded-emergency-rental-assistance-programs-for-2021/</a:t>
            </a:r>
          </a:p>
        </p:txBody>
      </p:sp>
      <p:sp>
        <p:nvSpPr>
          <p:cNvPr id="4" name="Slide Number Placeholder 3"/>
          <p:cNvSpPr>
            <a:spLocks noGrp="1"/>
          </p:cNvSpPr>
          <p:nvPr>
            <p:ph type="sldNum" sz="quarter" idx="10"/>
          </p:nvPr>
        </p:nvSpPr>
        <p:spPr/>
        <p:txBody>
          <a:bodyPr/>
          <a:lstStyle/>
          <a:p>
            <a:fld id="{F7021451-1387-4CA6-816F-3879F97B5CBC}" type="slidenum">
              <a:rPr lang="en-US" smtClean="0"/>
              <a:t>39</a:t>
            </a:fld>
            <a:endParaRPr lang="en-US"/>
          </a:p>
        </p:txBody>
      </p:sp>
    </p:spTree>
    <p:extLst>
      <p:ext uri="{BB962C8B-B14F-4D97-AF65-F5344CB8AC3E}">
        <p14:creationId xmlns:p14="http://schemas.microsoft.com/office/powerpoint/2010/main" val="1197742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pregnant and postpartum people have not been prioritized in housing policies or services. However, there are some examples of programs or policies that have focused on the pregnant and postpartum population:</a:t>
            </a:r>
          </a:p>
          <a:p>
            <a:r>
              <a:rPr lang="en-US" sz="1200" kern="1200" dirty="0">
                <a:solidFill>
                  <a:schemeClr val="tx1"/>
                </a:solidFill>
                <a:effectLst/>
                <a:latin typeface="+mn-lt"/>
                <a:ea typeface="+mn-ea"/>
                <a:cs typeface="+mn-cs"/>
              </a:rPr>
              <a:t>1. Maternity Group Homes for pregnancy and parenting youth for people aged 16-22, though this was not funded in IL</a:t>
            </a:r>
          </a:p>
          <a:p>
            <a:r>
              <a:rPr lang="en-US" sz="1200" kern="1200" dirty="0">
                <a:solidFill>
                  <a:schemeClr val="tx1"/>
                </a:solidFill>
                <a:effectLst/>
                <a:latin typeface="+mn-lt"/>
                <a:ea typeface="+mn-ea"/>
                <a:cs typeface="+mn-cs"/>
              </a:rPr>
              <a:t>2. The Boston Housing Authority created a Healthy Start in Housing program to help high and at-risk pregnant people secure and retain stable housing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these programs are great, there is not any state or national policy that entitles housing options to pregnant and postpartum people.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22. U.S. Department of Health and Human Services (HHS). (2019). </a:t>
            </a:r>
            <a:r>
              <a:rPr lang="en-US" sz="1200" i="1" kern="1200" dirty="0">
                <a:solidFill>
                  <a:schemeClr val="tx1"/>
                </a:solidFill>
                <a:effectLst/>
                <a:latin typeface="+mn-lt"/>
                <a:ea typeface="+mn-ea"/>
                <a:cs typeface="+mn-cs"/>
              </a:rPr>
              <a:t>FYSB FY2019 Runaway and homeless youth maternity group homes grantees.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https://www.acf.hhs.gov/fysb/grant-funding/fysb-fy2019-runaway-and-homeless-youth-maternity-group-homes-grantees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 Boston Housing Authority (2014). </a:t>
            </a:r>
            <a:r>
              <a:rPr lang="en-US" sz="1200" i="1" kern="1200" dirty="0">
                <a:solidFill>
                  <a:schemeClr val="tx1"/>
                </a:solidFill>
                <a:effectLst/>
                <a:latin typeface="+mn-lt"/>
                <a:ea typeface="+mn-ea"/>
                <a:cs typeface="+mn-cs"/>
              </a:rPr>
              <a:t>Health Start in Housing provides housing and services to women with high risk pregnancies.</a:t>
            </a:r>
            <a:r>
              <a:rPr lang="en-US" sz="1200" kern="1200" dirty="0">
                <a:solidFill>
                  <a:schemeClr val="tx1"/>
                </a:solidFill>
                <a:effectLst/>
                <a:latin typeface="+mn-lt"/>
                <a:ea typeface="+mn-ea"/>
                <a:cs typeface="+mn-cs"/>
              </a:rPr>
              <a:t> Retrieved from https://www.bostonhousing.org/en/BHA-Blog/December-2014/Healthy-Start-in-Housing-provides-housing-and-serv.aspx#:~:text=The%20Boston%20Public%20Health%20Commission,secure%20and%20retain%20stable%20housing</a:t>
            </a:r>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906930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Healthy Beginnings at Home (HBAH) is a research project in Columbus, Ohio which tested the impact of providing rental assistance with housing stabilization services to unstably housed pregnant women at risk of infant mortality. </a:t>
            </a:r>
          </a:p>
          <a:p>
            <a:pPr marL="828446" marR="0" lvl="1" indent="0" algn="l" defTabSz="914400" rtl="0" eaLnBrk="1" fontAlgn="base" latinLnBrk="0" hangingPunct="1">
              <a:lnSpc>
                <a:spcPct val="100000"/>
              </a:lnSpc>
              <a:spcBef>
                <a:spcPts val="0"/>
              </a:spcBef>
              <a:spcAft>
                <a:spcPts val="0"/>
              </a:spcAft>
              <a:buClrTx/>
              <a:buSzTx/>
              <a:buFontTx/>
              <a:buNone/>
              <a:tabLst/>
              <a:defRPr/>
            </a:pPr>
            <a:r>
              <a:rPr lang="en-US" sz="1200" dirty="0"/>
              <a:t>HBAH participants formed strong relationships with their housing stability specialist</a:t>
            </a:r>
          </a:p>
          <a:p>
            <a:pPr marL="828446" lvl="1" fontAlgn="base"/>
            <a:r>
              <a:rPr lang="en-US" sz="1200" dirty="0"/>
              <a:t>Racism, trauma and violence must be addressed</a:t>
            </a:r>
          </a:p>
          <a:p>
            <a:pPr marL="828446" lvl="1" fontAlgn="base"/>
            <a:r>
              <a:rPr lang="en-US" sz="1200" dirty="0"/>
              <a:t>HBAH families faced substantial economic challenges that were exacerbated by the COVID-19 pandemic</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R="0" lvl="0" fontAlgn="auto">
              <a:lnSpc>
                <a:spcPct val="90000"/>
              </a:lnSpc>
              <a:spcBef>
                <a:spcPts val="0"/>
              </a:spcBef>
              <a:spcAft>
                <a:spcPts val="600"/>
              </a:spcAft>
              <a:buClrTx/>
              <a:buSzTx/>
              <a:tabLst/>
              <a:defRPr/>
            </a:pPr>
            <a:r>
              <a:rPr lang="en-US" dirty="0">
                <a:solidFill>
                  <a:srgbClr val="0070C0"/>
                </a:solidFill>
              </a:rPr>
              <a:t>24. </a:t>
            </a:r>
            <a:r>
              <a:rPr lang="en-US" dirty="0"/>
              <a:t>Health Policy Institute of Ohio.</a:t>
            </a:r>
            <a:r>
              <a:rPr lang="en-US" baseline="0" dirty="0"/>
              <a:t> (June 2021). </a:t>
            </a:r>
            <a:r>
              <a:rPr lang="en-US" i="1" baseline="0" dirty="0"/>
              <a:t>Healthy Beginnings at Home: Final Report. </a:t>
            </a:r>
            <a:r>
              <a:rPr lang="en-US" i="0" baseline="0" dirty="0"/>
              <a:t>Retrieved from</a:t>
            </a:r>
          </a:p>
          <a:p>
            <a:pPr marR="0" lvl="0" fontAlgn="auto">
              <a:lnSpc>
                <a:spcPct val="90000"/>
              </a:lnSpc>
              <a:spcBef>
                <a:spcPts val="0"/>
              </a:spcBef>
              <a:spcAft>
                <a:spcPts val="600"/>
              </a:spcAft>
              <a:buClrTx/>
              <a:buSzTx/>
              <a:tabLst/>
              <a:defRPr/>
            </a:pPr>
            <a:r>
              <a:rPr lang="en-US" dirty="0"/>
              <a:t>     </a:t>
            </a:r>
            <a:r>
              <a:rPr lang="en-US" i="0" baseline="0" dirty="0">
                <a:hlinkClick r:id="rId3"/>
              </a:rPr>
              <a:t>https://cohhio.org/healthy-beginnings-at-home/research-and-reports/</a:t>
            </a:r>
            <a:endParaRPr lang="en-US" i="0" baseline="0" dirty="0"/>
          </a:p>
          <a:p>
            <a:r>
              <a:rPr lang="en-US" i="0" baseline="0" dirty="0"/>
              <a:t>25. Bush Stevens, </a:t>
            </a:r>
            <a:r>
              <a:rPr lang="en-US" i="0" baseline="0" dirty="0" err="1"/>
              <a:t>Reat</a:t>
            </a:r>
            <a:r>
              <a:rPr lang="en-US" i="0" baseline="0" dirty="0"/>
              <a:t>, and Santiago. (June 2023). </a:t>
            </a:r>
            <a:r>
              <a:rPr lang="en-US" i="1" baseline="0" dirty="0"/>
              <a:t>Healthy Beginnings at Home: Final Report. </a:t>
            </a:r>
            <a:r>
              <a:rPr lang="en-US" i="0" baseline="0" dirty="0"/>
              <a:t>Retrieved from https://www.healthpolicyohio.org/healthy-beginnings-at-home-final-report/</a:t>
            </a:r>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a:p>
        </p:txBody>
      </p:sp>
    </p:spTree>
    <p:extLst>
      <p:ext uri="{BB962C8B-B14F-4D97-AF65-F5344CB8AC3E}">
        <p14:creationId xmlns:p14="http://schemas.microsoft.com/office/powerpoint/2010/main" val="1628295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Healthy Beginnings at Home (HBAH) is a research project in Columbus, Ohio which tested the impact of providing rental assistance with housing stabilization services to unstably housed pregnant women at risk of infant mortality.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R="0" lvl="0" fontAlgn="auto">
              <a:lnSpc>
                <a:spcPct val="90000"/>
              </a:lnSpc>
              <a:spcBef>
                <a:spcPts val="0"/>
              </a:spcBef>
              <a:spcAft>
                <a:spcPts val="600"/>
              </a:spcAft>
              <a:buClrTx/>
              <a:buSzTx/>
              <a:tabLst/>
              <a:defRPr/>
            </a:pPr>
            <a:r>
              <a:rPr lang="en-US" dirty="0"/>
              <a:t>24. Health Policy Institute of Ohio.</a:t>
            </a:r>
            <a:r>
              <a:rPr lang="en-US" baseline="0" dirty="0"/>
              <a:t> (June 2021). </a:t>
            </a:r>
            <a:r>
              <a:rPr lang="en-US" i="1" baseline="0" dirty="0"/>
              <a:t>Healthy Beginnings at Home: Final Report. </a:t>
            </a:r>
            <a:r>
              <a:rPr lang="en-US" i="0" baseline="0" dirty="0"/>
              <a:t>Retrieved from</a:t>
            </a:r>
          </a:p>
          <a:p>
            <a:pPr marR="0" lvl="0" fontAlgn="auto">
              <a:lnSpc>
                <a:spcPct val="90000"/>
              </a:lnSpc>
              <a:spcBef>
                <a:spcPts val="0"/>
              </a:spcBef>
              <a:spcAft>
                <a:spcPts val="600"/>
              </a:spcAft>
              <a:buClrTx/>
              <a:buSzTx/>
              <a:tabLst/>
              <a:defRPr/>
            </a:pPr>
            <a:r>
              <a:rPr lang="en-US" dirty="0"/>
              <a:t>     </a:t>
            </a:r>
            <a:r>
              <a:rPr lang="en-US" i="0" baseline="0" dirty="0">
                <a:hlinkClick r:id="rId3"/>
              </a:rPr>
              <a:t>https://cohhio.org/healthy-beginnings-at-home/research-and-reports/</a:t>
            </a:r>
            <a:endParaRPr lang="en-US" i="0" baseline="0" dirty="0"/>
          </a:p>
        </p:txBody>
      </p:sp>
      <p:sp>
        <p:nvSpPr>
          <p:cNvPr id="4" name="Slide Number Placeholder 3"/>
          <p:cNvSpPr>
            <a:spLocks noGrp="1"/>
          </p:cNvSpPr>
          <p:nvPr>
            <p:ph type="sldNum" sz="quarter" idx="10"/>
          </p:nvPr>
        </p:nvSpPr>
        <p:spPr/>
        <p:txBody>
          <a:bodyPr/>
          <a:lstStyle/>
          <a:p>
            <a:fld id="{F7021451-1387-4CA6-816F-3879F97B5CBC}" type="slidenum">
              <a:rPr lang="en-US" smtClean="0"/>
              <a:t>42</a:t>
            </a:fld>
            <a:endParaRPr lang="en-US"/>
          </a:p>
        </p:txBody>
      </p:sp>
    </p:spTree>
    <p:extLst>
      <p:ext uri="{BB962C8B-B14F-4D97-AF65-F5344CB8AC3E}">
        <p14:creationId xmlns:p14="http://schemas.microsoft.com/office/powerpoint/2010/main" val="878953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report for specific examples of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25. Bush Stevens, </a:t>
            </a:r>
            <a:r>
              <a:rPr lang="en-US" i="0" baseline="0" dirty="0" err="1"/>
              <a:t>Reat</a:t>
            </a:r>
            <a:r>
              <a:rPr lang="en-US" i="0" baseline="0" dirty="0"/>
              <a:t>, and Santiago. (June 2023). </a:t>
            </a:r>
            <a:r>
              <a:rPr lang="en-US" i="1" baseline="0" dirty="0"/>
              <a:t>Healthy Beginnings at Home: Final Report. </a:t>
            </a:r>
            <a:r>
              <a:rPr lang="en-US" i="0" baseline="0" dirty="0"/>
              <a:t>Retrieved from https://www.healthpolicyohio.org/healthy-beginnings-at-home-final-report/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43</a:t>
            </a:fld>
            <a:endParaRPr lang="en-US"/>
          </a:p>
        </p:txBody>
      </p:sp>
    </p:spTree>
    <p:extLst>
      <p:ext uri="{BB962C8B-B14F-4D97-AF65-F5344CB8AC3E}">
        <p14:creationId xmlns:p14="http://schemas.microsoft.com/office/powerpoint/2010/main" val="3843712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it is important to note that housing cannot be addressed in isolation and other work to ensure safety and economic stability are necessary. This includes: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Having institutional policies for health screenings (IPV&lt; mental health,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Funding for pregnant and postpartum victims of IPV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Social policies to support education and employment of women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Adequate and affordable day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Paid family leave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26. Sharps PW, </a:t>
            </a:r>
            <a:r>
              <a:rPr lang="en-US" sz="1200" kern="1200" dirty="0" err="1">
                <a:solidFill>
                  <a:schemeClr val="tx1"/>
                </a:solidFill>
                <a:effectLst/>
                <a:latin typeface="+mn-lt"/>
                <a:ea typeface="+mn-ea"/>
                <a:cs typeface="+mn-cs"/>
              </a:rPr>
              <a:t>Laughon</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Giangrande</a:t>
            </a:r>
            <a:r>
              <a:rPr lang="en-US" sz="1200" kern="1200" dirty="0">
                <a:solidFill>
                  <a:schemeClr val="tx1"/>
                </a:solidFill>
                <a:effectLst/>
                <a:latin typeface="+mn-lt"/>
                <a:ea typeface="+mn-ea"/>
                <a:cs typeface="+mn-cs"/>
              </a:rPr>
              <a:t> SK. Intimate partner violence and the childbearing year: maternal and infant health consequences. Trauma Violence Abuse. 2007;8:105e116.</a:t>
            </a:r>
          </a:p>
        </p:txBody>
      </p:sp>
      <p:sp>
        <p:nvSpPr>
          <p:cNvPr id="4" name="Slide Number Placeholder 3"/>
          <p:cNvSpPr>
            <a:spLocks noGrp="1"/>
          </p:cNvSpPr>
          <p:nvPr>
            <p:ph type="sldNum" sz="quarter" idx="10"/>
          </p:nvPr>
        </p:nvSpPr>
        <p:spPr/>
        <p:txBody>
          <a:bodyPr/>
          <a:lstStyle/>
          <a:p>
            <a:fld id="{F7021451-1387-4CA6-816F-3879F97B5CBC}" type="slidenum">
              <a:rPr lang="en-US" smtClean="0"/>
              <a:t>44</a:t>
            </a:fld>
            <a:endParaRPr lang="en-US"/>
          </a:p>
        </p:txBody>
      </p:sp>
    </p:spTree>
    <p:extLst>
      <p:ext uri="{BB962C8B-B14F-4D97-AF65-F5344CB8AC3E}">
        <p14:creationId xmlns:p14="http://schemas.microsoft.com/office/powerpoint/2010/main" val="2457159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Under the current HUD definition of chronic homelessness an individual or family must meet one of three criteria of homelessness.2 The first criterion is that an individual with a disability is living in a location not meant for human habitation, a safe haven, or an emergency shelter and has been living as described for at least 12 months or on at least four separate occasions in the last three years.24 The combined occasions must equal at least 12 months and each break must have included at least seven consecutive nights not living as described.24 The second criterion is an individual living in an institutional care facility for less than 90 days and met all criteria of the definition prior to entering the institutional care facility.24 An institutional care facility includes jail, substance abuse or mental health treatment facilities, or other similar facilities.24 The third criterion is that, within a family, the head of household meets all criteria in the definition.</a:t>
            </a:r>
          </a:p>
          <a:p>
            <a:endParaRPr lang="en-US" b="0" i="0" dirty="0">
              <a:effectLst/>
              <a:latin typeface="Arial" panose="020B0604020202020204" pitchFamily="34" charset="0"/>
            </a:endParaRPr>
          </a:p>
          <a:p>
            <a:r>
              <a:rPr lang="en-US" b="0" i="0" dirty="0">
                <a:effectLst/>
                <a:latin typeface="Arial" panose="020B0604020202020204" pitchFamily="34" charset="0"/>
              </a:rPr>
              <a:t>27. </a:t>
            </a:r>
            <a:r>
              <a:rPr lang="en-US" dirty="0">
                <a:effectLst/>
              </a:rPr>
              <a:t>Gomez, I., </a:t>
            </a:r>
            <a:r>
              <a:rPr lang="en-US" dirty="0" err="1">
                <a:effectLst/>
              </a:rPr>
              <a:t>Ranji</a:t>
            </a:r>
            <a:r>
              <a:rPr lang="en-US" dirty="0">
                <a:effectLst/>
              </a:rPr>
              <a:t>, U., </a:t>
            </a:r>
            <a:r>
              <a:rPr lang="en-US" dirty="0" err="1">
                <a:effectLst/>
              </a:rPr>
              <a:t>Salganicoff</a:t>
            </a:r>
            <a:r>
              <a:rPr lang="en-US" dirty="0">
                <a:effectLst/>
              </a:rPr>
              <a:t>, A., &amp; Published, B. F. (2022, February 17). Medicaid Coverage for Women. </a:t>
            </a:r>
            <a:r>
              <a:rPr lang="en-US" i="1" dirty="0">
                <a:effectLst/>
              </a:rPr>
              <a:t>KFF</a:t>
            </a:r>
            <a:r>
              <a:rPr lang="en-US" dirty="0">
                <a:effectLst/>
              </a:rPr>
              <a:t>. </a:t>
            </a:r>
            <a:r>
              <a:rPr lang="en-US" dirty="0">
                <a:effectLst/>
                <a:hlinkClick r:id="rId3"/>
              </a:rPr>
              <a:t>https://www.kff.org/womens-health-policy/issue-brief/medicaid-coverage-for-women/</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28. Evaluation (ASPE), A. S. for P. and. (2007, September 26). </a:t>
            </a:r>
            <a:r>
              <a:rPr lang="en-US" i="1" dirty="0">
                <a:effectLst/>
              </a:rPr>
              <a:t>Condensed Version of a Primer on How to Use Medicaid to Assist Persons Who Are Homeless to Access Medical, Behavioral Health, and Support Services</a:t>
            </a:r>
            <a:r>
              <a:rPr lang="en-US" dirty="0">
                <a:effectLst/>
              </a:rPr>
              <a:t> [Text]. </a:t>
            </a:r>
            <a:r>
              <a:rPr lang="en-US" dirty="0" err="1">
                <a:effectLst/>
              </a:rPr>
              <a:t>HHS.Gov</a:t>
            </a:r>
            <a:r>
              <a:rPr lang="en-US" dirty="0">
                <a:effectLst/>
              </a:rPr>
              <a:t>. </a:t>
            </a:r>
            <a:r>
              <a:rPr lang="en-US" dirty="0">
                <a:effectLst/>
                <a:hlinkClick r:id="rId4"/>
              </a:rPr>
              <a:t>https://www.hhs.gov/programs/social-services/homelessness/research/how-to-use-medicaid-to-assist-homeless-persons/index.html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29. </a:t>
            </a:r>
            <a:r>
              <a:rPr lang="en-US" i="1" dirty="0">
                <a:effectLst/>
              </a:rPr>
              <a:t>Housing Support Services Health Services Initiative</a:t>
            </a:r>
            <a:r>
              <a:rPr lang="en-US" dirty="0">
                <a:effectLst/>
              </a:rPr>
              <a:t>. (2021, October 12). Wisconsin Department of Health Services. </a:t>
            </a:r>
            <a:r>
              <a:rPr lang="en-US" dirty="0">
                <a:effectLst/>
                <a:hlinkClick r:id="rId5"/>
              </a:rPr>
              <a:t>https://www.dhs.wisconsin.gov/medicaid/housing-supports.htm</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46</a:t>
            </a:fld>
            <a:endParaRPr lang="en-US"/>
          </a:p>
        </p:txBody>
      </p:sp>
    </p:spTree>
    <p:extLst>
      <p:ext uri="{BB962C8B-B14F-4D97-AF65-F5344CB8AC3E}">
        <p14:creationId xmlns:p14="http://schemas.microsoft.com/office/powerpoint/2010/main" val="366112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shows that</a:t>
            </a:r>
            <a:r>
              <a:rPr lang="en-US" sz="1200" kern="1200" baseline="0" dirty="0">
                <a:solidFill>
                  <a:schemeClr val="tx1"/>
                </a:solidFill>
                <a:effectLst/>
                <a:latin typeface="+mn-lt"/>
                <a:ea typeface="+mn-ea"/>
                <a:cs typeface="+mn-cs"/>
              </a:rPr>
              <a:t> p</a:t>
            </a:r>
            <a:r>
              <a:rPr lang="en-US" sz="1200" dirty="0"/>
              <a:t>regnancy can increase an individual’s risk of becoming homeless, and that they face significantly greater health risks while unstably housed.</a:t>
            </a:r>
            <a:r>
              <a:rPr lang="en-US" sz="1200" baseline="30000" dirty="0"/>
              <a:t>4 </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risk</a:t>
            </a:r>
            <a:r>
              <a:rPr lang="en-US" sz="1200" baseline="0" dirty="0"/>
              <a:t> is greater for some groups of women. For example</a:t>
            </a:r>
            <a:r>
              <a:rPr lang="en-US" sz="1200" dirty="0"/>
              <a:t>, pregnant women on public assistance have an 18% probability of being homeless, compared to a 2% probability among non-pregnant women on public assistance.</a:t>
            </a:r>
            <a:r>
              <a:rPr lang="en-US" sz="1200" baseline="30000" dirty="0"/>
              <a:t>5 </a:t>
            </a:r>
            <a:r>
              <a:rPr lang="en-US" sz="1200" dirty="0"/>
              <a:t>Conversely, </a:t>
            </a:r>
            <a:r>
              <a:rPr lang="en-US" sz="2400" dirty="0"/>
              <a:t>young women experiencing homelessness are at higher risk of becoming pregnant</a:t>
            </a:r>
            <a:r>
              <a:rPr lang="en-US" sz="2400" baseline="0" dirty="0"/>
              <a:t> than housed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Most pregnant women experiencing homelessness are covered under Medicaid, but their unique health needs and patterns of healthcare use are not well understood.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Clark, R. E., </a:t>
            </a:r>
            <a:r>
              <a:rPr lang="en-US" sz="1200" kern="1200" dirty="0" err="1">
                <a:solidFill>
                  <a:schemeClr val="tx1"/>
                </a:solidFill>
                <a:effectLst/>
                <a:latin typeface="+mn-lt"/>
                <a:ea typeface="+mn-ea"/>
                <a:cs typeface="+mn-cs"/>
              </a:rPr>
              <a:t>Weinreb</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Flahive</a:t>
            </a:r>
            <a:r>
              <a:rPr lang="en-US" sz="1200" kern="1200" dirty="0">
                <a:solidFill>
                  <a:schemeClr val="tx1"/>
                </a:solidFill>
                <a:effectLst/>
                <a:latin typeface="+mn-lt"/>
                <a:ea typeface="+mn-ea"/>
                <a:cs typeface="+mn-cs"/>
              </a:rPr>
              <a:t>, J. M., &amp; Seifert, R. W. (2019). Homelessness contributes to pregnancy complications. </a:t>
            </a:r>
            <a:r>
              <a:rPr lang="en-US" sz="1200" i="1" kern="1200" dirty="0">
                <a:solidFill>
                  <a:schemeClr val="tx1"/>
                </a:solidFill>
                <a:effectLst/>
                <a:latin typeface="+mn-lt"/>
                <a:ea typeface="+mn-ea"/>
                <a:cs typeface="+mn-cs"/>
              </a:rPr>
              <a:t>Health Affairs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(1), 139-146.</a:t>
            </a:r>
          </a:p>
          <a:p>
            <a:r>
              <a:rPr lang="en-US" sz="1200" b="0" i="0" kern="1200" dirty="0">
                <a:solidFill>
                  <a:schemeClr val="tx1"/>
                </a:solidFill>
                <a:effectLst/>
                <a:latin typeface="+mn-lt"/>
                <a:ea typeface="+mn-ea"/>
                <a:cs typeface="+mn-cs"/>
              </a:rPr>
              <a:t>6. Greene J, </a:t>
            </a:r>
            <a:r>
              <a:rPr lang="en-US" sz="1200" b="0" i="0" kern="1200" dirty="0" err="1">
                <a:solidFill>
                  <a:schemeClr val="tx1"/>
                </a:solidFill>
                <a:effectLst/>
                <a:latin typeface="+mn-lt"/>
                <a:ea typeface="+mn-ea"/>
                <a:cs typeface="+mn-cs"/>
              </a:rPr>
              <a:t>Ringwalt</a:t>
            </a:r>
            <a:r>
              <a:rPr lang="en-US" sz="1200" b="0" i="0" kern="1200" dirty="0">
                <a:solidFill>
                  <a:schemeClr val="tx1"/>
                </a:solidFill>
                <a:effectLst/>
                <a:latin typeface="+mn-lt"/>
                <a:ea typeface="+mn-ea"/>
                <a:cs typeface="+mn-cs"/>
              </a:rPr>
              <a:t> C. Pregnancy among three national samples of runaway and homeless youth. </a:t>
            </a:r>
            <a:r>
              <a:rPr lang="en-US" sz="1200" b="0" i="1" kern="1200" dirty="0">
                <a:solidFill>
                  <a:schemeClr val="tx1"/>
                </a:solidFill>
                <a:effectLst/>
                <a:latin typeface="+mn-lt"/>
                <a:ea typeface="+mn-ea"/>
                <a:cs typeface="+mn-cs"/>
              </a:rPr>
              <a:t>J </a:t>
            </a:r>
            <a:r>
              <a:rPr lang="en-US" sz="1200" b="0" i="1" kern="1200" dirty="0" err="1">
                <a:solidFill>
                  <a:schemeClr val="tx1"/>
                </a:solidFill>
                <a:effectLst/>
                <a:latin typeface="+mn-lt"/>
                <a:ea typeface="+mn-ea"/>
                <a:cs typeface="+mn-cs"/>
              </a:rPr>
              <a:t>Adolesc</a:t>
            </a:r>
            <a:r>
              <a:rPr lang="en-US" sz="1200" b="0" i="1" kern="1200" dirty="0">
                <a:solidFill>
                  <a:schemeClr val="tx1"/>
                </a:solidFill>
                <a:effectLst/>
                <a:latin typeface="+mn-lt"/>
                <a:ea typeface="+mn-ea"/>
                <a:cs typeface="+mn-cs"/>
              </a:rPr>
              <a:t> Health. </a:t>
            </a:r>
            <a:r>
              <a:rPr lang="en-US" sz="1200" b="0" i="0" kern="1200" dirty="0">
                <a:solidFill>
                  <a:schemeClr val="tx1"/>
                </a:solidFill>
                <a:effectLst/>
                <a:latin typeface="+mn-lt"/>
                <a:ea typeface="+mn-ea"/>
                <a:cs typeface="+mn-cs"/>
              </a:rPr>
              <a:t>1998 Dec;23(6):370–377. [</a:t>
            </a:r>
            <a:r>
              <a:rPr lang="en-US" sz="1200" b="0" i="0" kern="1200" dirty="0">
                <a:solidFill>
                  <a:schemeClr val="tx1"/>
                </a:solidFill>
                <a:effectLst/>
                <a:latin typeface="+mn-lt"/>
                <a:ea typeface="+mn-ea"/>
                <a:cs typeface="+mn-cs"/>
                <a:hlinkClick r:id="rId3"/>
              </a:rPr>
              <a:t>PubMed</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4"/>
              </a:rPr>
              <a:t>Google Scholar</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505915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Under the current HUD definition of chronic homelessness an individual or family must meet one of three criteria of homelessness. The first criterion is that an individual with a disability is living in a location not meant for human habitation, a safe haven, or an emergency shelter and has been living as described for at least 12 months or on at least four separate occasions in the last three years. The combined occasions must equal at least 12 months and each break must have included at least seven consecutive nights not living as described. The second criterion is an individual living in an institutional care facility for less than 90 days and met all criteria of the definition prior to entering the institutional care facility. An institutional care facility includes jail, substance abuse or mental health treatment facilities, or other similar facilities. The third criterion is that, within a family, the head of household meets all criteria in the definition.</a:t>
            </a:r>
          </a:p>
          <a:p>
            <a:endParaRPr lang="en-US" b="0" i="0" dirty="0">
              <a:effectLst/>
              <a:latin typeface="Arial" panose="020B0604020202020204" pitchFamily="34" charset="0"/>
            </a:endParaRPr>
          </a:p>
          <a:p>
            <a:pPr>
              <a:lnSpc>
                <a:spcPct val="90000"/>
              </a:lnSpc>
              <a:spcAft>
                <a:spcPts val="600"/>
              </a:spcAft>
              <a:defRPr/>
            </a:pPr>
            <a:r>
              <a:rPr lang="en-US" b="0" i="0" dirty="0">
                <a:effectLst/>
                <a:latin typeface="Arial" panose="020B0604020202020204" pitchFamily="34" charset="0"/>
              </a:rPr>
              <a:t>30. </a:t>
            </a:r>
            <a:r>
              <a:rPr lang="en-US" dirty="0"/>
              <a:t>Continuum of care program. U.S. Department of Housing and Urban Development Web site.</a:t>
            </a:r>
          </a:p>
          <a:p>
            <a:pPr>
              <a:lnSpc>
                <a:spcPct val="90000"/>
              </a:lnSpc>
              <a:spcAft>
                <a:spcPts val="600"/>
              </a:spcAft>
              <a:defRPr/>
            </a:pPr>
            <a:r>
              <a:rPr lang="en-US" dirty="0"/>
              <a:t>https://</a:t>
            </a:r>
            <a:r>
              <a:rPr lang="en-US" dirty="0" err="1"/>
              <a:t>www.hud.gov</a:t>
            </a:r>
            <a:r>
              <a:rPr lang="en-US" dirty="0"/>
              <a:t>/</a:t>
            </a:r>
            <a:r>
              <a:rPr lang="en-US" dirty="0" err="1"/>
              <a:t>program_offices</a:t>
            </a:r>
            <a:r>
              <a:rPr lang="en-US" dirty="0"/>
              <a:t>/</a:t>
            </a:r>
            <a:r>
              <a:rPr lang="en-US" dirty="0" err="1"/>
              <a:t>comm_planning</a:t>
            </a:r>
            <a:r>
              <a:rPr lang="en-US" dirty="0"/>
              <a:t>/</a:t>
            </a:r>
            <a:r>
              <a:rPr lang="en-US" dirty="0" err="1"/>
              <a:t>coc</a:t>
            </a:r>
            <a:r>
              <a:rPr lang="en-US" dirty="0"/>
              <a:t>. Updated 2023. Accessed March 25th, 2023.</a:t>
            </a: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47</a:t>
            </a:fld>
            <a:endParaRPr lang="en-US"/>
          </a:p>
        </p:txBody>
      </p:sp>
    </p:spTree>
    <p:extLst>
      <p:ext uri="{BB962C8B-B14F-4D97-AF65-F5344CB8AC3E}">
        <p14:creationId xmlns:p14="http://schemas.microsoft.com/office/powerpoint/2010/main" val="14183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defRPr/>
            </a:pPr>
            <a:r>
              <a:rPr lang="en-US" sz="1200" kern="1200" dirty="0">
                <a:solidFill>
                  <a:schemeClr val="tx1"/>
                </a:solidFill>
                <a:effectLst/>
                <a:latin typeface="+mn-lt"/>
                <a:ea typeface="+mn-ea"/>
                <a:cs typeface="+mn-cs"/>
              </a:rPr>
              <a:t>31. Definition of chronic homelessness . HUD Exchange Web site.</a:t>
            </a:r>
          </a:p>
          <a:p>
            <a:pPr>
              <a:lnSpc>
                <a:spcPct val="90000"/>
              </a:lnSpc>
              <a:spcAft>
                <a:spcPts val="600"/>
              </a:spcAf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www.hudexchange.info</a:t>
            </a:r>
            <a:r>
              <a:rPr lang="en-US" sz="1200" kern="1200" dirty="0">
                <a:solidFill>
                  <a:schemeClr val="tx1"/>
                </a:solidFill>
                <a:effectLst/>
                <a:latin typeface="+mn-lt"/>
                <a:ea typeface="+mn-ea"/>
                <a:cs typeface="+mn-cs"/>
              </a:rPr>
              <a:t>/homelessness-assistance/</a:t>
            </a:r>
            <a:r>
              <a:rPr lang="en-US" sz="1200" kern="1200" dirty="0" err="1">
                <a:solidFill>
                  <a:schemeClr val="tx1"/>
                </a:solidFill>
                <a:effectLst/>
                <a:latin typeface="+mn-lt"/>
                <a:ea typeface="+mn-ea"/>
                <a:cs typeface="+mn-cs"/>
              </a:rPr>
              <a:t>coc</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esg</a:t>
            </a:r>
            <a:r>
              <a:rPr lang="en-US" sz="1200" kern="1200" dirty="0">
                <a:solidFill>
                  <a:schemeClr val="tx1"/>
                </a:solidFill>
                <a:effectLst/>
                <a:latin typeface="+mn-lt"/>
                <a:ea typeface="+mn-ea"/>
                <a:cs typeface="+mn-cs"/>
              </a:rPr>
              <a:t>-virtual-binders/</a:t>
            </a:r>
            <a:r>
              <a:rPr lang="en-US" sz="1200" kern="1200" dirty="0" err="1">
                <a:solidFill>
                  <a:schemeClr val="tx1"/>
                </a:solidFill>
                <a:effectLst/>
                <a:latin typeface="+mn-lt"/>
                <a:ea typeface="+mn-ea"/>
                <a:cs typeface="+mn-cs"/>
              </a:rPr>
              <a:t>coc</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esg</a:t>
            </a:r>
            <a:r>
              <a:rPr lang="en-US" sz="1200" kern="1200" dirty="0">
                <a:solidFill>
                  <a:schemeClr val="tx1"/>
                </a:solidFill>
                <a:effectLst/>
                <a:latin typeface="+mn-lt"/>
                <a:ea typeface="+mn-ea"/>
                <a:cs typeface="+mn-cs"/>
              </a:rPr>
              <a:t>-homeless-</a:t>
            </a:r>
          </a:p>
          <a:p>
            <a:pPr>
              <a:lnSpc>
                <a:spcPct val="90000"/>
              </a:lnSpc>
              <a:spcAft>
                <a:spcPts val="600"/>
              </a:spcAft>
              <a:defRPr/>
            </a:pPr>
            <a:r>
              <a:rPr lang="en-US" sz="1200" kern="1200" dirty="0">
                <a:solidFill>
                  <a:schemeClr val="tx1"/>
                </a:solidFill>
                <a:effectLst/>
                <a:latin typeface="+mn-lt"/>
                <a:ea typeface="+mn-ea"/>
                <a:cs typeface="+mn-cs"/>
              </a:rPr>
              <a:t>eligibility/definition-of-chronic-homelessness/. Accessed 5/9/, 2023.</a:t>
            </a:r>
          </a:p>
          <a:p>
            <a:pPr>
              <a:lnSpc>
                <a:spcPct val="90000"/>
              </a:lnSpc>
              <a:spcAft>
                <a:spcPts val="600"/>
              </a:spcAft>
              <a:defRPr/>
            </a:pPr>
            <a:r>
              <a:rPr lang="en-US" sz="1200" kern="1200" dirty="0">
                <a:solidFill>
                  <a:schemeClr val="tx1"/>
                </a:solidFill>
                <a:effectLst/>
                <a:latin typeface="+mn-lt"/>
                <a:ea typeface="+mn-ea"/>
                <a:cs typeface="+mn-cs"/>
              </a:rPr>
              <a:t>32. Public housing (PH) data dashboard. U.S. Department of Housing and Urban Development Web site.</a:t>
            </a:r>
          </a:p>
          <a:p>
            <a:pPr>
              <a:lnSpc>
                <a:spcPct val="90000"/>
              </a:lnSpc>
              <a:spcAft>
                <a:spcPts val="600"/>
              </a:spcAf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www.hud.gov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program_offices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public_indian_housing</a:t>
            </a:r>
            <a:r>
              <a:rPr lang="en-US" sz="1200" kern="1200" dirty="0">
                <a:solidFill>
                  <a:schemeClr val="tx1"/>
                </a:solidFill>
                <a:effectLst/>
                <a:latin typeface="+mn-lt"/>
                <a:ea typeface="+mn-ea"/>
                <a:cs typeface="+mn-cs"/>
              </a:rPr>
              <a:t>/programs/</a:t>
            </a:r>
            <a:r>
              <a:rPr lang="en-US" sz="1200" kern="1200" dirty="0" err="1">
                <a:solidFill>
                  <a:schemeClr val="tx1"/>
                </a:solidFill>
                <a:effectLst/>
                <a:latin typeface="+mn-lt"/>
                <a:ea typeface="+mn-ea"/>
                <a:cs typeface="+mn-cs"/>
              </a:rPr>
              <a:t>ph</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PH_Dashboard</a:t>
            </a:r>
            <a:r>
              <a:rPr lang="en-US" sz="1200" kern="1200" dirty="0">
                <a:solidFill>
                  <a:schemeClr val="tx1"/>
                </a:solidFill>
                <a:effectLst/>
                <a:latin typeface="+mn-lt"/>
                <a:ea typeface="+mn-ea"/>
                <a:cs typeface="+mn-cs"/>
              </a:rPr>
              <a:t>. Accessed</a:t>
            </a:r>
          </a:p>
          <a:p>
            <a:pPr>
              <a:lnSpc>
                <a:spcPct val="90000"/>
              </a:lnSpc>
              <a:spcAft>
                <a:spcPts val="600"/>
              </a:spcAft>
              <a:defRPr/>
            </a:pPr>
            <a:r>
              <a:rPr lang="en-US" sz="1200" kern="1200" dirty="0">
                <a:solidFill>
                  <a:schemeClr val="tx1"/>
                </a:solidFill>
                <a:effectLst/>
                <a:latin typeface="+mn-lt"/>
                <a:ea typeface="+mn-ea"/>
                <a:cs typeface="+mn-cs"/>
              </a:rPr>
              <a:t>April 25, 2023.</a:t>
            </a:r>
          </a:p>
          <a:p>
            <a:pPr>
              <a:lnSpc>
                <a:spcPct val="90000"/>
              </a:lnSpc>
              <a:spcAft>
                <a:spcPts val="600"/>
              </a:spcAft>
              <a:defRPr/>
            </a:pPr>
            <a:r>
              <a:rPr lang="en-US" dirty="0"/>
              <a:t>33. </a:t>
            </a:r>
            <a:r>
              <a:rPr lang="en-US" sz="1200" kern="1200" dirty="0">
                <a:solidFill>
                  <a:schemeClr val="tx1"/>
                </a:solidFill>
                <a:effectLst/>
                <a:latin typeface="+mn-lt"/>
                <a:ea typeface="+mn-ea"/>
                <a:cs typeface="+mn-cs"/>
              </a:rPr>
              <a:t>Public housing. National Housing Law Project Web site. https://</a:t>
            </a:r>
            <a:r>
              <a:rPr lang="en-US" sz="1200" kern="1200" dirty="0" err="1">
                <a:solidFill>
                  <a:schemeClr val="tx1"/>
                </a:solidFill>
                <a:effectLst/>
                <a:latin typeface="+mn-lt"/>
                <a:ea typeface="+mn-ea"/>
                <a:cs typeface="+mn-cs"/>
              </a:rPr>
              <a:t>www.nhlp.org</a:t>
            </a:r>
            <a:r>
              <a:rPr lang="en-US" sz="1200" kern="1200" dirty="0">
                <a:solidFill>
                  <a:schemeClr val="tx1"/>
                </a:solidFill>
                <a:effectLst/>
                <a:latin typeface="+mn-lt"/>
                <a:ea typeface="+mn-ea"/>
                <a:cs typeface="+mn-cs"/>
              </a:rPr>
              <a:t>/resource-center/public-</a:t>
            </a:r>
          </a:p>
          <a:p>
            <a:pPr>
              <a:lnSpc>
                <a:spcPct val="90000"/>
              </a:lnSpc>
              <a:spcAft>
                <a:spcPts val="600"/>
              </a:spcAft>
              <a:defRPr/>
            </a:pPr>
            <a:r>
              <a:rPr lang="en-US" sz="1200" kern="1200" dirty="0">
                <a:solidFill>
                  <a:schemeClr val="tx1"/>
                </a:solidFill>
                <a:effectLst/>
                <a:latin typeface="+mn-lt"/>
                <a:ea typeface="+mn-ea"/>
                <a:cs typeface="+mn-cs"/>
              </a:rPr>
              <a:t>housing/. Accessed May 10th, 2023.</a:t>
            </a:r>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48</a:t>
            </a:fld>
            <a:endParaRPr lang="en-US"/>
          </a:p>
        </p:txBody>
      </p:sp>
    </p:spTree>
    <p:extLst>
      <p:ext uri="{BB962C8B-B14F-4D97-AF65-F5344CB8AC3E}">
        <p14:creationId xmlns:p14="http://schemas.microsoft.com/office/powerpoint/2010/main" val="3332196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 </a:t>
            </a:r>
            <a:r>
              <a:rPr lang="en-US" i="1" dirty="0">
                <a:effectLst/>
              </a:rPr>
              <a:t>Maternity Group Homes</a:t>
            </a:r>
            <a:r>
              <a:rPr lang="en-US" dirty="0">
                <a:effectLst/>
              </a:rPr>
              <a:t>. (n.d.). Retrieved October 12, 2023, from </a:t>
            </a:r>
            <a:r>
              <a:rPr lang="en-US" dirty="0">
                <a:effectLst/>
                <a:hlinkClick r:id="rId3"/>
              </a:rPr>
              <a:t>https://www.acf.hhs.gov/fysb/fact-sheet/maternity-group-homes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49</a:t>
            </a:fld>
            <a:endParaRPr lang="en-US"/>
          </a:p>
        </p:txBody>
      </p:sp>
    </p:spTree>
    <p:extLst>
      <p:ext uri="{BB962C8B-B14F-4D97-AF65-F5344CB8AC3E}">
        <p14:creationId xmlns:p14="http://schemas.microsoft.com/office/powerpoint/2010/main" val="3406042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defRPr/>
            </a:pPr>
            <a:r>
              <a:rPr lang="en-US" sz="1200" kern="1200" dirty="0">
                <a:solidFill>
                  <a:schemeClr val="tx1"/>
                </a:solidFill>
                <a:effectLst/>
                <a:latin typeface="+mn-lt"/>
                <a:ea typeface="+mn-ea"/>
                <a:cs typeface="+mn-cs"/>
              </a:rPr>
              <a:t>35. Rental housing resources. Illinois Housing Development Authority Web site.</a:t>
            </a:r>
          </a:p>
          <a:p>
            <a:pPr>
              <a:lnSpc>
                <a:spcPct val="90000"/>
              </a:lnSpc>
              <a:spcAft>
                <a:spcPts val="600"/>
              </a:spcAf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www.ihda.org</a:t>
            </a:r>
            <a:r>
              <a:rPr lang="en-US" sz="1200" kern="1200" dirty="0">
                <a:solidFill>
                  <a:schemeClr val="tx1"/>
                </a:solidFill>
                <a:effectLst/>
                <a:latin typeface="+mn-lt"/>
                <a:ea typeface="+mn-ea"/>
                <a:cs typeface="+mn-cs"/>
              </a:rPr>
              <a:t>/rental-housing-main/rental-housing/. Accessed April 25, 2023.</a:t>
            </a:r>
          </a:p>
          <a:p>
            <a:pPr>
              <a:lnSpc>
                <a:spcPct val="90000"/>
              </a:lnSpc>
              <a:spcAft>
                <a:spcPts val="600"/>
              </a:spcAft>
              <a:defRPr/>
            </a:pPr>
            <a:r>
              <a:rPr lang="en-US" sz="1200" kern="1200" dirty="0">
                <a:solidFill>
                  <a:schemeClr val="tx1"/>
                </a:solidFill>
                <a:effectLst/>
                <a:latin typeface="+mn-lt"/>
                <a:ea typeface="+mn-ea"/>
                <a:cs typeface="+mn-cs"/>
              </a:rPr>
              <a:t>36. Rental housing support (RHS) program re-entry special demonstration program local administering</a:t>
            </a:r>
          </a:p>
          <a:p>
            <a:pPr>
              <a:lnSpc>
                <a:spcPct val="90000"/>
              </a:lnSpc>
              <a:spcAft>
                <a:spcPts val="600"/>
              </a:spcAft>
              <a:defRPr/>
            </a:pPr>
            <a:r>
              <a:rPr lang="en-US" sz="1200" kern="1200" dirty="0">
                <a:solidFill>
                  <a:schemeClr val="tx1"/>
                </a:solidFill>
                <a:effectLst/>
                <a:latin typeface="+mn-lt"/>
                <a:ea typeface="+mn-ea"/>
                <a:cs typeface="+mn-cs"/>
              </a:rPr>
              <a:t>agencies (LAA). Illinois Housing Development Authority. 2018.</a:t>
            </a:r>
          </a:p>
          <a:p>
            <a:pPr>
              <a:lnSpc>
                <a:spcPct val="90000"/>
              </a:lnSpc>
              <a:spcAft>
                <a:spcPts val="600"/>
              </a:spcAft>
              <a:defRPr/>
            </a:pPr>
            <a:r>
              <a:rPr lang="en-US" sz="1200" kern="1200" dirty="0">
                <a:solidFill>
                  <a:schemeClr val="tx1"/>
                </a:solidFill>
                <a:effectLst/>
                <a:latin typeface="+mn-lt"/>
                <a:ea typeface="+mn-ea"/>
                <a:cs typeface="+mn-cs"/>
              </a:rPr>
              <a:t>37. Request for proposals - rental housing support program special demonstration program local</a:t>
            </a:r>
          </a:p>
          <a:p>
            <a:pPr>
              <a:lnSpc>
                <a:spcPct val="90000"/>
              </a:lnSpc>
              <a:spcAft>
                <a:spcPts val="600"/>
              </a:spcAft>
              <a:defRPr/>
            </a:pPr>
            <a:r>
              <a:rPr lang="en-US" sz="1200" kern="1200" dirty="0">
                <a:solidFill>
                  <a:schemeClr val="tx1"/>
                </a:solidFill>
                <a:effectLst/>
                <a:latin typeface="+mn-lt"/>
                <a:ea typeface="+mn-ea"/>
                <a:cs typeface="+mn-cs"/>
              </a:rPr>
              <a:t>administering agencies. Illinois Housing Development Authority. 2017.</a:t>
            </a: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50</a:t>
            </a:fld>
            <a:endParaRPr lang="en-US"/>
          </a:p>
        </p:txBody>
      </p:sp>
    </p:spTree>
    <p:extLst>
      <p:ext uri="{BB962C8B-B14F-4D97-AF65-F5344CB8AC3E}">
        <p14:creationId xmlns:p14="http://schemas.microsoft.com/office/powerpoint/2010/main" val="2221437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defRPr/>
            </a:pPr>
            <a:r>
              <a:rPr lang="en-US" dirty="0"/>
              <a:t>38. Housing advocacy and cash assistance program . National Low Income Housing Coalition Web site. https://</a:t>
            </a:r>
            <a:r>
              <a:rPr lang="en-US" dirty="0" err="1"/>
              <a:t>reports.nlihc.org</a:t>
            </a:r>
            <a:r>
              <a:rPr lang="en-US" dirty="0"/>
              <a:t>/rental-programs/catalog/housing-advocacy-and-cash-assistance-program. Accessed 7/3/, 2023.</a:t>
            </a:r>
          </a:p>
          <a:p>
            <a:pPr>
              <a:lnSpc>
                <a:spcPct val="90000"/>
              </a:lnSpc>
              <a:spcAft>
                <a:spcPts val="600"/>
              </a:spcAft>
              <a:defRPr/>
            </a:pPr>
            <a:r>
              <a:rPr lang="en-US" sz="1200" kern="1200" dirty="0">
                <a:solidFill>
                  <a:schemeClr val="tx1"/>
                </a:solidFill>
                <a:effectLst/>
                <a:latin typeface="+mn-lt"/>
                <a:ea typeface="+mn-ea"/>
                <a:cs typeface="+mn-cs"/>
              </a:rPr>
              <a:t>39. Youth housing assistance program. Illinois Department of Children and Family Services Web site. https://</a:t>
            </a:r>
            <a:r>
              <a:rPr lang="en-US" sz="1200" kern="1200" dirty="0" err="1">
                <a:solidFill>
                  <a:schemeClr val="tx1"/>
                </a:solidFill>
                <a:effectLst/>
                <a:latin typeface="+mn-lt"/>
                <a:ea typeface="+mn-ea"/>
                <a:cs typeface="+mn-cs"/>
              </a:rPr>
              <a:t>dcfs.illinois.gov</a:t>
            </a:r>
            <a:r>
              <a:rPr lang="en-US" sz="1200" kern="1200" dirty="0">
                <a:solidFill>
                  <a:schemeClr val="tx1"/>
                </a:solidFill>
                <a:effectLst/>
                <a:latin typeface="+mn-lt"/>
                <a:ea typeface="+mn-ea"/>
                <a:cs typeface="+mn-cs"/>
              </a:rPr>
              <a:t>/brighter-futures/independence/housing/cash-</a:t>
            </a:r>
            <a:r>
              <a:rPr lang="en-US" sz="1200" kern="1200" dirty="0" err="1">
                <a:solidFill>
                  <a:schemeClr val="tx1"/>
                </a:solidFill>
                <a:effectLst/>
                <a:latin typeface="+mn-lt"/>
                <a:ea typeface="+mn-ea"/>
                <a:cs typeface="+mn-cs"/>
              </a:rPr>
              <a:t>assistance.html</a:t>
            </a:r>
            <a:r>
              <a:rPr lang="en-US" sz="1200" kern="1200" dirty="0">
                <a:solidFill>
                  <a:schemeClr val="tx1"/>
                </a:solidFill>
                <a:effectLst/>
                <a:latin typeface="+mn-lt"/>
                <a:ea typeface="+mn-ea"/>
                <a:cs typeface="+mn-cs"/>
              </a:rPr>
              <a:t>. Accessed 7/3/, 2023.</a:t>
            </a: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51</a:t>
            </a:fld>
            <a:endParaRPr lang="en-US"/>
          </a:p>
        </p:txBody>
      </p:sp>
    </p:spTree>
    <p:extLst>
      <p:ext uri="{BB962C8B-B14F-4D97-AF65-F5344CB8AC3E}">
        <p14:creationId xmlns:p14="http://schemas.microsoft.com/office/powerpoint/2010/main" val="3592919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defRPr/>
            </a:pPr>
            <a:r>
              <a:rPr lang="en-US" dirty="0"/>
              <a:t>40. </a:t>
            </a:r>
            <a:r>
              <a:rPr lang="en-US" sz="1200" kern="1200" dirty="0">
                <a:solidFill>
                  <a:schemeClr val="tx1"/>
                </a:solidFill>
                <a:effectLst/>
                <a:latin typeface="+mn-lt"/>
                <a:ea typeface="+mn-ea"/>
                <a:cs typeface="+mn-cs"/>
              </a:rPr>
              <a:t>Homeless prevention. Illinois Department of Human Services Web site.</a:t>
            </a:r>
          </a:p>
          <a:p>
            <a:pPr>
              <a:lnSpc>
                <a:spcPct val="90000"/>
              </a:lnSpc>
              <a:spcAft>
                <a:spcPts val="600"/>
              </a:spcAf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www.dhs.state.il.us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page.aspx?item</a:t>
            </a:r>
            <a:r>
              <a:rPr lang="en-US" sz="1200" kern="1200" dirty="0">
                <a:solidFill>
                  <a:schemeClr val="tx1"/>
                </a:solidFill>
                <a:effectLst/>
                <a:latin typeface="+mn-lt"/>
                <a:ea typeface="+mn-ea"/>
                <a:cs typeface="+mn-cs"/>
              </a:rPr>
              <a:t>=30360. Accessed April 25, 2023.</a:t>
            </a: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52</a:t>
            </a:fld>
            <a:endParaRPr lang="en-US"/>
          </a:p>
        </p:txBody>
      </p:sp>
    </p:spTree>
    <p:extLst>
      <p:ext uri="{BB962C8B-B14F-4D97-AF65-F5344CB8AC3E}">
        <p14:creationId xmlns:p14="http://schemas.microsoft.com/office/powerpoint/2010/main" val="183869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defRPr/>
            </a:pPr>
            <a:r>
              <a:rPr lang="en-US" dirty="0"/>
              <a:t>41. Utility bill assistance. Illinois Department of Commerce Web site.</a:t>
            </a:r>
          </a:p>
          <a:p>
            <a:pPr>
              <a:lnSpc>
                <a:spcPct val="90000"/>
              </a:lnSpc>
              <a:spcAft>
                <a:spcPts val="600"/>
              </a:spcAft>
              <a:defRPr/>
            </a:pPr>
            <a:r>
              <a:rPr lang="en-US" dirty="0"/>
              <a:t>https://</a:t>
            </a:r>
            <a:r>
              <a:rPr lang="en-US" dirty="0" err="1"/>
              <a:t>dceo.illinois.gov</a:t>
            </a:r>
            <a:r>
              <a:rPr lang="en-US" dirty="0"/>
              <a:t>/</a:t>
            </a:r>
            <a:r>
              <a:rPr lang="en-US" dirty="0" err="1"/>
              <a:t>communityservices</a:t>
            </a:r>
            <a:r>
              <a:rPr lang="en-US" dirty="0"/>
              <a:t>/</a:t>
            </a:r>
            <a:r>
              <a:rPr lang="en-US" dirty="0" err="1"/>
              <a:t>utilitybillassistance.html</a:t>
            </a:r>
            <a:r>
              <a:rPr lang="en-US" dirty="0"/>
              <a:t>. Accessed 5/10/2023.</a:t>
            </a:r>
          </a:p>
          <a:p>
            <a:pPr>
              <a:lnSpc>
                <a:spcPct val="90000"/>
              </a:lnSpc>
              <a:spcAft>
                <a:spcPts val="600"/>
              </a:spcAft>
              <a:defRPr/>
            </a:pPr>
            <a:r>
              <a:rPr lang="en-US" sz="1200" kern="1200" dirty="0">
                <a:solidFill>
                  <a:schemeClr val="tx1"/>
                </a:solidFill>
                <a:effectLst/>
                <a:latin typeface="+mn-lt"/>
                <a:ea typeface="+mn-ea"/>
                <a:cs typeface="+mn-cs"/>
              </a:rPr>
              <a:t>42. Utility billing relief program &amp; LIHWAP . City of Chicago Web site.</a:t>
            </a:r>
          </a:p>
          <a:p>
            <a:pPr>
              <a:lnSpc>
                <a:spcPct val="90000"/>
              </a:lnSpc>
              <a:spcAft>
                <a:spcPts val="600"/>
              </a:spcAf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www.chicago.gov</a:t>
            </a:r>
            <a:r>
              <a:rPr lang="en-US" sz="1200" kern="1200" dirty="0">
                <a:solidFill>
                  <a:schemeClr val="tx1"/>
                </a:solidFill>
                <a:effectLst/>
                <a:latin typeface="+mn-lt"/>
                <a:ea typeface="+mn-ea"/>
                <a:cs typeface="+mn-cs"/>
              </a:rPr>
              <a:t>/city/</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/depts/fin/</a:t>
            </a:r>
            <a:r>
              <a:rPr lang="en-US" sz="1200" kern="1200" dirty="0" err="1">
                <a:solidFill>
                  <a:schemeClr val="tx1"/>
                </a:solidFill>
                <a:effectLst/>
                <a:latin typeface="+mn-lt"/>
                <a:ea typeface="+mn-ea"/>
                <a:cs typeface="+mn-cs"/>
              </a:rPr>
              <a:t>provdrs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utility_billing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svcs</a:t>
            </a:r>
            <a:r>
              <a:rPr lang="en-US" sz="1200" kern="1200" dirty="0">
                <a:solidFill>
                  <a:schemeClr val="tx1"/>
                </a:solidFill>
                <a:effectLst/>
                <a:latin typeface="+mn-lt"/>
                <a:ea typeface="+mn-ea"/>
                <a:cs typeface="+mn-cs"/>
              </a:rPr>
              <a:t>/utility-bill-relief-</a:t>
            </a:r>
            <a:r>
              <a:rPr lang="en-US" sz="1200" kern="1200" dirty="0" err="1">
                <a:solidFill>
                  <a:schemeClr val="tx1"/>
                </a:solidFill>
                <a:effectLst/>
                <a:latin typeface="+mn-lt"/>
                <a:ea typeface="+mn-ea"/>
                <a:cs typeface="+mn-cs"/>
              </a:rPr>
              <a:t>program.html</a:t>
            </a:r>
            <a:r>
              <a:rPr lang="en-US" sz="1200" kern="1200" dirty="0">
                <a:solidFill>
                  <a:schemeClr val="tx1"/>
                </a:solidFill>
                <a:effectLst/>
                <a:latin typeface="+mn-lt"/>
                <a:ea typeface="+mn-ea"/>
                <a:cs typeface="+mn-cs"/>
              </a:rPr>
              <a:t>.</a:t>
            </a:r>
          </a:p>
          <a:p>
            <a:pPr>
              <a:lnSpc>
                <a:spcPct val="90000"/>
              </a:lnSpc>
              <a:spcAft>
                <a:spcPts val="600"/>
              </a:spcAft>
              <a:defRPr/>
            </a:pPr>
            <a:r>
              <a:rPr lang="en-US" sz="1200" kern="1200" dirty="0">
                <a:solidFill>
                  <a:schemeClr val="tx1"/>
                </a:solidFill>
                <a:effectLst/>
                <a:latin typeface="+mn-lt"/>
                <a:ea typeface="+mn-ea"/>
                <a:cs typeface="+mn-cs"/>
              </a:rPr>
              <a:t>Accessed 5/10/, 2023</a:t>
            </a: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53</a:t>
            </a:fld>
            <a:endParaRPr lang="en-US"/>
          </a:p>
        </p:txBody>
      </p:sp>
    </p:spTree>
    <p:extLst>
      <p:ext uri="{BB962C8B-B14F-4D97-AF65-F5344CB8AC3E}">
        <p14:creationId xmlns:p14="http://schemas.microsoft.com/office/powerpoint/2010/main" val="512740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 Environmental Protection Agency. (June 2023). </a:t>
            </a:r>
            <a:r>
              <a:rPr lang="en-US" i="1" dirty="0"/>
              <a:t>Environmental Justice Toolkit for Lead Paint Enforcement Programs. </a:t>
            </a:r>
            <a:r>
              <a:rPr lang="en-US" i="0" dirty="0"/>
              <a:t>https://</a:t>
            </a:r>
            <a:r>
              <a:rPr lang="en-US" i="0" dirty="0" err="1"/>
              <a:t>www.epa.gov</a:t>
            </a:r>
            <a:r>
              <a:rPr lang="en-US" i="0" dirty="0"/>
              <a:t>/system/files/documents/2023-07/</a:t>
            </a:r>
            <a:r>
              <a:rPr lang="en-US" i="0" dirty="0" err="1"/>
              <a:t>ejleadpainttoolkit.pdf</a:t>
            </a:r>
            <a:r>
              <a:rPr lang="en-US" i="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 </a:t>
            </a:r>
            <a:r>
              <a:rPr lang="en-US" dirty="0">
                <a:effectLst/>
              </a:rPr>
              <a:t>EPA Press Office. (2023, January 30). </a:t>
            </a:r>
            <a:r>
              <a:rPr lang="en-US" i="1" dirty="0">
                <a:effectLst/>
              </a:rPr>
              <a:t>EPA and DOJ Announce Settlement with Logan Square </a:t>
            </a:r>
            <a:r>
              <a:rPr lang="en-US" i="1" dirty="0" err="1">
                <a:effectLst/>
              </a:rPr>
              <a:t>Aluminium</a:t>
            </a:r>
            <a:r>
              <a:rPr lang="en-US" i="1" dirty="0">
                <a:effectLst/>
              </a:rPr>
              <a:t> Supply Over Lead Violations</a:t>
            </a:r>
            <a:r>
              <a:rPr lang="en-US" dirty="0">
                <a:effectLst/>
              </a:rPr>
              <a:t> [News Release]. </a:t>
            </a:r>
            <a:r>
              <a:rPr lang="en-US" dirty="0">
                <a:effectLst/>
                <a:hlinkClick r:id="rId3"/>
              </a:rPr>
              <a:t>https://www.epa.gov/newsreleases/epa-and-doj-announce-settlement-logan-square-aluminium-supply-over-lead-violations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54</a:t>
            </a:fld>
            <a:endParaRPr lang="en-US"/>
          </a:p>
        </p:txBody>
      </p:sp>
    </p:spTree>
    <p:extLst>
      <p:ext uri="{BB962C8B-B14F-4D97-AF65-F5344CB8AC3E}">
        <p14:creationId xmlns:p14="http://schemas.microsoft.com/office/powerpoint/2010/main" val="1296934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 </a:t>
            </a:r>
            <a:r>
              <a:rPr lang="en-US" i="1" dirty="0">
                <a:effectLst/>
              </a:rPr>
              <a:t>Hayes Leads Legislation to Address Maternal Health Crisis and Save Mothers and Infants</a:t>
            </a:r>
            <a:r>
              <a:rPr lang="en-US" dirty="0">
                <a:effectLst/>
              </a:rPr>
              <a:t>. (2023, May 16). Congresswoman </a:t>
            </a:r>
            <a:r>
              <a:rPr lang="en-US" dirty="0" err="1">
                <a:effectLst/>
              </a:rPr>
              <a:t>Jahana</a:t>
            </a:r>
            <a:r>
              <a:rPr lang="en-US" dirty="0">
                <a:effectLst/>
              </a:rPr>
              <a:t> Hayes. </a:t>
            </a:r>
            <a:r>
              <a:rPr lang="en-US" dirty="0">
                <a:effectLst/>
                <a:hlinkClick r:id="rId3"/>
              </a:rPr>
              <a:t>https://hayes.house.gov/2023/5/hayes-leads-legislation-to-address-maternal-health-crisis-and-save-mothers-and-infants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46. </a:t>
            </a:r>
            <a:r>
              <a:rPr lang="en-US" i="1" dirty="0">
                <a:effectLst/>
              </a:rPr>
              <a:t>Black Maternal Health </a:t>
            </a:r>
            <a:r>
              <a:rPr lang="en-US" i="1" dirty="0" err="1">
                <a:effectLst/>
              </a:rPr>
              <a:t>Momnibus</a:t>
            </a:r>
            <a:r>
              <a:rPr lang="en-US" i="1" dirty="0">
                <a:effectLst/>
              </a:rPr>
              <a:t> | Black Maternal Health Caucus</a:t>
            </a:r>
            <a:r>
              <a:rPr lang="en-US" dirty="0">
                <a:effectLst/>
              </a:rPr>
              <a:t>. (2020, March 7). </a:t>
            </a:r>
            <a:r>
              <a:rPr lang="en-US" dirty="0">
                <a:effectLst/>
                <a:hlinkClick r:id="rId4"/>
              </a:rPr>
              <a:t>http://blackmaternalhealthcaucus-underwood.house.gov/Momnibus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47. </a:t>
            </a:r>
            <a:r>
              <a:rPr lang="en-US" i="1" dirty="0">
                <a:effectLst/>
              </a:rPr>
              <a:t>Schakowsky Reintroduces Legislation to Address Black Maternal Health Disparities | Congresswoman Jan Schakowsky</a:t>
            </a:r>
            <a:r>
              <a:rPr lang="en-US" dirty="0">
                <a:effectLst/>
              </a:rPr>
              <a:t>. (2023, May 15). </a:t>
            </a:r>
            <a:r>
              <a:rPr lang="en-US" dirty="0">
                <a:effectLst/>
                <a:hlinkClick r:id="rId5"/>
              </a:rPr>
              <a:t>http://schakowsky.house.gov/media/press-releases/schakowsky-reintroduces-legislation-address-black-maternal-health-disparities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55</a:t>
            </a:fld>
            <a:endParaRPr lang="en-US"/>
          </a:p>
        </p:txBody>
      </p:sp>
    </p:spTree>
    <p:extLst>
      <p:ext uri="{BB962C8B-B14F-4D97-AF65-F5344CB8AC3E}">
        <p14:creationId xmlns:p14="http://schemas.microsoft.com/office/powerpoint/2010/main" val="3918269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D54B9-1F50-41D1-B41C-B49896BF6015}" type="slidenum">
              <a:rPr lang="en-US" smtClean="0"/>
              <a:t>56</a:t>
            </a:fld>
            <a:endParaRPr lang="en-US"/>
          </a:p>
        </p:txBody>
      </p:sp>
    </p:spTree>
    <p:extLst>
      <p:ext uri="{BB962C8B-B14F-4D97-AF65-F5344CB8AC3E}">
        <p14:creationId xmlns:p14="http://schemas.microsoft.com/office/powerpoint/2010/main" val="286346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particularly vulnerable population who experience homelessness and housing insecurity are youth. In the United States, 44% of women between the ages of 18 and 25 years old who experience homelessness are pregnant or parents. This means that over one million children in the United States have a youth parent who experienced homelessness within the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a large portion of youth experiencing homelessness are parents or pregnant, one national study conducted by Chapin Hall in 2018 found that many homelessness services do not provide support or programs directed toward youth parents, even though they actively seek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 of 142 homelessness service providers, only 38% had at least one program focused on serving youth parents, 25% served youth parents between the age of 18 and 25, and 21% served youth parents under the age of 18 (minors).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tailored supports for youth parents are needed in order to prevent homelessness and provide services for those experiencing homelessness and housing insecurity.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dirty="0" err="1"/>
              <a:t>Dworsky</a:t>
            </a:r>
            <a:r>
              <a:rPr lang="en-US" dirty="0"/>
              <a:t>, A., Morton, M. H. &amp; Samuels, G. M. (2018). Missed opportunities: Pregnant and parenting youth experiencing homelessness in America. Chicago, IL: Chapin Hall at the University of Chicago.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4275118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D54B9-1F50-41D1-B41C-B49896BF6015}" type="slidenum">
              <a:rPr lang="en-US" smtClean="0"/>
              <a:t>59</a:t>
            </a:fld>
            <a:endParaRPr lang="en-US"/>
          </a:p>
        </p:txBody>
      </p:sp>
    </p:spTree>
    <p:extLst>
      <p:ext uri="{BB962C8B-B14F-4D97-AF65-F5344CB8AC3E}">
        <p14:creationId xmlns:p14="http://schemas.microsoft.com/office/powerpoint/2010/main" val="467748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D54B9-1F50-41D1-B41C-B49896BF6015}" type="slidenum">
              <a:rPr lang="en-US" smtClean="0"/>
              <a:t>60</a:t>
            </a:fld>
            <a:endParaRPr lang="en-US"/>
          </a:p>
        </p:txBody>
      </p:sp>
    </p:spTree>
    <p:extLst>
      <p:ext uri="{BB962C8B-B14F-4D97-AF65-F5344CB8AC3E}">
        <p14:creationId xmlns:p14="http://schemas.microsoft.com/office/powerpoint/2010/main" val="348774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D54B9-1F50-41D1-B41C-B49896BF6015}" type="slidenum">
              <a:rPr lang="en-US" smtClean="0"/>
              <a:t>61</a:t>
            </a:fld>
            <a:endParaRPr lang="en-US"/>
          </a:p>
        </p:txBody>
      </p:sp>
    </p:spTree>
    <p:extLst>
      <p:ext uri="{BB962C8B-B14F-4D97-AF65-F5344CB8AC3E}">
        <p14:creationId xmlns:p14="http://schemas.microsoft.com/office/powerpoint/2010/main" val="3487239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D54B9-1F50-41D1-B41C-B49896BF6015}" type="slidenum">
              <a:rPr lang="en-US" smtClean="0"/>
              <a:t>62</a:t>
            </a:fld>
            <a:endParaRPr lang="en-US"/>
          </a:p>
        </p:txBody>
      </p:sp>
    </p:spTree>
    <p:extLst>
      <p:ext uri="{BB962C8B-B14F-4D97-AF65-F5344CB8AC3E}">
        <p14:creationId xmlns:p14="http://schemas.microsoft.com/office/powerpoint/2010/main" val="16002338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D54B9-1F50-41D1-B41C-B49896BF6015}" type="slidenum">
              <a:rPr lang="en-US" smtClean="0"/>
              <a:t>63</a:t>
            </a:fld>
            <a:endParaRPr lang="en-US"/>
          </a:p>
        </p:txBody>
      </p:sp>
    </p:spTree>
    <p:extLst>
      <p:ext uri="{BB962C8B-B14F-4D97-AF65-F5344CB8AC3E}">
        <p14:creationId xmlns:p14="http://schemas.microsoft.com/office/powerpoint/2010/main" val="290343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numerous challenges to receiving prenatal</a:t>
            </a:r>
            <a:r>
              <a:rPr lang="en-US" sz="1200" kern="1200" baseline="0" dirty="0">
                <a:solidFill>
                  <a:schemeClr val="tx1"/>
                </a:solidFill>
                <a:effectLst/>
                <a:latin typeface="+mn-lt"/>
                <a:ea typeface="+mn-ea"/>
                <a:cs typeface="+mn-cs"/>
              </a:rPr>
              <a:t> care while experiencing housing insecurity, and these are shown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 highlight a few: </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Fragmentation of health services/lack of care coordination and low accessibility/long waitlists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Attitude &amp; treatment from healthcare providers (stigma)</a:t>
            </a:r>
            <a:endParaRPr lang="en-US" sz="1200" baseline="300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Difficulty navigating and maintaining insurance/Medicaid</a:t>
            </a:r>
            <a:endParaRPr lang="en-US" sz="1200" baseline="300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Transportation, geographical location</a:t>
            </a:r>
            <a:endParaRPr lang="en-US" sz="1200" baseline="300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a:t>
            </a:r>
            <a:r>
              <a:rPr lang="en-US" sz="1200" kern="1200" dirty="0" err="1">
                <a:solidFill>
                  <a:schemeClr val="tx1"/>
                </a:solidFill>
                <a:effectLst/>
                <a:latin typeface="+mn-lt"/>
                <a:ea typeface="+mn-ea"/>
                <a:cs typeface="+mn-cs"/>
              </a:rPr>
              <a:t>McGeough</a:t>
            </a:r>
            <a:r>
              <a:rPr lang="en-US" sz="1200" kern="1200" dirty="0">
                <a:solidFill>
                  <a:schemeClr val="tx1"/>
                </a:solidFill>
                <a:effectLst/>
                <a:latin typeface="+mn-lt"/>
                <a:ea typeface="+mn-ea"/>
                <a:cs typeface="+mn-cs"/>
              </a:rPr>
              <a:t>, C., Walsh, A., &amp; Clyne, B. (2020). Barriers and facilitators perceived by women while homeless and pregnant in accessing antenatal and or postnatal healthcare: A qualitative evidence synthesis. </a:t>
            </a:r>
            <a:r>
              <a:rPr lang="en-US" sz="1200" i="1" kern="1200" dirty="0">
                <a:solidFill>
                  <a:schemeClr val="tx1"/>
                </a:solidFill>
                <a:effectLst/>
                <a:latin typeface="+mn-lt"/>
                <a:ea typeface="+mn-ea"/>
                <a:cs typeface="+mn-cs"/>
              </a:rPr>
              <a:t>Health &amp; Social Care in the Community</a:t>
            </a:r>
            <a:r>
              <a:rPr lang="en-US" sz="1200" kern="120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u="sng" kern="1200" dirty="0">
                <a:solidFill>
                  <a:schemeClr val="tx1"/>
                </a:solidFill>
                <a:effectLst/>
                <a:latin typeface="+mn-lt"/>
                <a:ea typeface="+mn-ea"/>
                <a:cs typeface="+mn-cs"/>
              </a:rPr>
              <a:t>Define fragmentation of care</a:t>
            </a:r>
            <a:r>
              <a:rPr lang="en-US" sz="1200" kern="1200" dirty="0">
                <a:solidFill>
                  <a:schemeClr val="tx1"/>
                </a:solidFill>
                <a:effectLst/>
                <a:latin typeface="+mn-lt"/>
                <a:ea typeface="+mn-ea"/>
                <a:cs typeface="+mn-cs"/>
              </a:rPr>
              <a:t>: </a:t>
            </a:r>
            <a:r>
              <a:rPr lang="en-US" dirty="0"/>
              <a:t>lack of coordination between antenatal health services and other services such as drug treatment, whereby appointments may clash, affect eligibility for other services and engagement with further services may be seen by as an opportunity to take children into the care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9.</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Lewis, J. H., . Andersen, R. M., &amp; </a:t>
            </a:r>
            <a:r>
              <a:rPr lang="en-US" sz="1200" b="0" i="0" kern="1200" dirty="0" err="1">
                <a:solidFill>
                  <a:schemeClr val="tx1"/>
                </a:solidFill>
                <a:effectLst/>
                <a:latin typeface="+mn-lt"/>
                <a:ea typeface="+mn-ea"/>
                <a:cs typeface="+mn-cs"/>
              </a:rPr>
              <a:t>Gelberg</a:t>
            </a:r>
            <a:r>
              <a:rPr lang="en-US" sz="1200" b="0" i="0" kern="1200" dirty="0">
                <a:solidFill>
                  <a:schemeClr val="tx1"/>
                </a:solidFill>
                <a:effectLst/>
                <a:latin typeface="+mn-lt"/>
                <a:ea typeface="+mn-ea"/>
                <a:cs typeface="+mn-cs"/>
              </a:rPr>
              <a:t>, L. (2003). Health care for homeless women: Unmet needs and barriers to care. </a:t>
            </a:r>
            <a:r>
              <a:rPr lang="en-US" sz="1200" b="0" i="1" kern="1200" dirty="0">
                <a:solidFill>
                  <a:schemeClr val="tx1"/>
                </a:solidFill>
                <a:effectLst/>
                <a:latin typeface="+mn-lt"/>
                <a:ea typeface="+mn-ea"/>
                <a:cs typeface="+mn-cs"/>
              </a:rPr>
              <a:t>Journal of general internal medicine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(11), 921-928.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27046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Pregnancy can increase an individual’s risk of becoming homeless (1). Nationally, among women ages 18- 25 years old who experience homelessness, 44% are pregnant or parents, impacting 1.1 million children annually (2). Pregnant people experiencing homelessness or housing insecurity had higher odds of substance use disorders, depressive disorders, anxiety, injuries, and giving birth preterm or to an infant with low birthweight (3). Additionally, living without stable housing while pregnant can result in receiving fragmented or inadequate prenatal care and general health services; increased experiences of judgement or stigma from service providers; increased experiences of shame, embarrassment, isolation and poor mental health; increased fear or distrust of Child Protection Services; and increased experiences of stringent homeless shelter acceptance requirements, long wait lists, or general lack of housing options (4).</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Research</a:t>
            </a:r>
            <a:r>
              <a:rPr lang="en-US" sz="1200" kern="1200" baseline="0" dirty="0">
                <a:solidFill>
                  <a:schemeClr val="tx1"/>
                </a:solidFill>
                <a:effectLst/>
                <a:latin typeface="+mn-lt"/>
                <a:ea typeface="+mn-ea"/>
                <a:cs typeface="+mn-cs"/>
              </a:rPr>
              <a:t> also shows a relationship between housing insecurity during pregnancy and adverse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Higher rates of alcohol, opioid, and non-opioid use disorders among women in shelters during or shortly</a:t>
            </a:r>
            <a:r>
              <a:rPr lang="en-US" sz="1200" kern="1200" baseline="0" dirty="0">
                <a:solidFill>
                  <a:schemeClr val="tx1"/>
                </a:solidFill>
                <a:effectLst/>
                <a:latin typeface="+mn-lt"/>
                <a:ea typeface="+mn-ea"/>
                <a:cs typeface="+mn-cs"/>
              </a:rPr>
              <a:t> after pregnancies in comparison to women not in shelters.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Persons experiencing homelessness during pregnancy had higher odds of low birthweight and preterm birth</a:t>
            </a:r>
            <a:r>
              <a:rPr lang="en-US" sz="1200" baseline="0" dirty="0"/>
              <a:t> and being evicted </a:t>
            </a:r>
            <a:r>
              <a:rPr lang="en-US" sz="1200" dirty="0"/>
              <a:t>while pregnant</a:t>
            </a:r>
            <a:r>
              <a:rPr lang="en-US" sz="1200" baseline="0" dirty="0"/>
              <a:t> </a:t>
            </a:r>
            <a:r>
              <a:rPr lang="en-US" sz="1200" dirty="0"/>
              <a:t>is linked to earlier births and lower birthweight.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a:t>
            </a:r>
            <a:r>
              <a:rPr lang="en-US" sz="1200" dirty="0"/>
              <a:t>xperiencing</a:t>
            </a:r>
            <a:r>
              <a:rPr lang="en-US" sz="1200" baseline="0" dirty="0"/>
              <a:t> homelessness in the 12 months before or during pregnancy was associated with the </a:t>
            </a:r>
            <a:r>
              <a:rPr lang="en-US" sz="1200" dirty="0"/>
              <a:t>greatest increase in Adverse Childhood Experiences (ACEs) scores among children by age 3 when compared to other household</a:t>
            </a:r>
            <a:r>
              <a:rPr lang="en-US" sz="1200" baseline="0" dirty="0"/>
              <a:t> challenges. </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Clark, R. E., </a:t>
            </a:r>
            <a:r>
              <a:rPr lang="en-US" sz="1200" kern="1200" dirty="0" err="1">
                <a:solidFill>
                  <a:schemeClr val="tx1"/>
                </a:solidFill>
                <a:effectLst/>
                <a:latin typeface="+mn-lt"/>
                <a:ea typeface="+mn-ea"/>
                <a:cs typeface="+mn-cs"/>
              </a:rPr>
              <a:t>Weinreb</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Flahive</a:t>
            </a:r>
            <a:r>
              <a:rPr lang="en-US" sz="1200" kern="1200" dirty="0">
                <a:solidFill>
                  <a:schemeClr val="tx1"/>
                </a:solidFill>
                <a:effectLst/>
                <a:latin typeface="+mn-lt"/>
                <a:ea typeface="+mn-ea"/>
                <a:cs typeface="+mn-cs"/>
              </a:rPr>
              <a:t>, J. M., &amp; Seifert, R. W. (2019). Homelessness contributes to pregnancy complications. </a:t>
            </a:r>
            <a:r>
              <a:rPr lang="en-US" sz="1200" i="1" kern="1200" dirty="0">
                <a:solidFill>
                  <a:schemeClr val="tx1"/>
                </a:solidFill>
                <a:effectLst/>
                <a:latin typeface="+mn-lt"/>
                <a:ea typeface="+mn-ea"/>
                <a:cs typeface="+mn-cs"/>
              </a:rPr>
              <a:t>Health Affairs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(1), 139-146.</a:t>
            </a:r>
          </a:p>
          <a:p>
            <a:pPr marL="0" indent="0">
              <a:buNone/>
            </a:pPr>
            <a:r>
              <a:rPr lang="en-US" sz="1200" kern="1200" dirty="0">
                <a:solidFill>
                  <a:schemeClr val="tx1"/>
                </a:solidFill>
                <a:effectLst/>
                <a:latin typeface="+mn-lt"/>
                <a:ea typeface="+mn-ea"/>
                <a:cs typeface="+mn-cs"/>
              </a:rPr>
              <a:t>10.</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Cutts</a:t>
            </a:r>
            <a:r>
              <a:rPr lang="en-US" sz="1200" kern="1200" dirty="0">
                <a:solidFill>
                  <a:schemeClr val="tx1"/>
                </a:solidFill>
                <a:effectLst/>
                <a:latin typeface="+mn-lt"/>
                <a:ea typeface="+mn-ea"/>
                <a:cs typeface="+mn-cs"/>
              </a:rPr>
              <a:t>, D. B., Coleman, S., Black, M. M., Chilton, M. M., Cook, J. T., de Cuba, S. E., ... &amp; Frank, D. A. (2015). Homelessness during pregnancy: a unique, time-dependent risk factor of birth outcomes. </a:t>
            </a:r>
            <a:r>
              <a:rPr lang="en-US" sz="1200" i="1" kern="1200" dirty="0">
                <a:solidFill>
                  <a:schemeClr val="tx1"/>
                </a:solidFill>
                <a:effectLst/>
                <a:latin typeface="+mn-lt"/>
                <a:ea typeface="+mn-ea"/>
                <a:cs typeface="+mn-cs"/>
              </a:rPr>
              <a:t>Maternal and child health journal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(6), 1276-1283</a:t>
            </a:r>
            <a:r>
              <a:rPr lang="en-US" dirty="0">
                <a:effectLst/>
              </a:rPr>
              <a:t> </a:t>
            </a:r>
          </a:p>
          <a:p>
            <a:pPr marL="0" indent="0">
              <a:buNone/>
            </a:pPr>
            <a:r>
              <a:rPr lang="en-US" sz="1200" b="0" i="0" kern="1200" dirty="0">
                <a:solidFill>
                  <a:schemeClr val="tx1"/>
                </a:solidFill>
                <a:effectLst/>
                <a:latin typeface="+mn-lt"/>
                <a:ea typeface="+mn-ea"/>
                <a:cs typeface="+mn-cs"/>
              </a:rPr>
              <a:t>11.</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Himmelstein</a:t>
            </a:r>
            <a:r>
              <a:rPr lang="en-US" sz="1200" b="0" i="0" kern="1200" dirty="0">
                <a:solidFill>
                  <a:schemeClr val="tx1"/>
                </a:solidFill>
                <a:effectLst/>
                <a:latin typeface="+mn-lt"/>
                <a:ea typeface="+mn-ea"/>
                <a:cs typeface="+mn-cs"/>
              </a:rPr>
              <a:t> MA and Desmond, M. Association of eviction with adverse birth outcomes among women in Georgia, 2000 to 2016. </a:t>
            </a:r>
            <a:r>
              <a:rPr lang="en-US" sz="1200" b="0" i="1" kern="1200" dirty="0">
                <a:solidFill>
                  <a:schemeClr val="tx1"/>
                </a:solidFill>
                <a:effectLst/>
                <a:latin typeface="+mn-lt"/>
                <a:ea typeface="+mn-ea"/>
                <a:cs typeface="+mn-cs"/>
              </a:rPr>
              <a:t>JAMA Pediatrics.</a:t>
            </a:r>
            <a:r>
              <a:rPr lang="en-US" sz="1200" b="0" i="0" kern="1200" dirty="0">
                <a:solidFill>
                  <a:schemeClr val="tx1"/>
                </a:solidFill>
                <a:effectLst/>
                <a:latin typeface="+mn-lt"/>
                <a:ea typeface="+mn-ea"/>
                <a:cs typeface="+mn-cs"/>
              </a:rPr>
              <a:t> 2021.</a:t>
            </a:r>
          </a:p>
          <a:p>
            <a:pPr marL="0" indent="0">
              <a:buNone/>
            </a:pPr>
            <a:r>
              <a:rPr lang="en-US" sz="1200" b="0" i="0" kern="1200" dirty="0">
                <a:solidFill>
                  <a:schemeClr val="tx1"/>
                </a:solidFill>
                <a:effectLst/>
                <a:latin typeface="+mn-lt"/>
                <a:ea typeface="+mn-ea"/>
                <a:cs typeface="+mn-cs"/>
              </a:rPr>
              <a:t>12.</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Rittman, D., Parrish, J., &amp; Lanier, P. (2020). Prebirth Household Challenges To Predict Adverse Childhood Experiences Score by Age 3. </a:t>
            </a:r>
            <a:r>
              <a:rPr lang="en-US" sz="1200" b="0" i="1" kern="1200" dirty="0">
                <a:solidFill>
                  <a:schemeClr val="tx1"/>
                </a:solidFill>
                <a:effectLst/>
                <a:latin typeface="+mn-lt"/>
                <a:ea typeface="+mn-ea"/>
                <a:cs typeface="+mn-cs"/>
              </a:rPr>
              <a:t>Pediatrics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146</a:t>
            </a:r>
            <a:r>
              <a:rPr lang="en-US" sz="1200" b="0" i="0" kern="1200" dirty="0">
                <a:solidFill>
                  <a:schemeClr val="tx1"/>
                </a:solidFill>
                <a:effectLst/>
                <a:latin typeface="+mn-lt"/>
                <a:ea typeface="+mn-ea"/>
                <a:cs typeface="+mn-cs"/>
              </a:rPr>
              <a:t>(5), e20201303.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/10.1542/peds.2020-1303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368988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Structural racism is at the core of housing inequity in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Practices</a:t>
            </a:r>
            <a:r>
              <a:rPr lang="en-US" sz="1200" baseline="0" dirty="0"/>
              <a:t> such as redlining, </a:t>
            </a:r>
            <a:r>
              <a:rPr lang="en-US" dirty="0"/>
              <a:t>a systematic practice of denying or limiting private, public and government services to certain neighborhoods based on racial and ethnic composition, with neighborhoods of color being within the “red lines”, exacerbated</a:t>
            </a:r>
            <a:r>
              <a:rPr lang="en-US" baseline="0" dirty="0"/>
              <a:t> segregation, stifled economic growth and has had a lasting impact on access to jobs, education and healthcare.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These practices also affect affordability of housing. Households that are cost-burdened have limited resiliency to withstand economic crises or jobs loss leading to housing instability and hindering of paying for essential services like healthcare; twice as many Black and Hispanic households are cost burdened compared to White household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recent study by </a:t>
            </a:r>
            <a:r>
              <a:rPr lang="en-US" sz="1200" dirty="0" err="1"/>
              <a:t>Leifheit</a:t>
            </a:r>
            <a:r>
              <a:rPr lang="en-US" sz="1200" dirty="0"/>
              <a:t> et al. 2020 found that up to 3% of adverse birth and infant outcomes could have been avoided by eliminating severe housing insecurity among low-income, pregnant women in US cities. </a:t>
            </a: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13. Joint Center for Housing Studies of Harvard University. (2023). </a:t>
            </a:r>
            <a:r>
              <a:rPr lang="en-US" sz="1200" i="1" dirty="0"/>
              <a:t>State of the nation’s housing 2023</a:t>
            </a:r>
            <a:r>
              <a:rPr lang="en-US" sz="1200" b="0" i="0" kern="1200" dirty="0">
                <a:solidFill>
                  <a:schemeClr val="tx1"/>
                </a:solidFill>
                <a:effectLst/>
                <a:latin typeface="+mn-lt"/>
                <a:ea typeface="+mn-ea"/>
                <a:cs typeface="+mn-cs"/>
              </a:rPr>
              <a:t>. https://</a:t>
            </a:r>
            <a:r>
              <a:rPr lang="en-US" sz="1200" b="0" i="0" kern="1200" dirty="0" err="1">
                <a:solidFill>
                  <a:schemeClr val="tx1"/>
                </a:solidFill>
                <a:effectLst/>
                <a:latin typeface="+mn-lt"/>
                <a:ea typeface="+mn-ea"/>
                <a:cs typeface="+mn-cs"/>
              </a:rPr>
              <a:t>www.jchs.harvard.edu</a:t>
            </a:r>
            <a:r>
              <a:rPr lang="en-US" sz="1200" b="0" i="0" kern="1200" dirty="0">
                <a:solidFill>
                  <a:schemeClr val="tx1"/>
                </a:solidFill>
                <a:effectLst/>
                <a:latin typeface="+mn-lt"/>
                <a:ea typeface="+mn-ea"/>
                <a:cs typeface="+mn-cs"/>
              </a:rPr>
              <a:t>/sites/default/files/reports/files/Harvard_JCHS_The_State_of_the_Nations_Housing_2023.pdf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14. </a:t>
            </a:r>
            <a:r>
              <a:rPr lang="en-US" sz="1200" b="0" i="0" kern="1200" dirty="0" err="1">
                <a:solidFill>
                  <a:schemeClr val="tx1"/>
                </a:solidFill>
                <a:effectLst/>
                <a:latin typeface="+mn-lt"/>
                <a:ea typeface="+mn-ea"/>
                <a:cs typeface="+mn-cs"/>
              </a:rPr>
              <a:t>Leifheit</a:t>
            </a:r>
            <a:r>
              <a:rPr lang="en-US" sz="1200" b="0" i="0" kern="1200" dirty="0">
                <a:solidFill>
                  <a:schemeClr val="tx1"/>
                </a:solidFill>
                <a:effectLst/>
                <a:latin typeface="+mn-lt"/>
                <a:ea typeface="+mn-ea"/>
                <a:cs typeface="+mn-cs"/>
              </a:rPr>
              <a:t>, K. M., Schwartz, G. L., Pollack, C. E., Edin, K. J., Black, M. M., Jennings, J. M., &amp; </a:t>
            </a:r>
            <a:r>
              <a:rPr lang="en-US" sz="1200" b="0" i="0" kern="1200" dirty="0" err="1">
                <a:solidFill>
                  <a:schemeClr val="tx1"/>
                </a:solidFill>
                <a:effectLst/>
                <a:latin typeface="+mn-lt"/>
                <a:ea typeface="+mn-ea"/>
                <a:cs typeface="+mn-cs"/>
              </a:rPr>
              <a:t>Althoff</a:t>
            </a:r>
            <a:r>
              <a:rPr lang="en-US" sz="1200" b="0" i="0" kern="1200" dirty="0">
                <a:solidFill>
                  <a:schemeClr val="tx1"/>
                </a:solidFill>
                <a:effectLst/>
                <a:latin typeface="+mn-lt"/>
                <a:ea typeface="+mn-ea"/>
                <a:cs typeface="+mn-cs"/>
              </a:rPr>
              <a:t>, K. N. (2020). Severe Housing Insecurity during Pregnancy: Association with Adverse Birth and Infant Outcomes. </a:t>
            </a:r>
            <a:r>
              <a:rPr lang="en-US" sz="1200" b="0" i="1" kern="1200" dirty="0">
                <a:solidFill>
                  <a:schemeClr val="tx1"/>
                </a:solidFill>
                <a:effectLst/>
                <a:latin typeface="+mn-lt"/>
                <a:ea typeface="+mn-ea"/>
                <a:cs typeface="+mn-cs"/>
              </a:rPr>
              <a:t>International journal of environmental research and public health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17</a:t>
            </a:r>
            <a:r>
              <a:rPr lang="en-US" sz="1200" b="0" i="0" kern="1200" dirty="0">
                <a:solidFill>
                  <a:schemeClr val="tx1"/>
                </a:solidFill>
                <a:effectLst/>
                <a:latin typeface="+mn-lt"/>
                <a:ea typeface="+mn-ea"/>
                <a:cs typeface="+mn-cs"/>
              </a:rPr>
              <a:t>(22), 8659.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/10.3390/ijerph17228659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421913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70777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C664-7EDE-69A0-81D4-D3837BC0B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C76F9B-255E-071A-0399-0609B0472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211FF-3E10-CF4F-E1A9-D74C441F7514}"/>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5" name="Footer Placeholder 4">
            <a:extLst>
              <a:ext uri="{FF2B5EF4-FFF2-40B4-BE49-F238E27FC236}">
                <a16:creationId xmlns:a16="http://schemas.microsoft.com/office/drawing/2014/main" id="{9EC99781-B707-4F2A-BBD7-3E3C3670F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DCCB1-911E-FCBF-9F42-BD396CEE3246}"/>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374815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3D0C-D693-935D-4AD6-44D858DFD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0849D4-01A9-B03C-D3FA-250236CA46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41609-320E-7BB5-B2E3-D47A6D7A53E2}"/>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5" name="Footer Placeholder 4">
            <a:extLst>
              <a:ext uri="{FF2B5EF4-FFF2-40B4-BE49-F238E27FC236}">
                <a16:creationId xmlns:a16="http://schemas.microsoft.com/office/drawing/2014/main" id="{F783524D-57CD-7CE2-E238-69BDC654A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1E2EA-1372-AAEC-A974-3FB84BFE6244}"/>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372717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FF14E-330D-61D5-CE21-85B168383C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37CAE8-F225-C332-653F-780AAAF34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AAA1B-D0B3-99C0-0B8B-1C5E05E8640B}"/>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5" name="Footer Placeholder 4">
            <a:extLst>
              <a:ext uri="{FF2B5EF4-FFF2-40B4-BE49-F238E27FC236}">
                <a16:creationId xmlns:a16="http://schemas.microsoft.com/office/drawing/2014/main" id="{B47E3DC4-A90A-C78F-3759-7EB467007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55652-8FC1-4158-F26F-8912CEB830F0}"/>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16042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4584-13E9-AA73-1B57-D692946B2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02C50-9EB3-8540-2E37-2C3F154EA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975D8-3CFE-47B5-DE72-81766557C473}"/>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5" name="Footer Placeholder 4">
            <a:extLst>
              <a:ext uri="{FF2B5EF4-FFF2-40B4-BE49-F238E27FC236}">
                <a16:creationId xmlns:a16="http://schemas.microsoft.com/office/drawing/2014/main" id="{FCE654E6-A6B5-93CC-31F8-E15ADDFE2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8C03-17C6-A205-1D44-3ECFA19FD2A0}"/>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344178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9177-4717-8743-3902-51152126F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AF579-2A2E-7536-FBFC-491F32258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F5EBD-060B-7964-4437-E92AB5B7A023}"/>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5" name="Footer Placeholder 4">
            <a:extLst>
              <a:ext uri="{FF2B5EF4-FFF2-40B4-BE49-F238E27FC236}">
                <a16:creationId xmlns:a16="http://schemas.microsoft.com/office/drawing/2014/main" id="{488E33AF-B71C-05F2-D84A-2D57081BB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2EE24-67E8-3D77-48A4-E46B104FC027}"/>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21715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8EBA-FAA6-DCD2-4686-61213358C3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1EA47-A527-6EF1-1AE0-90C6DB488B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35487B-9519-AF69-AB65-AFD570144C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10BCC-C8BA-09AA-8B0E-448DADFD859C}"/>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6" name="Footer Placeholder 5">
            <a:extLst>
              <a:ext uri="{FF2B5EF4-FFF2-40B4-BE49-F238E27FC236}">
                <a16:creationId xmlns:a16="http://schemas.microsoft.com/office/drawing/2014/main" id="{CB13382C-4D7B-0A8F-5C53-A173C5ACB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7A50B-F932-CFC3-7EBD-DD89B19BD1B6}"/>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195097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3915-03E6-68AD-393A-B487934D3A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176C8-4999-9AFB-6FEC-15F0DE627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63F59D-977A-EA89-471D-5FD79BFD6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EFC3BA-3D49-BE7E-5C7E-EEC5179A1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73C646-43C9-C867-18B4-BC8D92A851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39C4BE-E800-6EB1-CB94-0C812809BBAD}"/>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8" name="Footer Placeholder 7">
            <a:extLst>
              <a:ext uri="{FF2B5EF4-FFF2-40B4-BE49-F238E27FC236}">
                <a16:creationId xmlns:a16="http://schemas.microsoft.com/office/drawing/2014/main" id="{E5B29040-DCB7-60E6-071B-0C70B265C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AD4496-6446-0719-6F35-8BD897822C46}"/>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139456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47FF-1576-FA73-9194-3B62417AF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EBF7F-C825-D078-D028-DA0C6CA1919C}"/>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4" name="Footer Placeholder 3">
            <a:extLst>
              <a:ext uri="{FF2B5EF4-FFF2-40B4-BE49-F238E27FC236}">
                <a16:creationId xmlns:a16="http://schemas.microsoft.com/office/drawing/2014/main" id="{09FF6AEC-FF34-6515-D09B-D55B7443AF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87ED65-1E8F-12CF-1D70-130E4A159051}"/>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173982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EB917-FCBA-2707-EE5C-2E6A71723168}"/>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3" name="Footer Placeholder 2">
            <a:extLst>
              <a:ext uri="{FF2B5EF4-FFF2-40B4-BE49-F238E27FC236}">
                <a16:creationId xmlns:a16="http://schemas.microsoft.com/office/drawing/2014/main" id="{F4F8C94F-B7AE-C0A2-95D7-3D07AC5B64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CB72EC-06AA-31B9-6CDE-738A3246AF7F}"/>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314762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ACD4-E6B4-6A48-4F5A-2733959E4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7DD39-A3FC-8476-3337-42C7D8BA9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B7C0B-3FB4-DB50-2C4B-1BB1EE99B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93970-1BD2-719D-768F-FF76ECB89574}"/>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6" name="Footer Placeholder 5">
            <a:extLst>
              <a:ext uri="{FF2B5EF4-FFF2-40B4-BE49-F238E27FC236}">
                <a16:creationId xmlns:a16="http://schemas.microsoft.com/office/drawing/2014/main" id="{7DC52C17-79F5-F8ED-D677-FF48046B2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FEFB88-DCE2-39F2-1084-7F767125AD98}"/>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350609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2EB8-64BA-3704-421F-7BF9214B6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91887F-DE6B-4534-FE93-F646B95E9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BA1B2B-79D4-E304-48BB-8A06CB808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0352D-6521-12C2-FB69-366DD7731105}"/>
              </a:ext>
            </a:extLst>
          </p:cNvPr>
          <p:cNvSpPr>
            <a:spLocks noGrp="1"/>
          </p:cNvSpPr>
          <p:nvPr>
            <p:ph type="dt" sz="half" idx="10"/>
          </p:nvPr>
        </p:nvSpPr>
        <p:spPr/>
        <p:txBody>
          <a:bodyPr/>
          <a:lstStyle/>
          <a:p>
            <a:fld id="{043AF4B9-1E7C-EF42-86A3-EE99B1896BE1}" type="datetimeFigureOut">
              <a:rPr lang="en-US" smtClean="0"/>
              <a:t>11/7/23</a:t>
            </a:fld>
            <a:endParaRPr lang="en-US"/>
          </a:p>
        </p:txBody>
      </p:sp>
      <p:sp>
        <p:nvSpPr>
          <p:cNvPr id="6" name="Footer Placeholder 5">
            <a:extLst>
              <a:ext uri="{FF2B5EF4-FFF2-40B4-BE49-F238E27FC236}">
                <a16:creationId xmlns:a16="http://schemas.microsoft.com/office/drawing/2014/main" id="{BDF971BC-EACF-F90A-BAEC-29EB2A3A7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B5664-CD23-9CCB-0B66-CEDA3B12169D}"/>
              </a:ext>
            </a:extLst>
          </p:cNvPr>
          <p:cNvSpPr>
            <a:spLocks noGrp="1"/>
          </p:cNvSpPr>
          <p:nvPr>
            <p:ph type="sldNum" sz="quarter" idx="12"/>
          </p:nvPr>
        </p:nvSpPr>
        <p:spPr/>
        <p:txBody>
          <a:bodyPr/>
          <a:lstStyle/>
          <a:p>
            <a:fld id="{9011BB3A-07E1-5D46-97D7-91850B1A00D2}" type="slidenum">
              <a:rPr lang="en-US" smtClean="0"/>
              <a:t>‹#›</a:t>
            </a:fld>
            <a:endParaRPr lang="en-US"/>
          </a:p>
        </p:txBody>
      </p:sp>
    </p:spTree>
    <p:extLst>
      <p:ext uri="{BB962C8B-B14F-4D97-AF65-F5344CB8AC3E}">
        <p14:creationId xmlns:p14="http://schemas.microsoft.com/office/powerpoint/2010/main" val="238290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D5F06-15AE-B62A-7C60-F9CA33BB6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D66A7-2B00-AB92-A751-CB23E0B77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B764A-5CF1-DB49-81D9-389B93378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AF4B9-1E7C-EF42-86A3-EE99B1896BE1}" type="datetimeFigureOut">
              <a:rPr lang="en-US" smtClean="0"/>
              <a:t>11/7/23</a:t>
            </a:fld>
            <a:endParaRPr lang="en-US"/>
          </a:p>
        </p:txBody>
      </p:sp>
      <p:sp>
        <p:nvSpPr>
          <p:cNvPr id="5" name="Footer Placeholder 4">
            <a:extLst>
              <a:ext uri="{FF2B5EF4-FFF2-40B4-BE49-F238E27FC236}">
                <a16:creationId xmlns:a16="http://schemas.microsoft.com/office/drawing/2014/main" id="{17D9A143-9025-2B2A-7C5F-7B3B974EF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07E589-D0F9-5A2D-2B62-E36CAC0B5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1BB3A-07E1-5D46-97D7-91850B1A00D2}" type="slidenum">
              <a:rPr lang="en-US" smtClean="0"/>
              <a:t>‹#›</a:t>
            </a:fld>
            <a:endParaRPr lang="en-US"/>
          </a:p>
        </p:txBody>
      </p:sp>
    </p:spTree>
    <p:extLst>
      <p:ext uri="{BB962C8B-B14F-4D97-AF65-F5344CB8AC3E}">
        <p14:creationId xmlns:p14="http://schemas.microsoft.com/office/powerpoint/2010/main" val="234202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0.png"/><Relationship Id="rId7" Type="http://schemas.openxmlformats.org/officeDocument/2006/relationships/diagramQuickStyle" Target="../diagrams/quickStyle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1.svg"/><Relationship Id="rId9" Type="http://schemas.microsoft.com/office/2007/relationships/diagramDrawing" Target="../diagrams/drawing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3.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hyperlink" Target="http://commons.wikimedia.org/wiki/File:Map_of_Illinois_blue.svg" TargetMode="External"/><Relationship Id="rId10" Type="http://schemas.openxmlformats.org/officeDocument/2006/relationships/image" Target="../media/image28.png"/><Relationship Id="rId4" Type="http://schemas.microsoft.com/office/2007/relationships/hdphoto" Target="../media/hdphoto2.wdp"/><Relationship Id="rId9" Type="http://schemas.openxmlformats.org/officeDocument/2006/relationships/image" Target="../media/image27.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oi.org/10.3390/ijerph18073331"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doi.org/10.1542/peds.2020-1303" TargetMode="External"/><Relationship Id="rId7" Type="http://schemas.openxmlformats.org/officeDocument/2006/relationships/hyperlink" Target="https://www.streetsheet.org/pregnant-people-to-be-prioritized-for-shelter-and-housing/"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s://internationalsocialhousing.org/2017/08/01/3-large-public-housing-consultant-companies-managing-voucher-programs/" TargetMode="External"/><Relationship Id="rId5" Type="http://schemas.openxmlformats.org/officeDocument/2006/relationships/hyperlink" Target="https://doi.org/10.1177/08862605211052586" TargetMode="External"/><Relationship Id="rId4" Type="http://schemas.openxmlformats.org/officeDocument/2006/relationships/hyperlink" Target="https://doi.org/10.3390/ijerph1722865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s://www.kff.org/womens-health-policy/issue-brief/medicaid-coverage-for-women/" TargetMode="External"/><Relationship Id="rId3" Type="http://schemas.openxmlformats.org/officeDocument/2006/relationships/hyperlink" Target="https://www.dshs.wa.gov/esa/community-services-offices/pregnant-women-assistance-pwa-program" TargetMode="External"/><Relationship Id="rId7" Type="http://schemas.openxmlformats.org/officeDocument/2006/relationships/hyperlink" Target="https://cohhio.org/healthy-beginnings-at-home/research-and-reports/"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s://www.bostonhousing.org/en/BHA-Blog/December-2014/Healthy-Start-in-Housing-provides-housing-and-serv.aspx#:~:text=The%20Boston%20Public%20Health%20Commission,secure%20and%20retain%20stable%20housing" TargetMode="External"/><Relationship Id="rId5" Type="http://schemas.openxmlformats.org/officeDocument/2006/relationships/hyperlink" Target="https://housingactionil.org/blog/2021/04/19/federally-funded-emergency-rental-assistance-programs-for-2021/" TargetMode="External"/><Relationship Id="rId4" Type="http://schemas.openxmlformats.org/officeDocument/2006/relationships/hyperlink" Target="https://www.dshs.wa.gov/esa/community-services-offices/housing-and-essential-needs-hen-referral-progra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hhs.gov/programs/social-services/homelessness/research/how-to-use-medicaid-to-assist-homeless-persons/index.html"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https://www.ihda.org/rental-housing-main/rental-housing/" TargetMode="External"/><Relationship Id="rId5" Type="http://schemas.openxmlformats.org/officeDocument/2006/relationships/hyperlink" Target="https://www.acf.hhs.gov/fysb/fact-sheet/maternity-group-homes" TargetMode="External"/><Relationship Id="rId4" Type="http://schemas.openxmlformats.org/officeDocument/2006/relationships/hyperlink" Target="https://www.dhs.wisconsin.gov/medicaid/housing-supports.ht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hicago.gov/city/en/depts/fin/provdrs/utility_billing/svcs/utility-bill-relief-program.html"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s://www.epa.gov/newsreleases/epa-and-doj-announce-settlement-logan-square-aluminium-supply-over-lead-violation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hayes.house.gov/2023/5/hayes-leads-legislation-to-address-maternal-health-crisis-and-save-mothers-and-infants"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hyperlink" Target="http://schakowsky.house.gov/media/press-releases/schakowsky-reintroduces-legislation-address-black-maternal-health-disparities" TargetMode="External"/><Relationship Id="rId4" Type="http://schemas.openxmlformats.org/officeDocument/2006/relationships/hyperlink" Target="http://blackmaternalhealthcaucus-underwood.house.gov/Momnib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457" y="674760"/>
            <a:ext cx="6268770" cy="2313626"/>
          </a:xfrm>
        </p:spPr>
        <p:txBody>
          <a:bodyPr vert="horz" lIns="91440" tIns="45720" rIns="91440" bIns="45720" rtlCol="0" anchor="b">
            <a:normAutofit/>
          </a:bodyPr>
          <a:lstStyle/>
          <a:p>
            <a:pPr algn="l"/>
            <a:r>
              <a:rPr lang="en-US" sz="5200" b="1" dirty="0">
                <a:latin typeface="Avenir Medium"/>
              </a:rPr>
              <a:t>Housing Insecurity and Maternal Health in Illinois</a:t>
            </a:r>
          </a:p>
        </p:txBody>
      </p:sp>
      <p:sp>
        <p:nvSpPr>
          <p:cNvPr id="5" name="TextBox 4">
            <a:extLst>
              <a:ext uri="{FF2B5EF4-FFF2-40B4-BE49-F238E27FC236}">
                <a16:creationId xmlns:a16="http://schemas.microsoft.com/office/drawing/2014/main" id="{E4605CF9-F9B8-7F90-0624-F764638808CF}"/>
              </a:ext>
            </a:extLst>
          </p:cNvPr>
          <p:cNvSpPr txBox="1"/>
          <p:nvPr/>
        </p:nvSpPr>
        <p:spPr>
          <a:xfrm>
            <a:off x="615457" y="3355847"/>
            <a:ext cx="6688453" cy="3200595"/>
          </a:xfrm>
          <a:prstGeom prst="rect">
            <a:avLst/>
          </a:prstGeom>
        </p:spPr>
        <p:txBody>
          <a:bodyPr vert="horz" lIns="91440" tIns="45720" rIns="91440" bIns="45720" rtlCol="0">
            <a:normAutofit/>
          </a:bodyPr>
          <a:lstStyle/>
          <a:p>
            <a:pPr>
              <a:lnSpc>
                <a:spcPct val="90000"/>
              </a:lnSpc>
              <a:spcAft>
                <a:spcPts val="600"/>
              </a:spcAft>
            </a:pPr>
            <a:r>
              <a:rPr lang="en-US" sz="2200" b="1" dirty="0"/>
              <a:t>Dr. Stacie Geller Co-PI IPROMOTE</a:t>
            </a:r>
          </a:p>
          <a:p>
            <a:pPr>
              <a:lnSpc>
                <a:spcPct val="90000"/>
              </a:lnSpc>
              <a:spcAft>
                <a:spcPts val="600"/>
              </a:spcAft>
            </a:pPr>
            <a:r>
              <a:rPr lang="en-US" sz="2200" dirty="0"/>
              <a:t>G. William Arends Professor of Obstetric and Gynecology</a:t>
            </a:r>
          </a:p>
          <a:p>
            <a:pPr>
              <a:lnSpc>
                <a:spcPct val="90000"/>
              </a:lnSpc>
              <a:spcAft>
                <a:spcPts val="600"/>
              </a:spcAft>
            </a:pPr>
            <a:r>
              <a:rPr lang="en-US" sz="2200" dirty="0"/>
              <a:t>Director, Center for Research on Women and Gender  </a:t>
            </a:r>
          </a:p>
          <a:p>
            <a:pPr>
              <a:lnSpc>
                <a:spcPct val="90000"/>
              </a:lnSpc>
              <a:spcAft>
                <a:spcPts val="600"/>
              </a:spcAft>
            </a:pPr>
            <a:r>
              <a:rPr lang="en-US" sz="2200" dirty="0"/>
              <a:t>College of Medicine, University of Illinois, Chicago </a:t>
            </a:r>
          </a:p>
          <a:p>
            <a:pPr>
              <a:lnSpc>
                <a:spcPct val="90000"/>
              </a:lnSpc>
              <a:spcAft>
                <a:spcPts val="600"/>
              </a:spcAft>
            </a:pPr>
            <a:endParaRPr lang="en-US" sz="2200" dirty="0"/>
          </a:p>
          <a:p>
            <a:pPr>
              <a:lnSpc>
                <a:spcPct val="90000"/>
              </a:lnSpc>
              <a:spcAft>
                <a:spcPts val="600"/>
              </a:spcAft>
            </a:pPr>
            <a:r>
              <a:rPr lang="en-US" sz="2200" dirty="0"/>
              <a:t>Date: November 2023</a:t>
            </a:r>
          </a:p>
        </p:txBody>
      </p:sp>
      <p:pic>
        <p:nvPicPr>
          <p:cNvPr id="18" name="Picture 17" descr="House of paper with a heart against sunlight">
            <a:extLst>
              <a:ext uri="{FF2B5EF4-FFF2-40B4-BE49-F238E27FC236}">
                <a16:creationId xmlns:a16="http://schemas.microsoft.com/office/drawing/2014/main" id="{201F5178-02E9-7E94-F755-827430BE0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45" r="26678" b="-1"/>
          <a:stretch/>
        </p:blipFill>
        <p:spPr>
          <a:xfrm>
            <a:off x="7684007" y="10"/>
            <a:ext cx="4507993" cy="6857990"/>
          </a:xfrm>
          <a:prstGeom prst="rect">
            <a:avLst/>
          </a:prstGeom>
        </p:spPr>
      </p:pic>
    </p:spTree>
    <p:extLst>
      <p:ext uri="{BB962C8B-B14F-4D97-AF65-F5344CB8AC3E}">
        <p14:creationId xmlns:p14="http://schemas.microsoft.com/office/powerpoint/2010/main" val="140412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35C76E-DCA9-5B4B-AED2-3FE1030A4A02}"/>
              </a:ext>
            </a:extLst>
          </p:cNvPr>
          <p:cNvSpPr txBox="1"/>
          <p:nvPr/>
        </p:nvSpPr>
        <p:spPr>
          <a:xfrm>
            <a:off x="443671" y="1435394"/>
            <a:ext cx="11304658" cy="5284139"/>
          </a:xfrm>
          <a:prstGeom prst="rect">
            <a:avLst/>
          </a:prstGeom>
          <a:noFill/>
        </p:spPr>
        <p:txBody>
          <a:bodyPr wrap="square" rtlCol="0">
            <a:spAutoFit/>
          </a:bodyPr>
          <a:lstStyle/>
          <a:p>
            <a:pPr marL="321297" indent="-321297" fontAlgn="base">
              <a:buFont typeface="Arial" panose="020B0604020202020204" pitchFamily="34" charset="0"/>
              <a:buChar char="•"/>
            </a:pPr>
            <a:r>
              <a:rPr lang="en-US" sz="2249" u="sng" dirty="0">
                <a:solidFill>
                  <a:schemeClr val="accent2">
                    <a:lumMod val="50000"/>
                  </a:schemeClr>
                </a:solidFill>
              </a:rPr>
              <a:t>Structural racism</a:t>
            </a:r>
            <a:r>
              <a:rPr lang="en-US" sz="2249" dirty="0">
                <a:solidFill>
                  <a:schemeClr val="accent2">
                    <a:lumMod val="50000"/>
                  </a:schemeClr>
                </a:solidFill>
              </a:rPr>
              <a:t> </a:t>
            </a:r>
            <a:r>
              <a:rPr lang="en-US" sz="2249" dirty="0"/>
              <a:t>is at the core of housing inequity in America</a:t>
            </a:r>
          </a:p>
          <a:p>
            <a:pPr fontAlgn="base"/>
            <a:endParaRPr lang="en-US" sz="2249" dirty="0"/>
          </a:p>
          <a:p>
            <a:pPr marL="321297" indent="-321297" fontAlgn="base">
              <a:buFont typeface="Arial" panose="020B0604020202020204" pitchFamily="34" charset="0"/>
              <a:buChar char="•"/>
            </a:pPr>
            <a:r>
              <a:rPr lang="en-US" sz="2249" dirty="0"/>
              <a:t>Residential </a:t>
            </a:r>
            <a:r>
              <a:rPr lang="en-US" sz="2249" u="sng" dirty="0">
                <a:solidFill>
                  <a:schemeClr val="accent2">
                    <a:lumMod val="50000"/>
                  </a:schemeClr>
                </a:solidFill>
              </a:rPr>
              <a:t>redlining</a:t>
            </a:r>
            <a:r>
              <a:rPr lang="en-US" sz="2249" dirty="0"/>
              <a:t> influences a neighborhood’s composition through segregation and socioeconomic status which influences health outcomes</a:t>
            </a:r>
            <a:r>
              <a:rPr lang="en-US" sz="2249" baseline="30000" dirty="0"/>
              <a:t>13</a:t>
            </a:r>
            <a:r>
              <a:rPr lang="en-US" sz="2249" dirty="0"/>
              <a:t> </a:t>
            </a:r>
          </a:p>
          <a:p>
            <a:pPr marL="749694" lvl="1" indent="-321297" fontAlgn="base">
              <a:buFont typeface="Arial" panose="020B0604020202020204" pitchFamily="34" charset="0"/>
              <a:buChar char="•"/>
            </a:pPr>
            <a:r>
              <a:rPr lang="en-US" sz="2249" dirty="0"/>
              <a:t>1/3 of Black and Hispanic households are “cost burdened” when paying for housing, compared to 1/4 of Asian households and 1/5 of White households</a:t>
            </a:r>
          </a:p>
          <a:p>
            <a:pPr marL="749694" lvl="1" indent="-321297" fontAlgn="base">
              <a:buFont typeface="Arial" panose="020B0604020202020204" pitchFamily="34" charset="0"/>
              <a:buChar char="•"/>
            </a:pPr>
            <a:r>
              <a:rPr lang="en-US" sz="2249" dirty="0"/>
              <a:t>The share of households experiencing cost burden also increased during the pandemic</a:t>
            </a:r>
          </a:p>
          <a:p>
            <a:pPr marL="321297" indent="-321297" fontAlgn="base">
              <a:buFont typeface="Arial" panose="020B0604020202020204" pitchFamily="34" charset="0"/>
              <a:buChar char="•"/>
            </a:pPr>
            <a:endParaRPr lang="en-US" sz="2249" dirty="0"/>
          </a:p>
          <a:p>
            <a:pPr marL="321297" indent="-321297" fontAlgn="base">
              <a:buFont typeface="Arial" panose="020B0604020202020204" pitchFamily="34" charset="0"/>
              <a:buChar char="•"/>
            </a:pPr>
            <a:r>
              <a:rPr lang="en-US" sz="2249" dirty="0"/>
              <a:t>One study found that up to </a:t>
            </a:r>
            <a:r>
              <a:rPr lang="en-US" sz="2249" u="sng" dirty="0">
                <a:solidFill>
                  <a:schemeClr val="accent2">
                    <a:lumMod val="50000"/>
                  </a:schemeClr>
                </a:solidFill>
              </a:rPr>
              <a:t>3% of adverse birth and infant outcomes could have been avoided</a:t>
            </a:r>
            <a:r>
              <a:rPr lang="en-US" sz="2249" dirty="0">
                <a:solidFill>
                  <a:schemeClr val="accent2">
                    <a:lumMod val="50000"/>
                  </a:schemeClr>
                </a:solidFill>
              </a:rPr>
              <a:t> </a:t>
            </a:r>
            <a:r>
              <a:rPr lang="en-US" sz="2249" dirty="0"/>
              <a:t>by eliminating severe housing insecurity among low-income, pregnant women in US cities</a:t>
            </a:r>
            <a:r>
              <a:rPr lang="en-US" sz="2249" baseline="30000" dirty="0"/>
              <a:t>14</a:t>
            </a:r>
          </a:p>
          <a:p>
            <a:pPr marL="749694" lvl="1" indent="-321297" fontAlgn="base">
              <a:buFont typeface="Arial" panose="020B0604020202020204" pitchFamily="34" charset="0"/>
              <a:buChar char="•"/>
            </a:pPr>
            <a:r>
              <a:rPr lang="en-US" sz="2249" dirty="0"/>
              <a:t>Of those experiencing homelessness: 76% were Black/African-American, 11% were Hispanic, 11% were White, and 2% Other </a:t>
            </a:r>
          </a:p>
          <a:p>
            <a:pPr fontAlgn="base"/>
            <a:endParaRPr lang="en-US" sz="2249" dirty="0"/>
          </a:p>
          <a:p>
            <a:pPr marL="321297" indent="-321297" fontAlgn="base">
              <a:buFont typeface="Arial" panose="020B0604020202020204" pitchFamily="34" charset="0"/>
              <a:buChar char="•"/>
            </a:pPr>
            <a:r>
              <a:rPr lang="en-US" sz="2249" b="1" dirty="0">
                <a:solidFill>
                  <a:schemeClr val="accent2">
                    <a:lumMod val="50000"/>
                  </a:schemeClr>
                </a:solidFill>
              </a:rPr>
              <a:t>Stable, affordable housing improves health and well-being </a:t>
            </a:r>
          </a:p>
        </p:txBody>
      </p:sp>
      <p:sp>
        <p:nvSpPr>
          <p:cNvPr id="5" name="TextBox 4">
            <a:extLst>
              <a:ext uri="{FF2B5EF4-FFF2-40B4-BE49-F238E27FC236}">
                <a16:creationId xmlns:a16="http://schemas.microsoft.com/office/drawing/2014/main" id="{083D11CD-6405-D749-8DB3-857560BD2DA8}"/>
              </a:ext>
            </a:extLst>
          </p:cNvPr>
          <p:cNvSpPr txBox="1"/>
          <p:nvPr/>
        </p:nvSpPr>
        <p:spPr>
          <a:xfrm>
            <a:off x="2795388" y="153315"/>
            <a:ext cx="6601224" cy="1130438"/>
          </a:xfrm>
          <a:prstGeom prst="rect">
            <a:avLst/>
          </a:prstGeom>
          <a:noFill/>
        </p:spPr>
        <p:txBody>
          <a:bodyPr wrap="square" rtlCol="0">
            <a:spAutoFit/>
          </a:bodyPr>
          <a:lstStyle/>
          <a:p>
            <a:pPr algn="ctr"/>
            <a:r>
              <a:rPr lang="en-US" sz="3373" b="1" dirty="0">
                <a:latin typeface="Avenir Medium" panose="02000503020000020003" pitchFamily="2" charset="0"/>
              </a:rPr>
              <a:t>Creating the Healthiest Nation: Health and Housing Equity</a:t>
            </a:r>
          </a:p>
        </p:txBody>
      </p:sp>
      <p:sp>
        <p:nvSpPr>
          <p:cNvPr id="4" name="Rectangle 3">
            <a:extLst>
              <a:ext uri="{FF2B5EF4-FFF2-40B4-BE49-F238E27FC236}">
                <a16:creationId xmlns:a16="http://schemas.microsoft.com/office/drawing/2014/main" id="{7F6DAF44-5F0C-A50F-8D14-263E68057D5A}"/>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7EFF0C-22F5-D8E8-5C42-BB095DDD1B2C}"/>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65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59B5-F817-262C-E704-EF40DA34BC29}"/>
              </a:ext>
            </a:extLst>
          </p:cNvPr>
          <p:cNvSpPr>
            <a:spLocks noGrp="1"/>
          </p:cNvSpPr>
          <p:nvPr>
            <p:ph type="title"/>
          </p:nvPr>
        </p:nvSpPr>
        <p:spPr/>
        <p:txBody>
          <a:bodyPr/>
          <a:lstStyle/>
          <a:p>
            <a:r>
              <a:rPr lang="en-US" b="1" dirty="0">
                <a:solidFill>
                  <a:schemeClr val="bg1"/>
                </a:solidFill>
                <a:latin typeface="Avenir Book" panose="02000503020000020003" pitchFamily="2" charset="0"/>
              </a:rPr>
              <a:t>I PROMOTE-IL Project </a:t>
            </a:r>
          </a:p>
        </p:txBody>
      </p:sp>
    </p:spTree>
    <p:extLst>
      <p:ext uri="{BB962C8B-B14F-4D97-AF65-F5344CB8AC3E}">
        <p14:creationId xmlns:p14="http://schemas.microsoft.com/office/powerpoint/2010/main" val="417409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33E8A-A7FB-6740-AB5B-B54782810521}"/>
              </a:ext>
            </a:extLst>
          </p:cNvPr>
          <p:cNvSpPr txBox="1"/>
          <p:nvPr/>
        </p:nvSpPr>
        <p:spPr>
          <a:xfrm>
            <a:off x="2795388" y="416207"/>
            <a:ext cx="6601224" cy="976870"/>
          </a:xfrm>
          <a:prstGeom prst="rect">
            <a:avLst/>
          </a:prstGeom>
          <a:noFill/>
        </p:spPr>
        <p:txBody>
          <a:bodyPr wrap="square" rtlCol="0">
            <a:spAutoFit/>
          </a:bodyPr>
          <a:lstStyle/>
          <a:p>
            <a:pPr algn="ctr"/>
            <a:r>
              <a:rPr lang="en-US" sz="3748" b="1" dirty="0">
                <a:latin typeface="Avenir Medium" panose="02000503020000020003" pitchFamily="2" charset="0"/>
              </a:rPr>
              <a:t>I PROMOTE-IL</a:t>
            </a:r>
          </a:p>
          <a:p>
            <a:pPr algn="ctr"/>
            <a:r>
              <a:rPr lang="en-US" b="1" dirty="0">
                <a:latin typeface="Avenir Medium" panose="02000503020000020003" pitchFamily="2" charset="0"/>
              </a:rPr>
              <a:t>(Innovations to </a:t>
            </a:r>
            <a:r>
              <a:rPr lang="en-US" b="1" dirty="0" err="1">
                <a:latin typeface="Avenir Medium" panose="02000503020000020003" pitchFamily="2" charset="0"/>
              </a:rPr>
              <a:t>ImPROve</a:t>
            </a:r>
            <a:r>
              <a:rPr lang="en-US" b="1" dirty="0">
                <a:latin typeface="Avenir Medium" panose="02000503020000020003" pitchFamily="2" charset="0"/>
              </a:rPr>
              <a:t> Maternal </a:t>
            </a:r>
            <a:r>
              <a:rPr lang="en-US" b="1" dirty="0" err="1">
                <a:latin typeface="Avenir Medium" panose="02000503020000020003" pitchFamily="2" charset="0"/>
              </a:rPr>
              <a:t>OuTcomEs</a:t>
            </a:r>
            <a:r>
              <a:rPr lang="en-US" b="1" dirty="0">
                <a:latin typeface="Avenir Medium" panose="02000503020000020003" pitchFamily="2" charset="0"/>
              </a:rPr>
              <a:t> in Illinois)</a:t>
            </a:r>
            <a:endParaRPr lang="en-US" sz="3600" b="1" dirty="0">
              <a:latin typeface="Avenir Medium" panose="02000503020000020003" pitchFamily="2" charset="0"/>
            </a:endParaRPr>
          </a:p>
        </p:txBody>
      </p:sp>
      <p:sp>
        <p:nvSpPr>
          <p:cNvPr id="7" name="Rectangle 6">
            <a:extLst>
              <a:ext uri="{FF2B5EF4-FFF2-40B4-BE49-F238E27FC236}">
                <a16:creationId xmlns:a16="http://schemas.microsoft.com/office/drawing/2014/main" id="{A8121BC0-24C1-39CC-AD37-EEAB6F56BEF6}"/>
              </a:ext>
            </a:extLst>
          </p:cNvPr>
          <p:cNvSpPr/>
          <p:nvPr/>
        </p:nvSpPr>
        <p:spPr>
          <a:xfrm>
            <a:off x="228600" y="1393077"/>
            <a:ext cx="11811000" cy="50458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4">
            <a:extLst>
              <a:ext uri="{FF2B5EF4-FFF2-40B4-BE49-F238E27FC236}">
                <a16:creationId xmlns:a16="http://schemas.microsoft.com/office/drawing/2014/main" id="{C8157577-ECE2-2652-C0B0-FAB2EEB15D2B}"/>
              </a:ext>
            </a:extLst>
          </p:cNvPr>
          <p:cNvGraphicFramePr>
            <a:graphicFrameLocks/>
          </p:cNvGraphicFramePr>
          <p:nvPr>
            <p:extLst>
              <p:ext uri="{D42A27DB-BD31-4B8C-83A1-F6EECF244321}">
                <p14:modId xmlns:p14="http://schemas.microsoft.com/office/powerpoint/2010/main" val="218884159"/>
              </p:ext>
            </p:extLst>
          </p:nvPr>
        </p:nvGraphicFramePr>
        <p:xfrm>
          <a:off x="209550" y="1579563"/>
          <a:ext cx="11772900"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A327A2CA-E5AF-D13D-0F8A-0961A1941FCC}"/>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6C2E0D-4065-679F-39A5-52CB7D8B62D6}"/>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2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E306D353-1EC2-42F8-B654-91DEA383D5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13A28274-A5EC-4ACA-813B-E127B7F909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8529DF6E-A331-4F68-BA9A-65619A9DB15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E3CFD-31BF-C04E-8135-59B7D14A3A32}"/>
              </a:ext>
            </a:extLst>
          </p:cNvPr>
          <p:cNvSpPr txBox="1"/>
          <p:nvPr/>
        </p:nvSpPr>
        <p:spPr>
          <a:xfrm>
            <a:off x="780022" y="1676576"/>
            <a:ext cx="10631953" cy="4428905"/>
          </a:xfrm>
          <a:prstGeom prst="rect">
            <a:avLst/>
          </a:prstGeom>
          <a:noFill/>
        </p:spPr>
        <p:txBody>
          <a:bodyPr wrap="square" rtlCol="0">
            <a:spAutoFit/>
          </a:bodyPr>
          <a:lstStyle/>
          <a:p>
            <a:pPr marL="0" indent="0" algn="ctr">
              <a:buNone/>
            </a:pPr>
            <a:r>
              <a:rPr lang="en-US" sz="2400" b="1" dirty="0">
                <a:solidFill>
                  <a:prstClr val="black"/>
                </a:solidFill>
                <a:latin typeface="Avenir Book" panose="02000503020000020003" pitchFamily="2" charset="0"/>
              </a:rPr>
              <a:t>Rachel Caskey, MD, MAPP, </a:t>
            </a:r>
            <a:r>
              <a:rPr lang="en-US" sz="2400" dirty="0">
                <a:solidFill>
                  <a:prstClr val="black"/>
                </a:solidFill>
                <a:latin typeface="Avenir Book" panose="02000503020000020003" pitchFamily="2" charset="0"/>
              </a:rPr>
              <a:t>Co-Principal Investigator </a:t>
            </a:r>
          </a:p>
          <a:p>
            <a:pPr marL="0" indent="0" algn="ctr">
              <a:buNone/>
            </a:pPr>
            <a:r>
              <a:rPr lang="en-US" sz="2400" b="1" dirty="0">
                <a:solidFill>
                  <a:prstClr val="black"/>
                </a:solidFill>
                <a:latin typeface="Avenir Book" panose="02000503020000020003" pitchFamily="2" charset="0"/>
              </a:rPr>
              <a:t>Stacie Geller, PhD, </a:t>
            </a:r>
            <a:r>
              <a:rPr lang="en-US" sz="2400" dirty="0">
                <a:solidFill>
                  <a:prstClr val="black"/>
                </a:solidFill>
                <a:latin typeface="Avenir Book" panose="02000503020000020003" pitchFamily="2" charset="0"/>
              </a:rPr>
              <a:t>Co-Principal Investigator</a:t>
            </a:r>
          </a:p>
          <a:p>
            <a:pPr marL="0" indent="0" algn="ctr">
              <a:buNone/>
            </a:pPr>
            <a:r>
              <a:rPr lang="en-US" sz="2400" b="1" dirty="0">
                <a:solidFill>
                  <a:prstClr val="black"/>
                </a:solidFill>
                <a:latin typeface="Avenir Book" panose="02000503020000020003" pitchFamily="2" charset="0"/>
              </a:rPr>
              <a:t>Arden Handler, DrPH, </a:t>
            </a:r>
            <a:r>
              <a:rPr lang="en-US" sz="2400" dirty="0">
                <a:solidFill>
                  <a:prstClr val="black"/>
                </a:solidFill>
                <a:latin typeface="Avenir Book" panose="02000503020000020003" pitchFamily="2" charset="0"/>
              </a:rPr>
              <a:t>Co-Principal Investigator</a:t>
            </a:r>
          </a:p>
          <a:p>
            <a:pPr marL="0" indent="0" algn="ctr">
              <a:buNone/>
            </a:pPr>
            <a:r>
              <a:rPr lang="en-US" sz="2400" b="1" dirty="0">
                <a:solidFill>
                  <a:prstClr val="black"/>
                </a:solidFill>
                <a:latin typeface="Avenir Book" panose="02000503020000020003" pitchFamily="2" charset="0"/>
              </a:rPr>
              <a:t>Anne Elizabeth </a:t>
            </a:r>
            <a:r>
              <a:rPr lang="en-US" sz="2400" b="1" dirty="0" err="1">
                <a:solidFill>
                  <a:prstClr val="black"/>
                </a:solidFill>
                <a:latin typeface="Avenir Book" panose="02000503020000020003" pitchFamily="2" charset="0"/>
              </a:rPr>
              <a:t>Glassgow</a:t>
            </a:r>
            <a:r>
              <a:rPr lang="en-US" sz="2400" b="1" dirty="0">
                <a:solidFill>
                  <a:prstClr val="black"/>
                </a:solidFill>
                <a:latin typeface="Avenir Book" panose="02000503020000020003" pitchFamily="2" charset="0"/>
              </a:rPr>
              <a:t>, PhD</a:t>
            </a:r>
            <a:r>
              <a:rPr lang="en-US" sz="2400" dirty="0">
                <a:solidFill>
                  <a:prstClr val="black"/>
                </a:solidFill>
                <a:latin typeface="Avenir Book" panose="02000503020000020003" pitchFamily="2" charset="0"/>
              </a:rPr>
              <a:t>, Executive Director</a:t>
            </a:r>
          </a:p>
          <a:p>
            <a:pPr marL="0" indent="0" algn="ctr">
              <a:buNone/>
            </a:pPr>
            <a:r>
              <a:rPr lang="en-US" sz="2400" b="1" dirty="0">
                <a:solidFill>
                  <a:prstClr val="black"/>
                </a:solidFill>
                <a:latin typeface="Avenir Book" panose="02000503020000020003" pitchFamily="2" charset="0"/>
              </a:rPr>
              <a:t>Cheryl Bitner, BS, </a:t>
            </a:r>
            <a:r>
              <a:rPr lang="en-US" sz="2400" dirty="0">
                <a:solidFill>
                  <a:prstClr val="black"/>
                </a:solidFill>
                <a:latin typeface="Avenir Book" panose="02000503020000020003" pitchFamily="2" charset="0"/>
              </a:rPr>
              <a:t>Grant Manager</a:t>
            </a:r>
          </a:p>
          <a:p>
            <a:pPr marL="0" indent="0" algn="ctr">
              <a:buNone/>
            </a:pPr>
            <a:r>
              <a:rPr lang="en-US" sz="2400" b="1" dirty="0">
                <a:solidFill>
                  <a:prstClr val="black"/>
                </a:solidFill>
                <a:latin typeface="Avenir Book" panose="02000503020000020003" pitchFamily="2" charset="0"/>
              </a:rPr>
              <a:t>Bianca Harris, BS, </a:t>
            </a:r>
            <a:r>
              <a:rPr lang="en-US" sz="2400" dirty="0">
                <a:solidFill>
                  <a:prstClr val="black"/>
                </a:solidFill>
                <a:latin typeface="Avenir Book" panose="02000503020000020003" pitchFamily="2" charset="0"/>
              </a:rPr>
              <a:t>Lactation Consultant, Health Coach </a:t>
            </a:r>
            <a:endParaRPr lang="en-US" sz="2400" b="1" dirty="0">
              <a:solidFill>
                <a:prstClr val="black"/>
              </a:solidFill>
              <a:latin typeface="Avenir Book" panose="02000503020000020003" pitchFamily="2" charset="0"/>
            </a:endParaRPr>
          </a:p>
          <a:p>
            <a:pPr marL="0" indent="0" algn="ctr">
              <a:buNone/>
            </a:pPr>
            <a:r>
              <a:rPr lang="en-US" sz="2400" b="1" dirty="0">
                <a:solidFill>
                  <a:prstClr val="black"/>
                </a:solidFill>
                <a:latin typeface="Avenir Book" panose="02000503020000020003" pitchFamily="2" charset="0"/>
              </a:rPr>
              <a:t>Abigail </a:t>
            </a:r>
            <a:r>
              <a:rPr lang="en-US" sz="2400" b="1" dirty="0" err="1">
                <a:solidFill>
                  <a:prstClr val="black"/>
                </a:solidFill>
                <a:latin typeface="Avenir Book" panose="02000503020000020003" pitchFamily="2" charset="0"/>
              </a:rPr>
              <a:t>Holicky</a:t>
            </a:r>
            <a:r>
              <a:rPr lang="en-US" sz="2400" dirty="0">
                <a:solidFill>
                  <a:prstClr val="black"/>
                </a:solidFill>
                <a:latin typeface="Avenir Book" panose="02000503020000020003" pitchFamily="2" charset="0"/>
              </a:rPr>
              <a:t>, </a:t>
            </a:r>
            <a:r>
              <a:rPr lang="en-US" sz="2400" b="1" dirty="0">
                <a:solidFill>
                  <a:prstClr val="black"/>
                </a:solidFill>
                <a:latin typeface="Avenir Book" panose="02000503020000020003" pitchFamily="2" charset="0"/>
              </a:rPr>
              <a:t>MPH</a:t>
            </a:r>
            <a:r>
              <a:rPr lang="en-US" sz="2400" dirty="0">
                <a:solidFill>
                  <a:prstClr val="black"/>
                </a:solidFill>
                <a:latin typeface="Avenir Book" panose="02000503020000020003" pitchFamily="2" charset="0"/>
              </a:rPr>
              <a:t>, MCH Epidemiologist, Data Manager </a:t>
            </a:r>
          </a:p>
          <a:p>
            <a:pPr marL="0" indent="0" algn="ctr">
              <a:buNone/>
            </a:pPr>
            <a:r>
              <a:rPr lang="en-US" sz="2400" b="1" dirty="0">
                <a:solidFill>
                  <a:prstClr val="black"/>
                </a:solidFill>
                <a:latin typeface="Avenir Book" panose="02000503020000020003" pitchFamily="2" charset="0"/>
              </a:rPr>
              <a:t>Yolanda Manrique, MSW, LSW, </a:t>
            </a:r>
            <a:r>
              <a:rPr lang="en-US" sz="2400" dirty="0">
                <a:solidFill>
                  <a:prstClr val="black"/>
                </a:solidFill>
                <a:latin typeface="Avenir Book" panose="02000503020000020003" pitchFamily="2" charset="0"/>
              </a:rPr>
              <a:t>Social Worker</a:t>
            </a:r>
          </a:p>
          <a:p>
            <a:pPr marL="0" indent="0" algn="ctr">
              <a:buNone/>
            </a:pPr>
            <a:r>
              <a:rPr lang="en-US" sz="2400" b="1" dirty="0">
                <a:solidFill>
                  <a:prstClr val="black"/>
                </a:solidFill>
                <a:latin typeface="Avenir Book" panose="02000503020000020003" pitchFamily="2" charset="0"/>
              </a:rPr>
              <a:t>Aida Rodriguez, MSW, LSW, </a:t>
            </a:r>
            <a:r>
              <a:rPr lang="en-US" sz="2400" dirty="0">
                <a:solidFill>
                  <a:prstClr val="black"/>
                </a:solidFill>
                <a:latin typeface="Avenir Book" panose="02000503020000020003" pitchFamily="2" charset="0"/>
              </a:rPr>
              <a:t>Social Worker</a:t>
            </a:r>
          </a:p>
          <a:p>
            <a:pPr marL="0" indent="0" algn="ctr">
              <a:buNone/>
            </a:pPr>
            <a:r>
              <a:rPr lang="en-US" sz="2400" b="1" dirty="0">
                <a:solidFill>
                  <a:prstClr val="black"/>
                </a:solidFill>
                <a:latin typeface="Avenir Book" panose="02000503020000020003" pitchFamily="2" charset="0"/>
              </a:rPr>
              <a:t>Lauren </a:t>
            </a:r>
            <a:r>
              <a:rPr lang="en-US" sz="2400" b="1" dirty="0" err="1">
                <a:solidFill>
                  <a:prstClr val="black"/>
                </a:solidFill>
                <a:latin typeface="Avenir Book" panose="02000503020000020003" pitchFamily="2" charset="0"/>
              </a:rPr>
              <a:t>Sayah</a:t>
            </a:r>
            <a:r>
              <a:rPr lang="en-US" sz="2400" b="1" dirty="0">
                <a:solidFill>
                  <a:prstClr val="black"/>
                </a:solidFill>
                <a:latin typeface="Avenir Book" panose="02000503020000020003" pitchFamily="2" charset="0"/>
              </a:rPr>
              <a:t>, MPH </a:t>
            </a:r>
            <a:r>
              <a:rPr lang="en-US" sz="2400" dirty="0">
                <a:solidFill>
                  <a:prstClr val="black"/>
                </a:solidFill>
                <a:latin typeface="Avenir Book" panose="02000503020000020003" pitchFamily="2" charset="0"/>
              </a:rPr>
              <a:t>Project Coordinator</a:t>
            </a:r>
            <a:endParaRPr lang="en-US" sz="2400" b="1" dirty="0">
              <a:solidFill>
                <a:prstClr val="black"/>
              </a:solidFill>
              <a:latin typeface="Avenir Book" panose="02000503020000020003" pitchFamily="2" charset="0"/>
            </a:endParaRPr>
          </a:p>
          <a:p>
            <a:pPr marL="0" indent="0" algn="ctr">
              <a:buNone/>
            </a:pPr>
            <a:r>
              <a:rPr lang="en-US" sz="2400" b="1" dirty="0">
                <a:solidFill>
                  <a:prstClr val="black"/>
                </a:solidFill>
                <a:latin typeface="Avenir Book" panose="02000503020000020003" pitchFamily="2" charset="0"/>
              </a:rPr>
              <a:t>Shirley Scott,</a:t>
            </a:r>
            <a:r>
              <a:rPr lang="en-US" sz="2400" b="1" dirty="0">
                <a:latin typeface="Avenir Book" panose="02000503020000020003" pitchFamily="2" charset="0"/>
              </a:rPr>
              <a:t> DNP, RN-BC</a:t>
            </a:r>
            <a:r>
              <a:rPr lang="en-US" sz="2400" dirty="0">
                <a:latin typeface="Avenir Book" panose="02000503020000020003" pitchFamily="2" charset="0"/>
              </a:rPr>
              <a:t> Lactation Consultant, Advanced Practice Nurse</a:t>
            </a:r>
            <a:endParaRPr lang="en-US" sz="2400" dirty="0">
              <a:solidFill>
                <a:prstClr val="black"/>
              </a:solidFill>
              <a:latin typeface="Avenir Book" panose="02000503020000020003" pitchFamily="2" charset="0"/>
            </a:endParaRPr>
          </a:p>
          <a:p>
            <a:pPr algn="ctr"/>
            <a:endParaRPr lang="en-US" sz="1780" dirty="0">
              <a:solidFill>
                <a:prstClr val="black"/>
              </a:solidFill>
              <a:latin typeface="Avenir Medium" panose="02000503020000020003" pitchFamily="2" charset="0"/>
            </a:endParaRPr>
          </a:p>
        </p:txBody>
      </p:sp>
      <p:sp>
        <p:nvSpPr>
          <p:cNvPr id="4" name="TextBox 3">
            <a:extLst>
              <a:ext uri="{FF2B5EF4-FFF2-40B4-BE49-F238E27FC236}">
                <a16:creationId xmlns:a16="http://schemas.microsoft.com/office/drawing/2014/main" id="{5FF33E8A-A7FB-6740-AB5B-B54782810521}"/>
              </a:ext>
            </a:extLst>
          </p:cNvPr>
          <p:cNvSpPr txBox="1"/>
          <p:nvPr/>
        </p:nvSpPr>
        <p:spPr>
          <a:xfrm>
            <a:off x="2795388" y="416207"/>
            <a:ext cx="6601224" cy="669094"/>
          </a:xfrm>
          <a:prstGeom prst="rect">
            <a:avLst/>
          </a:prstGeom>
          <a:noFill/>
        </p:spPr>
        <p:txBody>
          <a:bodyPr wrap="square" rtlCol="0">
            <a:spAutoFit/>
          </a:bodyPr>
          <a:lstStyle/>
          <a:p>
            <a:pPr algn="ctr"/>
            <a:r>
              <a:rPr lang="en-US" sz="3748" b="1" dirty="0">
                <a:solidFill>
                  <a:prstClr val="black"/>
                </a:solidFill>
                <a:latin typeface="Avenir Medium" panose="02000503020000020003" pitchFamily="2" charset="0"/>
              </a:rPr>
              <a:t>I PROMOTE-IL Team</a:t>
            </a:r>
          </a:p>
        </p:txBody>
      </p:sp>
      <p:sp>
        <p:nvSpPr>
          <p:cNvPr id="5" name="Rectangle 4">
            <a:extLst>
              <a:ext uri="{FF2B5EF4-FFF2-40B4-BE49-F238E27FC236}">
                <a16:creationId xmlns:a16="http://schemas.microsoft.com/office/drawing/2014/main" id="{E9563D89-DF94-626F-6B35-442E5CDC3E42}"/>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E2B1AD9-288E-8F5B-EE20-8A0BBEE72DF5}"/>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53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9C425-C9E0-D94E-8324-D543CE168BFE}"/>
              </a:ext>
            </a:extLst>
          </p:cNvPr>
          <p:cNvSpPr txBox="1"/>
          <p:nvPr/>
        </p:nvSpPr>
        <p:spPr>
          <a:xfrm>
            <a:off x="2795388" y="416207"/>
            <a:ext cx="6601224" cy="669094"/>
          </a:xfrm>
          <a:prstGeom prst="rect">
            <a:avLst/>
          </a:prstGeom>
          <a:noFill/>
        </p:spPr>
        <p:txBody>
          <a:bodyPr wrap="square" rtlCol="0">
            <a:spAutoFit/>
          </a:bodyPr>
          <a:lstStyle/>
          <a:p>
            <a:pPr algn="ctr"/>
            <a:r>
              <a:rPr lang="en-US" sz="3748" b="1" dirty="0">
                <a:latin typeface="Avenir Medium" panose="02000503020000020003" pitchFamily="2" charset="0"/>
              </a:rPr>
              <a:t>I PROMOTE-IL Project Goals</a:t>
            </a:r>
          </a:p>
        </p:txBody>
      </p:sp>
      <p:pic>
        <p:nvPicPr>
          <p:cNvPr id="6" name="Object 1" descr="/var/www/render_temp/6032001/1469590748/slide3.png">
            <a:extLst>
              <a:ext uri="{FF2B5EF4-FFF2-40B4-BE49-F238E27FC236}">
                <a16:creationId xmlns:a16="http://schemas.microsoft.com/office/drawing/2014/main" id="{8999E6F7-A4DB-8842-B0EA-15762F7CFAA7}"/>
              </a:ext>
            </a:extLst>
          </p:cNvPr>
          <p:cNvPicPr>
            <a:picLocks noChangeAspect="1"/>
          </p:cNvPicPr>
          <p:nvPr/>
        </p:nvPicPr>
        <p:blipFill rotWithShape="1">
          <a:blip r:embed="rId3" cstate="print"/>
          <a:srcRect t="19932"/>
          <a:stretch/>
        </p:blipFill>
        <p:spPr>
          <a:xfrm>
            <a:off x="0" y="1512196"/>
            <a:ext cx="12192000" cy="5488354"/>
          </a:xfrm>
          <a:prstGeom prst="rect">
            <a:avLst/>
          </a:prstGeom>
        </p:spPr>
      </p:pic>
      <p:sp>
        <p:nvSpPr>
          <p:cNvPr id="7" name="Rectangle 6">
            <a:extLst>
              <a:ext uri="{FF2B5EF4-FFF2-40B4-BE49-F238E27FC236}">
                <a16:creationId xmlns:a16="http://schemas.microsoft.com/office/drawing/2014/main" id="{02727230-DCA7-D12F-ED7D-64277D3BEDAA}"/>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517FCA-1D9A-34D5-5F02-83CF3E181E91}"/>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09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33E8A-A7FB-6740-AB5B-B54782810521}"/>
              </a:ext>
            </a:extLst>
          </p:cNvPr>
          <p:cNvSpPr txBox="1"/>
          <p:nvPr/>
        </p:nvSpPr>
        <p:spPr>
          <a:xfrm>
            <a:off x="2688335" y="201172"/>
            <a:ext cx="6783193" cy="1200329"/>
          </a:xfrm>
          <a:prstGeom prst="rect">
            <a:avLst/>
          </a:prstGeom>
          <a:noFill/>
          <a:ln w="19050">
            <a:noFill/>
          </a:ln>
        </p:spPr>
        <p:txBody>
          <a:bodyPr wrap="square" rtlCol="0">
            <a:spAutoFit/>
          </a:bodyPr>
          <a:lstStyle/>
          <a:p>
            <a:pPr algn="ctr"/>
            <a:r>
              <a:rPr lang="en-US" sz="3600" b="1" dirty="0">
                <a:latin typeface="Avenir Medium" panose="02000503020000020003" pitchFamily="2" charset="0"/>
              </a:rPr>
              <a:t>Goal 1: Illinois Maternal Health Task Force</a:t>
            </a:r>
            <a:endParaRPr lang="en-US" sz="4000" b="1" dirty="0">
              <a:latin typeface="Avenir Medium" panose="02000503020000020003" pitchFamily="2" charset="0"/>
            </a:endParaRPr>
          </a:p>
        </p:txBody>
      </p:sp>
      <p:sp>
        <p:nvSpPr>
          <p:cNvPr id="20" name="Rectangle 19">
            <a:extLst>
              <a:ext uri="{FF2B5EF4-FFF2-40B4-BE49-F238E27FC236}">
                <a16:creationId xmlns:a16="http://schemas.microsoft.com/office/drawing/2014/main" id="{EA520432-A06F-4BA7-BB40-FFF9CDF74DDA}"/>
              </a:ext>
            </a:extLst>
          </p:cNvPr>
          <p:cNvSpPr/>
          <p:nvPr/>
        </p:nvSpPr>
        <p:spPr>
          <a:xfrm>
            <a:off x="366013" y="6423203"/>
            <a:ext cx="3427327" cy="2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p>
        </p:txBody>
      </p:sp>
      <p:graphicFrame>
        <p:nvGraphicFramePr>
          <p:cNvPr id="9" name="Diagram 8">
            <a:extLst>
              <a:ext uri="{FF2B5EF4-FFF2-40B4-BE49-F238E27FC236}">
                <a16:creationId xmlns:a16="http://schemas.microsoft.com/office/drawing/2014/main" id="{65BB1C26-CB1C-67EB-95FD-FB6E71695AB6}"/>
              </a:ext>
            </a:extLst>
          </p:cNvPr>
          <p:cNvGraphicFramePr/>
          <p:nvPr>
            <p:extLst>
              <p:ext uri="{D42A27DB-BD31-4B8C-83A1-F6EECF244321}">
                <p14:modId xmlns:p14="http://schemas.microsoft.com/office/powerpoint/2010/main" val="1489558713"/>
              </p:ext>
            </p:extLst>
          </p:nvPr>
        </p:nvGraphicFramePr>
        <p:xfrm>
          <a:off x="104775" y="1524903"/>
          <a:ext cx="11896726" cy="5215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0290319B-BAFA-49B7-54B1-70ADF88B9FEB}"/>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09E27F-2C93-723F-AF2F-BE8EC93B95B6}"/>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3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D6718E92-D458-492B-A12C-B0A80FE765C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5111B01F-A5A5-4B6E-BF31-87980E85A2A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D69F5775-8777-424D-869F-D1D989DE995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3A5C62C4-D413-4F9D-B59A-1A4D481680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33E8A-A7FB-6740-AB5B-B54782810521}"/>
              </a:ext>
            </a:extLst>
          </p:cNvPr>
          <p:cNvSpPr txBox="1"/>
          <p:nvPr/>
        </p:nvSpPr>
        <p:spPr>
          <a:xfrm>
            <a:off x="2688335" y="201172"/>
            <a:ext cx="6783193" cy="1200329"/>
          </a:xfrm>
          <a:prstGeom prst="rect">
            <a:avLst/>
          </a:prstGeom>
          <a:noFill/>
          <a:ln w="19050">
            <a:noFill/>
          </a:ln>
        </p:spPr>
        <p:txBody>
          <a:bodyPr wrap="square" rtlCol="0">
            <a:spAutoFit/>
          </a:bodyPr>
          <a:lstStyle/>
          <a:p>
            <a:pPr algn="ctr"/>
            <a:r>
              <a:rPr lang="en-US" sz="3600" b="1" dirty="0">
                <a:latin typeface="Avenir Medium" panose="02000503020000020003" pitchFamily="2" charset="0"/>
              </a:rPr>
              <a:t>Illinois Maternal Health Task Force Vision and Mission</a:t>
            </a:r>
            <a:endParaRPr lang="en-US" sz="4000" b="1" dirty="0">
              <a:latin typeface="Avenir Medium" panose="02000503020000020003" pitchFamily="2" charset="0"/>
            </a:endParaRPr>
          </a:p>
        </p:txBody>
      </p:sp>
      <p:sp>
        <p:nvSpPr>
          <p:cNvPr id="20" name="Rectangle 19">
            <a:extLst>
              <a:ext uri="{FF2B5EF4-FFF2-40B4-BE49-F238E27FC236}">
                <a16:creationId xmlns:a16="http://schemas.microsoft.com/office/drawing/2014/main" id="{EA520432-A06F-4BA7-BB40-FFF9CDF74DDA}"/>
              </a:ext>
            </a:extLst>
          </p:cNvPr>
          <p:cNvSpPr/>
          <p:nvPr/>
        </p:nvSpPr>
        <p:spPr>
          <a:xfrm>
            <a:off x="366013" y="6423203"/>
            <a:ext cx="3427327" cy="2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p>
        </p:txBody>
      </p:sp>
      <p:graphicFrame>
        <p:nvGraphicFramePr>
          <p:cNvPr id="2" name="Diagram 1">
            <a:extLst>
              <a:ext uri="{FF2B5EF4-FFF2-40B4-BE49-F238E27FC236}">
                <a16:creationId xmlns:a16="http://schemas.microsoft.com/office/drawing/2014/main" id="{9CC2B9E2-6C73-EC4D-E5FD-57E37FC92F3B}"/>
              </a:ext>
            </a:extLst>
          </p:cNvPr>
          <p:cNvGraphicFramePr/>
          <p:nvPr>
            <p:extLst>
              <p:ext uri="{D42A27DB-BD31-4B8C-83A1-F6EECF244321}">
                <p14:modId xmlns:p14="http://schemas.microsoft.com/office/powerpoint/2010/main" val="1893635633"/>
              </p:ext>
            </p:extLst>
          </p:nvPr>
        </p:nvGraphicFramePr>
        <p:xfrm>
          <a:off x="779269" y="1635126"/>
          <a:ext cx="10601324" cy="487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10A34AC-8104-85DB-90DC-BA009446EEDE}"/>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D4EE2C-2B9F-9E1A-3C73-080C573E66BF}"/>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663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BB6BC23-C5D0-4B88-9B3F-BA13FDC95D6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DD952C84-6303-4F59-8F1F-FDFF3C360FF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515AE714-DBD9-4099-9F65-1842B8FD31C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706EBF31-A1CC-4A4F-A0C9-7A65816CBB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33E8A-A7FB-6740-AB5B-B54782810521}"/>
              </a:ext>
            </a:extLst>
          </p:cNvPr>
          <p:cNvSpPr txBox="1"/>
          <p:nvPr/>
        </p:nvSpPr>
        <p:spPr>
          <a:xfrm>
            <a:off x="2688335" y="201172"/>
            <a:ext cx="6783193" cy="1200329"/>
          </a:xfrm>
          <a:prstGeom prst="rect">
            <a:avLst/>
          </a:prstGeom>
          <a:noFill/>
          <a:ln w="19050">
            <a:noFill/>
          </a:ln>
        </p:spPr>
        <p:txBody>
          <a:bodyPr wrap="square" rtlCol="0">
            <a:spAutoFit/>
          </a:bodyPr>
          <a:lstStyle/>
          <a:p>
            <a:pPr algn="ctr"/>
            <a:r>
              <a:rPr lang="en-US" sz="3600" b="1" dirty="0">
                <a:latin typeface="Avenir Medium" panose="02000503020000020003" pitchFamily="2" charset="0"/>
              </a:rPr>
              <a:t>Illinois Maternal Health Task Force Values</a:t>
            </a:r>
            <a:endParaRPr lang="en-US" sz="4000" b="1" dirty="0">
              <a:latin typeface="Avenir Medium" panose="02000503020000020003" pitchFamily="2" charset="0"/>
            </a:endParaRPr>
          </a:p>
        </p:txBody>
      </p:sp>
      <p:sp>
        <p:nvSpPr>
          <p:cNvPr id="20" name="Rectangle 19">
            <a:extLst>
              <a:ext uri="{FF2B5EF4-FFF2-40B4-BE49-F238E27FC236}">
                <a16:creationId xmlns:a16="http://schemas.microsoft.com/office/drawing/2014/main" id="{EA520432-A06F-4BA7-BB40-FFF9CDF74DDA}"/>
              </a:ext>
            </a:extLst>
          </p:cNvPr>
          <p:cNvSpPr/>
          <p:nvPr/>
        </p:nvSpPr>
        <p:spPr>
          <a:xfrm>
            <a:off x="366013" y="6423203"/>
            <a:ext cx="3427327" cy="2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p>
        </p:txBody>
      </p:sp>
      <p:sp>
        <p:nvSpPr>
          <p:cNvPr id="2" name="Content Placeholder 4">
            <a:extLst>
              <a:ext uri="{FF2B5EF4-FFF2-40B4-BE49-F238E27FC236}">
                <a16:creationId xmlns:a16="http://schemas.microsoft.com/office/drawing/2014/main" id="{1DB1B275-ABEA-910F-6D1C-D4A582769863}"/>
              </a:ext>
            </a:extLst>
          </p:cNvPr>
          <p:cNvSpPr txBox="1">
            <a:spLocks/>
          </p:cNvSpPr>
          <p:nvPr/>
        </p:nvSpPr>
        <p:spPr>
          <a:xfrm>
            <a:off x="291830" y="1825625"/>
            <a:ext cx="1159537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a:p>
          <a:p>
            <a:endParaRPr lang="en-US" dirty="0"/>
          </a:p>
        </p:txBody>
      </p:sp>
      <p:graphicFrame>
        <p:nvGraphicFramePr>
          <p:cNvPr id="5" name="Diagram 4">
            <a:extLst>
              <a:ext uri="{FF2B5EF4-FFF2-40B4-BE49-F238E27FC236}">
                <a16:creationId xmlns:a16="http://schemas.microsoft.com/office/drawing/2014/main" id="{CB3E272F-AEC4-DA88-BD5F-05B65381C850}"/>
              </a:ext>
            </a:extLst>
          </p:cNvPr>
          <p:cNvGraphicFramePr/>
          <p:nvPr>
            <p:extLst>
              <p:ext uri="{D42A27DB-BD31-4B8C-83A1-F6EECF244321}">
                <p14:modId xmlns:p14="http://schemas.microsoft.com/office/powerpoint/2010/main" val="900263175"/>
              </p:ext>
            </p:extLst>
          </p:nvPr>
        </p:nvGraphicFramePr>
        <p:xfrm>
          <a:off x="304800" y="1688838"/>
          <a:ext cx="4342027" cy="487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Object 1" descr="/var/www/render_temp/6032001/1469590748/slide7.png">
            <a:extLst>
              <a:ext uri="{FF2B5EF4-FFF2-40B4-BE49-F238E27FC236}">
                <a16:creationId xmlns:a16="http://schemas.microsoft.com/office/drawing/2014/main" id="{9B7F24CD-118B-1FB6-52F3-D926C7B36DB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Lst>
          </a:blip>
          <a:srcRect l="42547" t="24046" b="60647"/>
          <a:stretch/>
        </p:blipFill>
        <p:spPr>
          <a:xfrm>
            <a:off x="4765489" y="1635126"/>
            <a:ext cx="7216391" cy="1080982"/>
          </a:xfrm>
          <a:prstGeom prst="rect">
            <a:avLst/>
          </a:prstGeom>
        </p:spPr>
      </p:pic>
      <p:pic>
        <p:nvPicPr>
          <p:cNvPr id="12" name="Object 1" descr="/var/www/render_temp/6032001/1469590748/slide7.png">
            <a:extLst>
              <a:ext uri="{FF2B5EF4-FFF2-40B4-BE49-F238E27FC236}">
                <a16:creationId xmlns:a16="http://schemas.microsoft.com/office/drawing/2014/main" id="{FF0B542B-E259-2659-35B2-339EA03F140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Lst>
          </a:blip>
          <a:srcRect l="42547" t="38397" b="46826"/>
          <a:stretch/>
        </p:blipFill>
        <p:spPr>
          <a:xfrm>
            <a:off x="4752789" y="2643083"/>
            <a:ext cx="7475323" cy="1080982"/>
          </a:xfrm>
          <a:prstGeom prst="rect">
            <a:avLst/>
          </a:prstGeom>
        </p:spPr>
      </p:pic>
      <p:pic>
        <p:nvPicPr>
          <p:cNvPr id="14" name="Object 1" descr="/var/www/render_temp/6032001/1469590748/slide7.png">
            <a:extLst>
              <a:ext uri="{FF2B5EF4-FFF2-40B4-BE49-F238E27FC236}">
                <a16:creationId xmlns:a16="http://schemas.microsoft.com/office/drawing/2014/main" id="{58B92DBC-2E0A-207E-B80E-25FAF064403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Lst>
          </a:blip>
          <a:srcRect l="42547" t="52271" b="32952"/>
          <a:stretch/>
        </p:blipFill>
        <p:spPr>
          <a:xfrm>
            <a:off x="4765488" y="3643260"/>
            <a:ext cx="7461555" cy="1078992"/>
          </a:xfrm>
          <a:prstGeom prst="rect">
            <a:avLst/>
          </a:prstGeom>
        </p:spPr>
      </p:pic>
      <p:pic>
        <p:nvPicPr>
          <p:cNvPr id="15" name="Object 1" descr="/var/www/render_temp/6032001/1469590748/slide7.png">
            <a:extLst>
              <a:ext uri="{FF2B5EF4-FFF2-40B4-BE49-F238E27FC236}">
                <a16:creationId xmlns:a16="http://schemas.microsoft.com/office/drawing/2014/main" id="{781C866B-5D3D-A347-BFC2-162BA1E50EE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Lst>
          </a:blip>
          <a:srcRect l="42547" t="66129" b="20067"/>
          <a:stretch/>
        </p:blipFill>
        <p:spPr>
          <a:xfrm>
            <a:off x="4790887" y="4649840"/>
            <a:ext cx="7475323" cy="1009755"/>
          </a:xfrm>
          <a:prstGeom prst="rect">
            <a:avLst/>
          </a:prstGeom>
        </p:spPr>
      </p:pic>
      <p:pic>
        <p:nvPicPr>
          <p:cNvPr id="16" name="Object 1" descr="/var/www/render_temp/6032001/1469590748/slide7.png">
            <a:extLst>
              <a:ext uri="{FF2B5EF4-FFF2-40B4-BE49-F238E27FC236}">
                <a16:creationId xmlns:a16="http://schemas.microsoft.com/office/drawing/2014/main" id="{ACDCFD9F-31E9-D798-D251-CACCFF6312A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Lst>
          </a:blip>
          <a:srcRect l="42547" t="79933" b="6727"/>
          <a:stretch/>
        </p:blipFill>
        <p:spPr>
          <a:xfrm>
            <a:off x="4782072" y="5707220"/>
            <a:ext cx="7475323" cy="975893"/>
          </a:xfrm>
          <a:prstGeom prst="rect">
            <a:avLst/>
          </a:prstGeom>
        </p:spPr>
      </p:pic>
      <p:sp>
        <p:nvSpPr>
          <p:cNvPr id="3" name="Rectangle 2">
            <a:extLst>
              <a:ext uri="{FF2B5EF4-FFF2-40B4-BE49-F238E27FC236}">
                <a16:creationId xmlns:a16="http://schemas.microsoft.com/office/drawing/2014/main" id="{AF572784-761F-0A34-73FF-F336D42FF9D3}"/>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42EA10-10CD-A7F5-D25F-4F76458CE143}"/>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6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BB6BC23-C5D0-4B88-9B3F-BA13FDC95D6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D952C84-6303-4F59-8F1F-FDFF3C360FF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F19F9B-C3D4-488F-AAAB-A607255DEBA8}"/>
              </a:ext>
            </a:extLst>
          </p:cNvPr>
          <p:cNvSpPr txBox="1"/>
          <p:nvPr/>
        </p:nvSpPr>
        <p:spPr>
          <a:xfrm>
            <a:off x="2795388" y="416207"/>
            <a:ext cx="6601224" cy="1245854"/>
          </a:xfrm>
          <a:prstGeom prst="rect">
            <a:avLst/>
          </a:prstGeom>
          <a:noFill/>
        </p:spPr>
        <p:txBody>
          <a:bodyPr wrap="square" rtlCol="0">
            <a:spAutoFit/>
          </a:bodyPr>
          <a:lstStyle/>
          <a:p>
            <a:pPr algn="ctr"/>
            <a:r>
              <a:rPr lang="en-US" sz="3748" b="1" dirty="0">
                <a:latin typeface="Avenir Medium" panose="02000503020000020003" pitchFamily="2" charset="0"/>
              </a:rPr>
              <a:t>Illinois Maternal Health Task Force Priority Areas</a:t>
            </a:r>
          </a:p>
        </p:txBody>
      </p:sp>
      <p:pic>
        <p:nvPicPr>
          <p:cNvPr id="8" name="Object 1" descr="/var/www/render_temp/6032001/1469590748/slide16.png">
            <a:extLst>
              <a:ext uri="{FF2B5EF4-FFF2-40B4-BE49-F238E27FC236}">
                <a16:creationId xmlns:a16="http://schemas.microsoft.com/office/drawing/2014/main" id="{9C810655-C6E1-4A4B-A19D-C756B2E75223}"/>
              </a:ext>
            </a:extLst>
          </p:cNvPr>
          <p:cNvPicPr>
            <a:picLocks noChangeAspect="1"/>
          </p:cNvPicPr>
          <p:nvPr/>
        </p:nvPicPr>
        <p:blipFill rotWithShape="1">
          <a:blip r:embed="rId2" cstate="print"/>
          <a:srcRect t="6318" r="77913" b="85303"/>
          <a:stretch/>
        </p:blipFill>
        <p:spPr>
          <a:xfrm>
            <a:off x="0" y="434797"/>
            <a:ext cx="2692900" cy="574360"/>
          </a:xfrm>
          <a:prstGeom prst="rect">
            <a:avLst/>
          </a:prstGeom>
        </p:spPr>
      </p:pic>
      <p:pic>
        <p:nvPicPr>
          <p:cNvPr id="9" name="Object 1" descr="/var/www/render_temp/6032001/1469590748/slide16.png">
            <a:extLst>
              <a:ext uri="{FF2B5EF4-FFF2-40B4-BE49-F238E27FC236}">
                <a16:creationId xmlns:a16="http://schemas.microsoft.com/office/drawing/2014/main" id="{0A8ED1D0-81EE-4273-992E-370BAB78F385}"/>
              </a:ext>
            </a:extLst>
          </p:cNvPr>
          <p:cNvPicPr>
            <a:picLocks noChangeAspect="1"/>
          </p:cNvPicPr>
          <p:nvPr/>
        </p:nvPicPr>
        <p:blipFill rotWithShape="1">
          <a:blip r:embed="rId2" cstate="print"/>
          <a:srcRect t="6318" r="77913" b="85303"/>
          <a:stretch/>
        </p:blipFill>
        <p:spPr>
          <a:xfrm>
            <a:off x="9499101" y="434797"/>
            <a:ext cx="2692900" cy="574360"/>
          </a:xfrm>
          <a:prstGeom prst="rect">
            <a:avLst/>
          </a:prstGeom>
        </p:spPr>
      </p:pic>
      <p:pic>
        <p:nvPicPr>
          <p:cNvPr id="10" name="Picture 9">
            <a:extLst>
              <a:ext uri="{FF2B5EF4-FFF2-40B4-BE49-F238E27FC236}">
                <a16:creationId xmlns:a16="http://schemas.microsoft.com/office/drawing/2014/main" id="{3DE16EBA-D5A6-F3E3-8C1B-66DABC71ECD1}"/>
              </a:ext>
            </a:extLst>
          </p:cNvPr>
          <p:cNvPicPr>
            <a:picLocks noChangeAspect="1"/>
          </p:cNvPicPr>
          <p:nvPr/>
        </p:nvPicPr>
        <p:blipFill rotWithShape="1">
          <a:blip r:embed="rId3"/>
          <a:srcRect t="29454" r="69266" b="28820"/>
          <a:stretch/>
        </p:blipFill>
        <p:spPr>
          <a:xfrm>
            <a:off x="650876" y="2352674"/>
            <a:ext cx="2270356" cy="3305176"/>
          </a:xfrm>
          <a:prstGeom prst="rect">
            <a:avLst/>
          </a:prstGeom>
        </p:spPr>
      </p:pic>
      <p:pic>
        <p:nvPicPr>
          <p:cNvPr id="21" name="Picture 20">
            <a:extLst>
              <a:ext uri="{FF2B5EF4-FFF2-40B4-BE49-F238E27FC236}">
                <a16:creationId xmlns:a16="http://schemas.microsoft.com/office/drawing/2014/main" id="{44A79AF5-41E6-7E79-52FD-9F58A5F3A287}"/>
              </a:ext>
            </a:extLst>
          </p:cNvPr>
          <p:cNvPicPr>
            <a:picLocks noChangeAspect="1"/>
          </p:cNvPicPr>
          <p:nvPr/>
        </p:nvPicPr>
        <p:blipFill rotWithShape="1">
          <a:blip r:embed="rId3"/>
          <a:srcRect l="34538" t="12504" r="35393" b="59060"/>
          <a:stretch/>
        </p:blipFill>
        <p:spPr>
          <a:xfrm>
            <a:off x="3527426" y="2352673"/>
            <a:ext cx="2196391" cy="3305176"/>
          </a:xfrm>
          <a:prstGeom prst="rect">
            <a:avLst/>
          </a:prstGeom>
        </p:spPr>
      </p:pic>
      <p:pic>
        <p:nvPicPr>
          <p:cNvPr id="22" name="Picture 21">
            <a:extLst>
              <a:ext uri="{FF2B5EF4-FFF2-40B4-BE49-F238E27FC236}">
                <a16:creationId xmlns:a16="http://schemas.microsoft.com/office/drawing/2014/main" id="{9FEBD843-71A3-B574-14A7-AE79033780B0}"/>
              </a:ext>
            </a:extLst>
          </p:cNvPr>
          <p:cNvPicPr>
            <a:picLocks noChangeAspect="1"/>
          </p:cNvPicPr>
          <p:nvPr/>
        </p:nvPicPr>
        <p:blipFill rotWithShape="1">
          <a:blip r:embed="rId3"/>
          <a:srcRect l="68593" t="29285" r="795" b="28651"/>
          <a:stretch/>
        </p:blipFill>
        <p:spPr>
          <a:xfrm>
            <a:off x="6330011" y="2352674"/>
            <a:ext cx="2270355" cy="3345077"/>
          </a:xfrm>
          <a:prstGeom prst="rect">
            <a:avLst/>
          </a:prstGeom>
        </p:spPr>
      </p:pic>
      <p:pic>
        <p:nvPicPr>
          <p:cNvPr id="23" name="Picture 22">
            <a:extLst>
              <a:ext uri="{FF2B5EF4-FFF2-40B4-BE49-F238E27FC236}">
                <a16:creationId xmlns:a16="http://schemas.microsoft.com/office/drawing/2014/main" id="{41D8428D-0906-DD00-411D-438962618164}"/>
              </a:ext>
            </a:extLst>
          </p:cNvPr>
          <p:cNvPicPr>
            <a:picLocks noChangeAspect="1"/>
          </p:cNvPicPr>
          <p:nvPr/>
        </p:nvPicPr>
        <p:blipFill rotWithShape="1">
          <a:blip r:embed="rId3"/>
          <a:srcRect l="34356" t="48373" r="34487" b="1482"/>
          <a:stretch/>
        </p:blipFill>
        <p:spPr>
          <a:xfrm>
            <a:off x="9206560" y="2352674"/>
            <a:ext cx="2270355" cy="3305176"/>
          </a:xfrm>
          <a:prstGeom prst="rect">
            <a:avLst/>
          </a:prstGeom>
        </p:spPr>
      </p:pic>
      <p:sp>
        <p:nvSpPr>
          <p:cNvPr id="3" name="Rectangle 2">
            <a:extLst>
              <a:ext uri="{FF2B5EF4-FFF2-40B4-BE49-F238E27FC236}">
                <a16:creationId xmlns:a16="http://schemas.microsoft.com/office/drawing/2014/main" id="{0690BD99-19F7-5285-EFE4-757ACACC5505}"/>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107989-5019-C0D2-B2A7-AC340A2FA71F}"/>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14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33E8A-A7FB-6740-AB5B-B54782810521}"/>
              </a:ext>
            </a:extLst>
          </p:cNvPr>
          <p:cNvSpPr txBox="1"/>
          <p:nvPr/>
        </p:nvSpPr>
        <p:spPr>
          <a:xfrm>
            <a:off x="2795388" y="153315"/>
            <a:ext cx="6601224" cy="1077218"/>
          </a:xfrm>
          <a:prstGeom prst="rect">
            <a:avLst/>
          </a:prstGeom>
          <a:noFill/>
          <a:ln w="19050">
            <a:noFill/>
          </a:ln>
        </p:spPr>
        <p:txBody>
          <a:bodyPr wrap="square" rtlCol="0">
            <a:spAutoFit/>
          </a:bodyPr>
          <a:lstStyle/>
          <a:p>
            <a:pPr algn="ctr"/>
            <a:r>
              <a:rPr lang="en-US" sz="3200" b="1" dirty="0">
                <a:latin typeface="Avenir Medium" panose="02000503020000020003" pitchFamily="2" charset="0"/>
              </a:rPr>
              <a:t>Goal 2: Improve State-Level Maternal Health Data</a:t>
            </a:r>
          </a:p>
        </p:txBody>
      </p:sp>
      <p:graphicFrame>
        <p:nvGraphicFramePr>
          <p:cNvPr id="2" name="Diagram 1">
            <a:extLst>
              <a:ext uri="{FF2B5EF4-FFF2-40B4-BE49-F238E27FC236}">
                <a16:creationId xmlns:a16="http://schemas.microsoft.com/office/drawing/2014/main" id="{347DD456-6353-441F-2979-11BA360DCDC8}"/>
              </a:ext>
            </a:extLst>
          </p:cNvPr>
          <p:cNvGraphicFramePr/>
          <p:nvPr>
            <p:extLst>
              <p:ext uri="{D42A27DB-BD31-4B8C-83A1-F6EECF244321}">
                <p14:modId xmlns:p14="http://schemas.microsoft.com/office/powerpoint/2010/main" val="814151636"/>
              </p:ext>
            </p:extLst>
          </p:nvPr>
        </p:nvGraphicFramePr>
        <p:xfrm>
          <a:off x="155440" y="1563688"/>
          <a:ext cx="11868150" cy="4984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CF31D0A-382C-482F-CE8B-559784EA0D0B}"/>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B762C2-0856-BD47-305E-528E03A8455C}"/>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2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1A4B0C6-2671-4741-B630-DE0A46C744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DCBC423-E65B-45FE-A54D-CC3D980574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ABB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A8CB-B806-D589-AA31-2A0B2FBE3B76}"/>
              </a:ext>
            </a:extLst>
          </p:cNvPr>
          <p:cNvSpPr>
            <a:spLocks noGrp="1"/>
          </p:cNvSpPr>
          <p:nvPr>
            <p:ph type="title"/>
          </p:nvPr>
        </p:nvSpPr>
        <p:spPr/>
        <p:txBody>
          <a:bodyPr/>
          <a:lstStyle/>
          <a:p>
            <a:pPr algn="ctr"/>
            <a:r>
              <a:rPr lang="en-US" b="1" dirty="0">
                <a:solidFill>
                  <a:schemeClr val="bg1"/>
                </a:solidFill>
                <a:latin typeface="Avenir Book" panose="02000503020000020003" pitchFamily="2" charset="0"/>
              </a:rPr>
              <a:t>Roadmap</a:t>
            </a:r>
          </a:p>
        </p:txBody>
      </p:sp>
      <p:sp>
        <p:nvSpPr>
          <p:cNvPr id="3" name="Content Placeholder 2">
            <a:extLst>
              <a:ext uri="{FF2B5EF4-FFF2-40B4-BE49-F238E27FC236}">
                <a16:creationId xmlns:a16="http://schemas.microsoft.com/office/drawing/2014/main" id="{FD461740-84DF-5B60-5F25-D985731120BE}"/>
              </a:ext>
            </a:extLst>
          </p:cNvPr>
          <p:cNvSpPr>
            <a:spLocks noGrp="1"/>
          </p:cNvSpPr>
          <p:nvPr>
            <p:ph idx="1"/>
          </p:nvPr>
        </p:nvSpPr>
        <p:spPr/>
        <p:txBody>
          <a:bodyPr/>
          <a:lstStyle/>
          <a:p>
            <a:pPr marL="514350" indent="-514350">
              <a:buFont typeface="+mj-lt"/>
              <a:buAutoNum type="arabicPeriod"/>
            </a:pPr>
            <a:r>
              <a:rPr lang="en-US" dirty="0">
                <a:solidFill>
                  <a:schemeClr val="bg1"/>
                </a:solidFill>
                <a:latin typeface="Avenir Book" panose="02000503020000020003" pitchFamily="2" charset="0"/>
              </a:rPr>
              <a:t>State of maternal health and homelessness in Illinois</a:t>
            </a:r>
          </a:p>
          <a:p>
            <a:pPr marL="514350" indent="-514350">
              <a:buFont typeface="+mj-lt"/>
              <a:buAutoNum type="arabicPeriod"/>
            </a:pPr>
            <a:r>
              <a:rPr lang="en-US" dirty="0">
                <a:solidFill>
                  <a:schemeClr val="bg1"/>
                </a:solidFill>
                <a:latin typeface="Avenir Book" panose="02000503020000020003" pitchFamily="2" charset="0"/>
              </a:rPr>
              <a:t>I PROMOTE-IL Project</a:t>
            </a:r>
          </a:p>
          <a:p>
            <a:pPr marL="514350" indent="-514350">
              <a:buFont typeface="+mj-lt"/>
              <a:buAutoNum type="arabicPeriod"/>
            </a:pPr>
            <a:r>
              <a:rPr lang="en-US" dirty="0">
                <a:solidFill>
                  <a:schemeClr val="bg1"/>
                </a:solidFill>
                <a:latin typeface="Avenir Book" panose="02000503020000020003" pitchFamily="2" charset="0"/>
              </a:rPr>
              <a:t>Pritzker Housing Project </a:t>
            </a:r>
          </a:p>
          <a:p>
            <a:pPr marL="514350" indent="-514350">
              <a:buFont typeface="+mj-lt"/>
              <a:buAutoNum type="arabicPeriod"/>
            </a:pPr>
            <a:r>
              <a:rPr lang="en-US" dirty="0">
                <a:solidFill>
                  <a:schemeClr val="bg1"/>
                </a:solidFill>
                <a:latin typeface="Avenir Book" panose="02000503020000020003" pitchFamily="2" charset="0"/>
              </a:rPr>
              <a:t>Illinois Interagency Task Force on Homelessness </a:t>
            </a:r>
          </a:p>
          <a:p>
            <a:pPr marL="514350" indent="-514350">
              <a:buFont typeface="+mj-lt"/>
              <a:buAutoNum type="arabicPeriod"/>
            </a:pPr>
            <a:r>
              <a:rPr lang="en-US" dirty="0">
                <a:solidFill>
                  <a:schemeClr val="bg1"/>
                </a:solidFill>
                <a:latin typeface="Avenir Book" panose="02000503020000020003" pitchFamily="2" charset="0"/>
              </a:rPr>
              <a:t>Other recommendations for federal and state-wide initiatives</a:t>
            </a:r>
          </a:p>
          <a:p>
            <a:pPr marL="514350" indent="-514350">
              <a:buFont typeface="+mj-lt"/>
              <a:buAutoNum type="arabicPeriod"/>
            </a:pPr>
            <a:r>
              <a:rPr lang="en-US" dirty="0">
                <a:solidFill>
                  <a:schemeClr val="bg1"/>
                </a:solidFill>
                <a:latin typeface="Avenir Book" panose="02000503020000020003" pitchFamily="2" charset="0"/>
              </a:rPr>
              <a:t>Summary</a:t>
            </a:r>
          </a:p>
        </p:txBody>
      </p:sp>
    </p:spTree>
    <p:extLst>
      <p:ext uri="{BB962C8B-B14F-4D97-AF65-F5344CB8AC3E}">
        <p14:creationId xmlns:p14="http://schemas.microsoft.com/office/powerpoint/2010/main" val="174413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9C425-C9E0-D94E-8324-D543CE168BFE}"/>
              </a:ext>
            </a:extLst>
          </p:cNvPr>
          <p:cNvSpPr txBox="1"/>
          <p:nvPr/>
        </p:nvSpPr>
        <p:spPr>
          <a:xfrm>
            <a:off x="2795388" y="115436"/>
            <a:ext cx="6601224" cy="1245854"/>
          </a:xfrm>
          <a:prstGeom prst="rect">
            <a:avLst/>
          </a:prstGeom>
          <a:noFill/>
          <a:ln w="19050">
            <a:noFill/>
          </a:ln>
        </p:spPr>
        <p:txBody>
          <a:bodyPr wrap="square" rtlCol="0">
            <a:spAutoFit/>
          </a:bodyPr>
          <a:lstStyle/>
          <a:p>
            <a:pPr algn="ctr"/>
            <a:r>
              <a:rPr lang="en-US" sz="3748" b="1" dirty="0">
                <a:latin typeface="Avenir Medium" panose="02000503020000020003" pitchFamily="2" charset="0"/>
              </a:rPr>
              <a:t>Goal 3: Improve Care Through Innovations</a:t>
            </a:r>
          </a:p>
        </p:txBody>
      </p:sp>
      <p:graphicFrame>
        <p:nvGraphicFramePr>
          <p:cNvPr id="3" name="Content Placeholder 3">
            <a:extLst>
              <a:ext uri="{FF2B5EF4-FFF2-40B4-BE49-F238E27FC236}">
                <a16:creationId xmlns:a16="http://schemas.microsoft.com/office/drawing/2014/main" id="{567B9045-6B5E-FB37-984E-B6787F17FF72}"/>
              </a:ext>
            </a:extLst>
          </p:cNvPr>
          <p:cNvGraphicFramePr>
            <a:graphicFrameLocks/>
          </p:cNvGraphicFramePr>
          <p:nvPr>
            <p:extLst>
              <p:ext uri="{D42A27DB-BD31-4B8C-83A1-F6EECF244321}">
                <p14:modId xmlns:p14="http://schemas.microsoft.com/office/powerpoint/2010/main" val="1474275001"/>
              </p:ext>
            </p:extLst>
          </p:nvPr>
        </p:nvGraphicFramePr>
        <p:xfrm>
          <a:off x="323850" y="1873250"/>
          <a:ext cx="11544300" cy="4684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59114579-6254-C8FD-3F65-082E8C562C3B}"/>
              </a:ext>
            </a:extLst>
          </p:cNvPr>
          <p:cNvGraphicFramePr/>
          <p:nvPr>
            <p:extLst>
              <p:ext uri="{D42A27DB-BD31-4B8C-83A1-F6EECF244321}">
                <p14:modId xmlns:p14="http://schemas.microsoft.com/office/powerpoint/2010/main" val="1899290660"/>
              </p:ext>
            </p:extLst>
          </p:nvPr>
        </p:nvGraphicFramePr>
        <p:xfrm>
          <a:off x="402672" y="2567032"/>
          <a:ext cx="11206732" cy="39909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a:extLst>
              <a:ext uri="{FF2B5EF4-FFF2-40B4-BE49-F238E27FC236}">
                <a16:creationId xmlns:a16="http://schemas.microsoft.com/office/drawing/2014/main" id="{CE69E049-2234-13D2-4880-AAC8BE816EAF}"/>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155E44-E203-E1D6-34A4-A2C4274E32C3}"/>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6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1764387-7D61-4AE9-82C1-C9674288CF4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974C4C0-9FCB-4E02-833B-F98C86566D3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3F9A06D-2653-43B4-BD90-9709C6B2A60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F96F6FD-AD79-4398-A80C-E0D1F1F87A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37E6DF4-6A8F-415C-90B9-46FC483FDED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6E4F85F-1A4C-45B1-8250-1F498D42CB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4"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9C425-C9E0-D94E-8324-D543CE168BFE}"/>
              </a:ext>
            </a:extLst>
          </p:cNvPr>
          <p:cNvSpPr txBox="1"/>
          <p:nvPr/>
        </p:nvSpPr>
        <p:spPr>
          <a:xfrm>
            <a:off x="2795388" y="115436"/>
            <a:ext cx="6601224" cy="1384995"/>
          </a:xfrm>
          <a:prstGeom prst="rect">
            <a:avLst/>
          </a:prstGeom>
          <a:noFill/>
          <a:ln w="19050">
            <a:noFill/>
          </a:ln>
        </p:spPr>
        <p:txBody>
          <a:bodyPr wrap="square" rtlCol="0">
            <a:spAutoFit/>
          </a:bodyPr>
          <a:lstStyle/>
          <a:p>
            <a:pPr algn="ctr"/>
            <a:r>
              <a:rPr lang="en-US" sz="2800" b="1" dirty="0">
                <a:latin typeface="Avenir Medium" panose="02000503020000020003" pitchFamily="2" charset="0"/>
              </a:rPr>
              <a:t>Innovation #1: Hemorrhage &amp; Hypertension Training for Obstetric Providers</a:t>
            </a:r>
            <a:endParaRPr lang="en-US" sz="3748" b="1" dirty="0">
              <a:latin typeface="Avenir Medium" panose="02000503020000020003" pitchFamily="2" charset="0"/>
            </a:endParaRPr>
          </a:p>
        </p:txBody>
      </p:sp>
      <p:graphicFrame>
        <p:nvGraphicFramePr>
          <p:cNvPr id="2" name="Diagram 1">
            <a:extLst>
              <a:ext uri="{FF2B5EF4-FFF2-40B4-BE49-F238E27FC236}">
                <a16:creationId xmlns:a16="http://schemas.microsoft.com/office/drawing/2014/main" id="{0B835CF5-79F5-BA8E-4A30-4B329DFC54D8}"/>
              </a:ext>
            </a:extLst>
          </p:cNvPr>
          <p:cNvGraphicFramePr/>
          <p:nvPr>
            <p:extLst>
              <p:ext uri="{D42A27DB-BD31-4B8C-83A1-F6EECF244321}">
                <p14:modId xmlns:p14="http://schemas.microsoft.com/office/powerpoint/2010/main" val="939450850"/>
              </p:ext>
            </p:extLst>
          </p:nvPr>
        </p:nvGraphicFramePr>
        <p:xfrm>
          <a:off x="703330" y="1646154"/>
          <a:ext cx="10785340" cy="4701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71443DCF-EA5A-3EA0-05E1-8F6D24120310}"/>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ED74E-3649-0D04-D24B-6442098C4D2A}"/>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382096C-687D-4571-A260-915B5A1094A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7D9671C2-80BF-4BE5-B68C-69EDC1149EC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58B28EF8-FD4B-4D5C-83B0-D47EBF6E17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E95176C7-A168-4884-ADA2-F633B5D855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9C425-C9E0-D94E-8324-D543CE168BFE}"/>
              </a:ext>
            </a:extLst>
          </p:cNvPr>
          <p:cNvSpPr txBox="1"/>
          <p:nvPr/>
        </p:nvSpPr>
        <p:spPr>
          <a:xfrm>
            <a:off x="2795388" y="115436"/>
            <a:ext cx="6601224" cy="954107"/>
          </a:xfrm>
          <a:prstGeom prst="rect">
            <a:avLst/>
          </a:prstGeom>
          <a:noFill/>
          <a:ln w="19050">
            <a:noFill/>
          </a:ln>
        </p:spPr>
        <p:txBody>
          <a:bodyPr wrap="square" rtlCol="0">
            <a:spAutoFit/>
          </a:bodyPr>
          <a:lstStyle/>
          <a:p>
            <a:pPr algn="ctr"/>
            <a:r>
              <a:rPr lang="en-US" sz="2800" b="1" dirty="0">
                <a:latin typeface="Avenir Medium" panose="02000503020000020003" pitchFamily="2" charset="0"/>
              </a:rPr>
              <a:t>Innovation #2: Maternal Health Training for Home Visitors</a:t>
            </a:r>
            <a:endParaRPr lang="en-US" sz="3748" b="1" dirty="0">
              <a:latin typeface="Avenir Medium" panose="02000503020000020003" pitchFamily="2" charset="0"/>
            </a:endParaRPr>
          </a:p>
        </p:txBody>
      </p:sp>
      <p:graphicFrame>
        <p:nvGraphicFramePr>
          <p:cNvPr id="2" name="Diagram 1">
            <a:extLst>
              <a:ext uri="{FF2B5EF4-FFF2-40B4-BE49-F238E27FC236}">
                <a16:creationId xmlns:a16="http://schemas.microsoft.com/office/drawing/2014/main" id="{6161AC71-F955-64A8-626A-61374AC1465C}"/>
              </a:ext>
            </a:extLst>
          </p:cNvPr>
          <p:cNvGraphicFramePr/>
          <p:nvPr>
            <p:extLst>
              <p:ext uri="{D42A27DB-BD31-4B8C-83A1-F6EECF244321}">
                <p14:modId xmlns:p14="http://schemas.microsoft.com/office/powerpoint/2010/main" val="1369867651"/>
              </p:ext>
            </p:extLst>
          </p:nvPr>
        </p:nvGraphicFramePr>
        <p:xfrm>
          <a:off x="385864" y="1479012"/>
          <a:ext cx="11420271" cy="486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2F06A3AE-728F-99D8-687B-159B11A7ABBF}"/>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246550-C76E-4F17-B08F-A22432A4250D}"/>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9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1717CA5-7024-4F43-9F0D-C412BA533EA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C8B50B81-0E80-4560-9BEA-F89F0E0BFA9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785FC6AF-76F4-4279-8383-E3D2CF77953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3AA31C88-ACEE-4508-ACD9-A7F7D015073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9C425-C9E0-D94E-8324-D543CE168BFE}"/>
              </a:ext>
            </a:extLst>
          </p:cNvPr>
          <p:cNvSpPr txBox="1"/>
          <p:nvPr/>
        </p:nvSpPr>
        <p:spPr>
          <a:xfrm>
            <a:off x="2795388" y="115436"/>
            <a:ext cx="6601224" cy="1384995"/>
          </a:xfrm>
          <a:prstGeom prst="rect">
            <a:avLst/>
          </a:prstGeom>
          <a:noFill/>
          <a:ln w="19050">
            <a:noFill/>
          </a:ln>
        </p:spPr>
        <p:txBody>
          <a:bodyPr wrap="square" rtlCol="0">
            <a:spAutoFit/>
          </a:bodyPr>
          <a:lstStyle/>
          <a:p>
            <a:pPr algn="ctr"/>
            <a:r>
              <a:rPr lang="en-US" sz="2800" b="1" dirty="0">
                <a:latin typeface="Avenir Medium" panose="02000503020000020003" pitchFamily="2" charset="0"/>
              </a:rPr>
              <a:t>Innovation #3: Expansion of Psychiatric Consultation for Maternal Health Providers</a:t>
            </a:r>
            <a:endParaRPr lang="en-US" sz="3748" b="1" dirty="0">
              <a:latin typeface="Avenir Medium" panose="02000503020000020003" pitchFamily="2" charset="0"/>
            </a:endParaRPr>
          </a:p>
        </p:txBody>
      </p:sp>
      <p:graphicFrame>
        <p:nvGraphicFramePr>
          <p:cNvPr id="2" name="Diagram 1">
            <a:extLst>
              <a:ext uri="{FF2B5EF4-FFF2-40B4-BE49-F238E27FC236}">
                <a16:creationId xmlns:a16="http://schemas.microsoft.com/office/drawing/2014/main" id="{443C5D51-A3CA-1F8C-3833-4B66E4B84395}"/>
              </a:ext>
            </a:extLst>
          </p:cNvPr>
          <p:cNvGraphicFramePr/>
          <p:nvPr>
            <p:extLst>
              <p:ext uri="{D42A27DB-BD31-4B8C-83A1-F6EECF244321}">
                <p14:modId xmlns:p14="http://schemas.microsoft.com/office/powerpoint/2010/main" val="4240628412"/>
              </p:ext>
            </p:extLst>
          </p:nvPr>
        </p:nvGraphicFramePr>
        <p:xfrm>
          <a:off x="332014" y="1733239"/>
          <a:ext cx="11527972" cy="4614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E2AC288F-C23D-E1D5-01E0-5298899A4484}"/>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89948F-CAF8-C69E-2012-9021CF38DD12}"/>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3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543CC8E-504D-42FA-BACA-97A472DEACE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843FE52E-7D52-4B44-AE29-218D9EF1BE7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BED446F4-DAEC-425D-BB70-F44B9CADDEE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8908EF28-EEFE-45CA-B0E8-92B72BD22A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9C425-C9E0-D94E-8324-D543CE168BFE}"/>
              </a:ext>
            </a:extLst>
          </p:cNvPr>
          <p:cNvSpPr txBox="1"/>
          <p:nvPr/>
        </p:nvSpPr>
        <p:spPr>
          <a:xfrm>
            <a:off x="2795388" y="115436"/>
            <a:ext cx="6601224" cy="954107"/>
          </a:xfrm>
          <a:prstGeom prst="rect">
            <a:avLst/>
          </a:prstGeom>
          <a:noFill/>
          <a:ln w="19050">
            <a:noFill/>
          </a:ln>
        </p:spPr>
        <p:txBody>
          <a:bodyPr wrap="square" rtlCol="0">
            <a:spAutoFit/>
          </a:bodyPr>
          <a:lstStyle/>
          <a:p>
            <a:pPr algn="ctr"/>
            <a:r>
              <a:rPr lang="en-US" sz="2800" b="1" dirty="0">
                <a:latin typeface="Avenir Medium" panose="02000503020000020003" pitchFamily="2" charset="0"/>
              </a:rPr>
              <a:t>Innovation #4: Birth Equity Obstetric Quality Improvement Initiative</a:t>
            </a:r>
            <a:endParaRPr lang="en-US" sz="3748" b="1" dirty="0">
              <a:latin typeface="Avenir Medium" panose="02000503020000020003" pitchFamily="2" charset="0"/>
            </a:endParaRPr>
          </a:p>
        </p:txBody>
      </p:sp>
      <p:graphicFrame>
        <p:nvGraphicFramePr>
          <p:cNvPr id="2" name="Diagram 1">
            <a:extLst>
              <a:ext uri="{FF2B5EF4-FFF2-40B4-BE49-F238E27FC236}">
                <a16:creationId xmlns:a16="http://schemas.microsoft.com/office/drawing/2014/main" id="{F610142A-0E45-2DDC-CD5E-498179C4BF0F}"/>
              </a:ext>
            </a:extLst>
          </p:cNvPr>
          <p:cNvGraphicFramePr/>
          <p:nvPr>
            <p:extLst>
              <p:ext uri="{D42A27DB-BD31-4B8C-83A1-F6EECF244321}">
                <p14:modId xmlns:p14="http://schemas.microsoft.com/office/powerpoint/2010/main" val="3599791346"/>
              </p:ext>
            </p:extLst>
          </p:nvPr>
        </p:nvGraphicFramePr>
        <p:xfrm>
          <a:off x="234564" y="1464231"/>
          <a:ext cx="11722872" cy="489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958F166-CA0C-439A-99EB-C3067CB60475}"/>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DD419B4-B864-24F1-FA3C-D382A83E502F}"/>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4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6CB68ED-5B8E-4D77-BB6A-F4FACA40FD8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2DC22961-78F1-4911-8408-B4A68182222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4B28DC3A-0A3D-4F1A-94AA-F549FB9523B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E33016C6-DBED-4BD8-A9BB-207EC85108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9C425-C9E0-D94E-8324-D543CE168BFE}"/>
              </a:ext>
            </a:extLst>
          </p:cNvPr>
          <p:cNvSpPr txBox="1"/>
          <p:nvPr/>
        </p:nvSpPr>
        <p:spPr>
          <a:xfrm>
            <a:off x="2795388" y="115436"/>
            <a:ext cx="6601224" cy="954107"/>
          </a:xfrm>
          <a:prstGeom prst="rect">
            <a:avLst/>
          </a:prstGeom>
          <a:noFill/>
          <a:ln w="19050">
            <a:noFill/>
          </a:ln>
        </p:spPr>
        <p:txBody>
          <a:bodyPr wrap="square" rtlCol="0">
            <a:spAutoFit/>
          </a:bodyPr>
          <a:lstStyle/>
          <a:p>
            <a:pPr algn="ctr"/>
            <a:r>
              <a:rPr lang="en-US" sz="2800" b="1" dirty="0">
                <a:latin typeface="Avenir Medium" panose="02000503020000020003" pitchFamily="2" charset="0"/>
              </a:rPr>
              <a:t>Innovation #5: Two-Generation Approach to Postpartum Care</a:t>
            </a:r>
            <a:endParaRPr lang="en-US" sz="3748" b="1" dirty="0">
              <a:latin typeface="Avenir Medium" panose="02000503020000020003" pitchFamily="2" charset="0"/>
            </a:endParaRPr>
          </a:p>
        </p:txBody>
      </p:sp>
      <p:graphicFrame>
        <p:nvGraphicFramePr>
          <p:cNvPr id="3" name="Diagram 2">
            <a:extLst>
              <a:ext uri="{FF2B5EF4-FFF2-40B4-BE49-F238E27FC236}">
                <a16:creationId xmlns:a16="http://schemas.microsoft.com/office/drawing/2014/main" id="{223952FC-C9CF-07F4-ECC0-D4E6ECE0F086}"/>
              </a:ext>
            </a:extLst>
          </p:cNvPr>
          <p:cNvGraphicFramePr/>
          <p:nvPr>
            <p:extLst>
              <p:ext uri="{D42A27DB-BD31-4B8C-83A1-F6EECF244321}">
                <p14:modId xmlns:p14="http://schemas.microsoft.com/office/powerpoint/2010/main" val="3268925963"/>
              </p:ext>
            </p:extLst>
          </p:nvPr>
        </p:nvGraphicFramePr>
        <p:xfrm>
          <a:off x="332014" y="1733239"/>
          <a:ext cx="11527972" cy="4614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3D8E791E-5DC7-8D56-5038-E2C78225A6F5}"/>
              </a:ext>
            </a:extLst>
          </p:cNvPr>
          <p:cNvSpPr/>
          <p:nvPr/>
        </p:nvSpPr>
        <p:spPr>
          <a:xfrm>
            <a:off x="0" y="540327"/>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E601E4-3373-2913-7CE3-44AAA9DD9E0E}"/>
              </a:ext>
            </a:extLst>
          </p:cNvPr>
          <p:cNvSpPr/>
          <p:nvPr/>
        </p:nvSpPr>
        <p:spPr>
          <a:xfrm>
            <a:off x="9518073" y="557396"/>
            <a:ext cx="2673927" cy="41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2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543CC8E-504D-42FA-BACA-97A472DEACE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843FE52E-7D52-4B44-AE29-218D9EF1BE7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BED446F4-DAEC-425D-BB70-F44B9CADDEE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8908EF28-EEFE-45CA-B0E8-92B72BD22A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6ABB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F969-C984-F70C-4080-E15A79A8F143}"/>
              </a:ext>
            </a:extLst>
          </p:cNvPr>
          <p:cNvSpPr>
            <a:spLocks noGrp="1"/>
          </p:cNvSpPr>
          <p:nvPr>
            <p:ph type="title"/>
          </p:nvPr>
        </p:nvSpPr>
        <p:spPr/>
        <p:txBody>
          <a:bodyPr/>
          <a:lstStyle/>
          <a:p>
            <a:r>
              <a:rPr lang="en-US" b="1" dirty="0">
                <a:solidFill>
                  <a:schemeClr val="bg1"/>
                </a:solidFill>
                <a:latin typeface="Avenir Book" panose="02000503020000020003" pitchFamily="2" charset="0"/>
              </a:rPr>
              <a:t>Pritzker Housing Project</a:t>
            </a:r>
          </a:p>
        </p:txBody>
      </p:sp>
    </p:spTree>
    <p:extLst>
      <p:ext uri="{BB962C8B-B14F-4D97-AF65-F5344CB8AC3E}">
        <p14:creationId xmlns:p14="http://schemas.microsoft.com/office/powerpoint/2010/main" val="1592043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7D0259-082A-9BC3-4C35-4944768F184A}"/>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30E26A-F033-1A05-CF6C-77B4800852EA}"/>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Pritzker Housing Project</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397726" y="1460135"/>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500" dirty="0"/>
          </a:p>
          <a:p>
            <a:pPr marL="0" indent="0" algn="ctr">
              <a:buNone/>
            </a:pPr>
            <a:r>
              <a:rPr lang="en-US" sz="2800" dirty="0"/>
              <a:t>In collaboration with the Pritzker Family Foundation, the UIC Center for Research on Women and Gender and I PROMOTE is </a:t>
            </a:r>
            <a:r>
              <a:rPr lang="en-US" sz="2800" dirty="0">
                <a:ea typeface="Cambria" panose="02040503050406030204" pitchFamily="18" charset="0"/>
              </a:rPr>
              <a:t>working:</a:t>
            </a:r>
            <a:endParaRPr lang="en-US" sz="2800" i="1" dirty="0">
              <a:solidFill>
                <a:srgbClr val="0070C0"/>
              </a:solidFill>
              <a:effectLst/>
              <a:ea typeface="Cambria" panose="02040503050406030204" pitchFamily="18" charset="0"/>
              <a:cs typeface="Cambria" panose="02040503050406030204" pitchFamily="18" charset="0"/>
            </a:endParaRPr>
          </a:p>
          <a:p>
            <a:pPr marL="0" indent="0" algn="ctr">
              <a:buNone/>
            </a:pPr>
            <a:endParaRPr lang="en-US" sz="2800" i="1" dirty="0">
              <a:solidFill>
                <a:srgbClr val="0070C0"/>
              </a:solidFill>
              <a:ea typeface="Cambria" panose="02040503050406030204" pitchFamily="18" charset="0"/>
              <a:cs typeface="Cambria" panose="02040503050406030204" pitchFamily="18" charset="0"/>
            </a:endParaRPr>
          </a:p>
          <a:p>
            <a:pPr marL="0" indent="0" algn="ctr">
              <a:buNone/>
            </a:pPr>
            <a:r>
              <a:rPr lang="en-US" sz="2800" i="1" dirty="0">
                <a:solidFill>
                  <a:srgbClr val="0070C0"/>
                </a:solidFill>
                <a:effectLst/>
                <a:ea typeface="Cambria" panose="02040503050406030204" pitchFamily="18" charset="0"/>
                <a:cs typeface="Cambria" panose="02040503050406030204" pitchFamily="18" charset="0"/>
              </a:rPr>
              <a:t>To </a:t>
            </a:r>
            <a:r>
              <a:rPr lang="en-US" sz="2800" i="1" dirty="0">
                <a:solidFill>
                  <a:srgbClr val="0070C0"/>
                </a:solidFill>
                <a:ea typeface="Cambria" panose="02040503050406030204" pitchFamily="18" charset="0"/>
                <a:cs typeface="Cambria" panose="02040503050406030204" pitchFamily="18" charset="0"/>
              </a:rPr>
              <a:t>u</a:t>
            </a:r>
            <a:r>
              <a:rPr lang="en-US" sz="2800" i="1" dirty="0">
                <a:solidFill>
                  <a:srgbClr val="0070C0"/>
                </a:solidFill>
                <a:effectLst/>
                <a:ea typeface="Cambria" panose="02040503050406030204" pitchFamily="18" charset="0"/>
                <a:cs typeface="Cambria" panose="02040503050406030204" pitchFamily="18" charset="0"/>
              </a:rPr>
              <a:t>nderstand and inform the full landscape of homelessness, unmet housing needs, and available housing</a:t>
            </a:r>
            <a:r>
              <a:rPr lang="en-US" sz="2800" i="1" spc="5" dirty="0">
                <a:solidFill>
                  <a:srgbClr val="0070C0"/>
                </a:solidFill>
                <a:effectLst/>
                <a:ea typeface="Cambria" panose="02040503050406030204" pitchFamily="18" charset="0"/>
                <a:cs typeface="Cambria" panose="02040503050406030204" pitchFamily="18" charset="0"/>
              </a:rPr>
              <a:t> </a:t>
            </a:r>
            <a:r>
              <a:rPr lang="en-US" sz="2800" i="1" dirty="0">
                <a:solidFill>
                  <a:srgbClr val="0070C0"/>
                </a:solidFill>
                <a:effectLst/>
                <a:ea typeface="Cambria" panose="02040503050406030204" pitchFamily="18" charset="0"/>
                <a:cs typeface="Cambria" panose="02040503050406030204" pitchFamily="18" charset="0"/>
              </a:rPr>
              <a:t>services</a:t>
            </a:r>
            <a:r>
              <a:rPr lang="en-US" sz="2800" i="1" spc="-10" dirty="0">
                <a:solidFill>
                  <a:srgbClr val="0070C0"/>
                </a:solidFill>
                <a:effectLst/>
                <a:ea typeface="Cambria" panose="02040503050406030204" pitchFamily="18" charset="0"/>
                <a:cs typeface="Cambria" panose="02040503050406030204" pitchFamily="18" charset="0"/>
              </a:rPr>
              <a:t> </a:t>
            </a:r>
            <a:r>
              <a:rPr lang="en-US" sz="2800" i="1" dirty="0">
                <a:solidFill>
                  <a:srgbClr val="0070C0"/>
                </a:solidFill>
                <a:effectLst/>
                <a:ea typeface="Cambria" panose="02040503050406030204" pitchFamily="18" charset="0"/>
                <a:cs typeface="Cambria" panose="02040503050406030204" pitchFamily="18" charset="0"/>
              </a:rPr>
              <a:t>and</a:t>
            </a:r>
            <a:r>
              <a:rPr lang="en-US" sz="2800" i="1" spc="-5" dirty="0">
                <a:solidFill>
                  <a:srgbClr val="0070C0"/>
                </a:solidFill>
                <a:effectLst/>
                <a:ea typeface="Cambria" panose="02040503050406030204" pitchFamily="18" charset="0"/>
                <a:cs typeface="Cambria" panose="02040503050406030204" pitchFamily="18" charset="0"/>
              </a:rPr>
              <a:t> </a:t>
            </a:r>
            <a:r>
              <a:rPr lang="en-US" sz="2800" i="1" dirty="0">
                <a:solidFill>
                  <a:srgbClr val="0070C0"/>
                </a:solidFill>
                <a:effectLst/>
                <a:ea typeface="Cambria" panose="02040503050406030204" pitchFamily="18" charset="0"/>
                <a:cs typeface="Cambria" panose="02040503050406030204" pitchFamily="18" charset="0"/>
              </a:rPr>
              <a:t>resources</a:t>
            </a:r>
            <a:r>
              <a:rPr lang="en-US" sz="2800" i="1" spc="-5" dirty="0">
                <a:solidFill>
                  <a:srgbClr val="0070C0"/>
                </a:solidFill>
                <a:effectLst/>
                <a:ea typeface="Cambria" panose="02040503050406030204" pitchFamily="18" charset="0"/>
                <a:cs typeface="Cambria" panose="02040503050406030204" pitchFamily="18" charset="0"/>
              </a:rPr>
              <a:t> </a:t>
            </a:r>
            <a:r>
              <a:rPr lang="en-US" sz="2800" i="1" dirty="0">
                <a:solidFill>
                  <a:srgbClr val="0070C0"/>
                </a:solidFill>
                <a:effectLst/>
                <a:ea typeface="Cambria" panose="02040503050406030204" pitchFamily="18" charset="0"/>
                <a:cs typeface="Cambria" panose="02040503050406030204" pitchFamily="18" charset="0"/>
              </a:rPr>
              <a:t>for pregnant, postpartum and families with children under age 3 in Illinois.</a:t>
            </a:r>
            <a:endParaRPr lang="en-US" sz="2800" i="1" dirty="0">
              <a:solidFill>
                <a:srgbClr val="0070C0"/>
              </a:solidFill>
            </a:endParaRPr>
          </a:p>
          <a:p>
            <a:pPr marL="0" indent="0">
              <a:buNone/>
            </a:pPr>
            <a:endParaRPr lang="en-US" sz="1200" dirty="0"/>
          </a:p>
          <a:p>
            <a:endParaRPr lang="en-US" sz="2249" dirty="0"/>
          </a:p>
          <a:p>
            <a:pPr marL="0" indent="0">
              <a:buNone/>
            </a:pPr>
            <a:endParaRPr lang="en-US" sz="1499" dirty="0"/>
          </a:p>
        </p:txBody>
      </p:sp>
    </p:spTree>
    <p:extLst>
      <p:ext uri="{BB962C8B-B14F-4D97-AF65-F5344CB8AC3E}">
        <p14:creationId xmlns:p14="http://schemas.microsoft.com/office/powerpoint/2010/main" val="1687074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Pritzker Housing Project</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477981" y="1888434"/>
            <a:ext cx="11236037" cy="48987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The </a:t>
            </a:r>
            <a:r>
              <a:rPr lang="en-US" sz="2400" u="sng" dirty="0">
                <a:solidFill>
                  <a:schemeClr val="tx2"/>
                </a:solidFill>
              </a:rPr>
              <a:t>overall goal</a:t>
            </a:r>
            <a:r>
              <a:rPr lang="en-US" sz="2400" dirty="0">
                <a:solidFill>
                  <a:schemeClr val="tx2"/>
                </a:solidFill>
              </a:rPr>
              <a:t> </a:t>
            </a:r>
            <a:r>
              <a:rPr lang="en-US" sz="2400" dirty="0"/>
              <a:t>of this project is to support the collection and analysis of data, and to coordinate with multiple organizations and key stakeholders to describe housing needs among pregnant/postpartum people and families with children under the age of three in Illinois and to understand the full landscape of homelessness and housing services and resources for this population.</a:t>
            </a:r>
          </a:p>
          <a:p>
            <a:pPr marL="0" indent="0">
              <a:buNone/>
            </a:pPr>
            <a:endParaRPr lang="en-US" sz="2200" b="1" spc="-5" dirty="0">
              <a:effectLst/>
              <a:latin typeface="Calibri" panose="020F0502020204030204" pitchFamily="34" charset="0"/>
              <a:ea typeface="Cambria" panose="02040503050406030204" pitchFamily="18" charset="0"/>
              <a:cs typeface="Cambria" panose="02040503050406030204" pitchFamily="18" charset="0"/>
            </a:endParaRPr>
          </a:p>
          <a:p>
            <a:pPr marL="0" indent="0">
              <a:buNone/>
            </a:pPr>
            <a:r>
              <a:rPr lang="en-US" sz="2200" b="1" spc="-5" dirty="0">
                <a:solidFill>
                  <a:schemeClr val="tx2"/>
                </a:solidFill>
                <a:effectLst/>
                <a:latin typeface="Calibri" panose="020F0502020204030204" pitchFamily="34" charset="0"/>
                <a:ea typeface="Cambria" panose="02040503050406030204" pitchFamily="18" charset="0"/>
                <a:cs typeface="Cambria" panose="02040503050406030204" pitchFamily="18" charset="0"/>
              </a:rPr>
              <a:t>Objective</a:t>
            </a:r>
            <a:r>
              <a:rPr lang="en-US" sz="2200" b="1" spc="-55" dirty="0">
                <a:solidFill>
                  <a:schemeClr val="tx2"/>
                </a:solidFill>
                <a:effectLst/>
                <a:latin typeface="Calibri" panose="020F0502020204030204" pitchFamily="34" charset="0"/>
                <a:ea typeface="Cambria" panose="02040503050406030204" pitchFamily="18" charset="0"/>
                <a:cs typeface="Cambria" panose="02040503050406030204" pitchFamily="18" charset="0"/>
              </a:rPr>
              <a:t> </a:t>
            </a:r>
            <a:r>
              <a:rPr lang="en-US" sz="2200" b="1" spc="-5" dirty="0">
                <a:solidFill>
                  <a:schemeClr val="tx2"/>
                </a:solidFill>
                <a:effectLst/>
                <a:latin typeface="Calibri" panose="020F0502020204030204" pitchFamily="34" charset="0"/>
                <a:ea typeface="Cambria" panose="02040503050406030204" pitchFamily="18" charset="0"/>
                <a:cs typeface="Cambria" panose="02040503050406030204" pitchFamily="18" charset="0"/>
              </a:rPr>
              <a:t>#1</a:t>
            </a:r>
            <a:r>
              <a:rPr lang="en-US" sz="2200" b="1" spc="-5" dirty="0">
                <a:effectLst/>
                <a:latin typeface="Calibri" panose="020F0502020204030204" pitchFamily="34" charset="0"/>
                <a:ea typeface="Cambria" panose="02040503050406030204" pitchFamily="18" charset="0"/>
                <a:cs typeface="Cambria" panose="02040503050406030204" pitchFamily="18" charset="0"/>
              </a:rPr>
              <a:t>:</a:t>
            </a:r>
            <a:r>
              <a:rPr lang="en-US" sz="2200" b="1" spc="-55" dirty="0">
                <a:effectLst/>
                <a:latin typeface="Calibri" panose="020F0502020204030204" pitchFamily="34" charset="0"/>
                <a:ea typeface="Cambria" panose="02040503050406030204" pitchFamily="18" charset="0"/>
                <a:cs typeface="Cambria" panose="02040503050406030204" pitchFamily="18" charset="0"/>
              </a:rPr>
              <a:t> </a:t>
            </a:r>
            <a:r>
              <a:rPr lang="en-US" sz="2200" spc="-5" dirty="0">
                <a:effectLst/>
                <a:latin typeface="Calibri" panose="020F0502020204030204" pitchFamily="34" charset="0"/>
                <a:ea typeface="Cambria" panose="02040503050406030204" pitchFamily="18" charset="0"/>
                <a:cs typeface="Cambria" panose="02040503050406030204" pitchFamily="18" charset="0"/>
              </a:rPr>
              <a:t>To</a:t>
            </a:r>
            <a:r>
              <a:rPr lang="en-US" sz="2200" spc="-60" dirty="0">
                <a:effectLst/>
                <a:latin typeface="Calibri" panose="020F0502020204030204" pitchFamily="34" charset="0"/>
                <a:ea typeface="Cambria" panose="02040503050406030204" pitchFamily="18" charset="0"/>
                <a:cs typeface="Cambria" panose="02040503050406030204" pitchFamily="18" charset="0"/>
              </a:rPr>
              <a:t> </a:t>
            </a:r>
            <a:r>
              <a:rPr lang="en-US" sz="2200" spc="-5" dirty="0">
                <a:effectLst/>
                <a:latin typeface="Calibri" panose="020F0502020204030204" pitchFamily="34" charset="0"/>
                <a:ea typeface="Cambria" panose="02040503050406030204" pitchFamily="18" charset="0"/>
                <a:cs typeface="Cambria" panose="02040503050406030204" pitchFamily="18" charset="0"/>
              </a:rPr>
              <a:t>gather</a:t>
            </a:r>
            <a:r>
              <a:rPr lang="en-US" sz="2200" spc="-50" dirty="0">
                <a:effectLst/>
                <a:latin typeface="Calibri" panose="020F0502020204030204" pitchFamily="34" charset="0"/>
                <a:ea typeface="Cambria" panose="02040503050406030204" pitchFamily="18" charset="0"/>
                <a:cs typeface="Cambria" panose="02040503050406030204" pitchFamily="18" charset="0"/>
              </a:rPr>
              <a:t> </a:t>
            </a:r>
            <a:r>
              <a:rPr lang="en-US" sz="2200" spc="-5" dirty="0">
                <a:effectLst/>
                <a:latin typeface="Calibri" panose="020F0502020204030204" pitchFamily="34" charset="0"/>
                <a:ea typeface="Cambria" panose="02040503050406030204" pitchFamily="18" charset="0"/>
                <a:cs typeface="Cambria" panose="02040503050406030204" pitchFamily="18" charset="0"/>
              </a:rPr>
              <a:t>data</a:t>
            </a:r>
            <a:r>
              <a:rPr lang="en-US" sz="2200" spc="-60" dirty="0">
                <a:effectLst/>
                <a:latin typeface="Calibri" panose="020F0502020204030204" pitchFamily="34" charset="0"/>
                <a:ea typeface="Cambria" panose="02040503050406030204" pitchFamily="18" charset="0"/>
                <a:cs typeface="Cambria" panose="02040503050406030204" pitchFamily="18" charset="0"/>
              </a:rPr>
              <a:t> </a:t>
            </a:r>
            <a:r>
              <a:rPr lang="en-US" sz="2200" spc="-5" dirty="0">
                <a:effectLst/>
                <a:latin typeface="Calibri" panose="020F0502020204030204" pitchFamily="34" charset="0"/>
                <a:ea typeface="Cambria" panose="02040503050406030204" pitchFamily="18" charset="0"/>
                <a:cs typeface="Cambria" panose="02040503050406030204" pitchFamily="18" charset="0"/>
              </a:rPr>
              <a:t>and</a:t>
            </a:r>
            <a:r>
              <a:rPr lang="en-US" sz="2200" spc="-50" dirty="0">
                <a:effectLst/>
                <a:latin typeface="Calibri" panose="020F0502020204030204" pitchFamily="34" charset="0"/>
                <a:ea typeface="Cambria" panose="02040503050406030204" pitchFamily="18" charset="0"/>
                <a:cs typeface="Cambria" panose="02040503050406030204" pitchFamily="18" charset="0"/>
              </a:rPr>
              <a:t> </a:t>
            </a:r>
            <a:r>
              <a:rPr lang="en-US" sz="2200" spc="-5" dirty="0">
                <a:effectLst/>
                <a:latin typeface="Calibri" panose="020F0502020204030204" pitchFamily="34" charset="0"/>
                <a:ea typeface="Cambria" panose="02040503050406030204" pitchFamily="18" charset="0"/>
                <a:cs typeface="Cambria" panose="02040503050406030204" pitchFamily="18" charset="0"/>
              </a:rPr>
              <a:t>complete</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needs</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assessment</a:t>
            </a:r>
            <a:r>
              <a:rPr lang="en-US" sz="2200" spc="-6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report</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on</a:t>
            </a:r>
            <a:r>
              <a:rPr lang="en-US" sz="2200" spc="-6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the</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state</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of</a:t>
            </a:r>
            <a:r>
              <a:rPr lang="en-US" sz="2200" spc="-6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homelessness</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and</a:t>
            </a:r>
            <a:r>
              <a:rPr lang="en-US" sz="2200" spc="-5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housing</a:t>
            </a:r>
            <a:r>
              <a:rPr lang="en-US" sz="2200" spc="-23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insecurity</a:t>
            </a:r>
            <a:r>
              <a:rPr lang="en-US" sz="2200" spc="-2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among</a:t>
            </a:r>
            <a:r>
              <a:rPr lang="en-US" sz="2200" spc="-2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pregnant</a:t>
            </a:r>
            <a:r>
              <a:rPr lang="en-US" sz="2200" spc="-2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and</a:t>
            </a:r>
            <a:r>
              <a:rPr lang="en-US" sz="2200" spc="-1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postpartum</a:t>
            </a:r>
            <a:r>
              <a:rPr lang="en-US" sz="2200" spc="-2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people</a:t>
            </a:r>
            <a:r>
              <a:rPr lang="en-US" sz="2200" spc="-2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and</a:t>
            </a:r>
            <a:r>
              <a:rPr lang="en-US" sz="2200" spc="-1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families</a:t>
            </a:r>
            <a:r>
              <a:rPr lang="en-US" sz="2200" spc="-2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with</a:t>
            </a:r>
            <a:r>
              <a:rPr lang="en-US" sz="2200" spc="-1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young</a:t>
            </a:r>
            <a:r>
              <a:rPr lang="en-US" sz="2200" spc="-2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children.</a:t>
            </a:r>
          </a:p>
          <a:p>
            <a:pPr marL="0" indent="0">
              <a:buNone/>
            </a:pPr>
            <a:endParaRPr lang="en-US" sz="2200" dirty="0">
              <a:effectLst/>
              <a:latin typeface="Calibri" panose="020F0502020204030204" pitchFamily="34" charset="0"/>
              <a:ea typeface="Cambria" panose="02040503050406030204" pitchFamily="18" charset="0"/>
              <a:cs typeface="Cambria" panose="02040503050406030204" pitchFamily="18" charset="0"/>
            </a:endParaRPr>
          </a:p>
          <a:p>
            <a:pPr marL="0" indent="0">
              <a:buNone/>
            </a:pPr>
            <a:r>
              <a:rPr lang="en-US" sz="2200" b="1" dirty="0">
                <a:solidFill>
                  <a:schemeClr val="tx2"/>
                </a:solidFill>
                <a:effectLst/>
                <a:latin typeface="Calibri" panose="020F0502020204030204" pitchFamily="34" charset="0"/>
                <a:ea typeface="Cambria" panose="02040503050406030204" pitchFamily="18" charset="0"/>
                <a:cs typeface="Cambria" panose="02040503050406030204" pitchFamily="18" charset="0"/>
              </a:rPr>
              <a:t>Objective</a:t>
            </a:r>
            <a:r>
              <a:rPr lang="en-US" sz="2200" b="1" spc="70" dirty="0">
                <a:solidFill>
                  <a:schemeClr val="tx2"/>
                </a:solidFill>
                <a:effectLst/>
                <a:latin typeface="Calibri" panose="020F0502020204030204" pitchFamily="34" charset="0"/>
                <a:ea typeface="Cambria" panose="02040503050406030204" pitchFamily="18" charset="0"/>
                <a:cs typeface="Cambria" panose="02040503050406030204" pitchFamily="18" charset="0"/>
              </a:rPr>
              <a:t> </a:t>
            </a:r>
            <a:r>
              <a:rPr lang="en-US" sz="2200" b="1" dirty="0">
                <a:solidFill>
                  <a:schemeClr val="tx2"/>
                </a:solidFill>
                <a:effectLst/>
                <a:latin typeface="Calibri" panose="020F0502020204030204" pitchFamily="34" charset="0"/>
                <a:ea typeface="Cambria" panose="02040503050406030204" pitchFamily="18" charset="0"/>
                <a:cs typeface="Cambria" panose="02040503050406030204" pitchFamily="18" charset="0"/>
              </a:rPr>
              <a:t>#2:</a:t>
            </a:r>
            <a:r>
              <a:rPr lang="en-US" sz="2200" b="1" spc="70" dirty="0">
                <a:solidFill>
                  <a:schemeClr val="tx2"/>
                </a:solidFill>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To</a:t>
            </a:r>
            <a:r>
              <a:rPr lang="en-US" sz="2200" spc="6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collaborate</a:t>
            </a:r>
            <a:r>
              <a:rPr lang="en-US" sz="2200" spc="7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with</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multiple</a:t>
            </a:r>
            <a:r>
              <a:rPr lang="en-US" sz="2200" spc="6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Illinois</a:t>
            </a:r>
            <a:r>
              <a:rPr lang="en-US" sz="2200" spc="7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housing</a:t>
            </a:r>
            <a:r>
              <a:rPr lang="en-US" sz="2200" spc="7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experts</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to</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understand</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and</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map</a:t>
            </a:r>
            <a:r>
              <a:rPr lang="en-US" sz="2200" spc="70"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out</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the</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landscape</a:t>
            </a:r>
            <a:r>
              <a:rPr lang="en-US" sz="2200" spc="6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of</a:t>
            </a:r>
            <a:r>
              <a:rPr lang="en-US" sz="2200" spc="7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housing</a:t>
            </a:r>
            <a:r>
              <a:rPr lang="en-US" sz="2200" spc="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and</a:t>
            </a:r>
            <a:r>
              <a:rPr lang="en-US" sz="2200" spc="-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homelessness</a:t>
            </a:r>
            <a:r>
              <a:rPr lang="en-US" sz="2200" spc="-5" dirty="0">
                <a:effectLst/>
                <a:latin typeface="Calibri" panose="020F0502020204030204" pitchFamily="34" charset="0"/>
                <a:ea typeface="Cambria" panose="02040503050406030204" pitchFamily="18" charset="0"/>
                <a:cs typeface="Cambria" panose="02040503050406030204" pitchFamily="18" charset="0"/>
              </a:rPr>
              <a:t> </a:t>
            </a:r>
            <a:r>
              <a:rPr lang="en-US" sz="2200" dirty="0">
                <a:effectLst/>
                <a:latin typeface="Calibri" panose="020F0502020204030204" pitchFamily="34" charset="0"/>
                <a:ea typeface="Cambria" panose="02040503050406030204" pitchFamily="18" charset="0"/>
                <a:cs typeface="Cambria" panose="02040503050406030204" pitchFamily="18" charset="0"/>
              </a:rPr>
              <a:t>programs/services.</a:t>
            </a:r>
            <a:endParaRPr lang="en-US" sz="2200" dirty="0"/>
          </a:p>
          <a:p>
            <a:endParaRPr lang="en-US" sz="2249" dirty="0"/>
          </a:p>
          <a:p>
            <a:pPr marL="0" indent="0">
              <a:buNone/>
            </a:pPr>
            <a:endParaRPr lang="en-US" sz="1499" dirty="0"/>
          </a:p>
        </p:txBody>
      </p:sp>
      <p:sp>
        <p:nvSpPr>
          <p:cNvPr id="2" name="Rectangle 1">
            <a:extLst>
              <a:ext uri="{FF2B5EF4-FFF2-40B4-BE49-F238E27FC236}">
                <a16:creationId xmlns:a16="http://schemas.microsoft.com/office/drawing/2014/main" id="{AE369BAA-0181-E0A0-3C45-3499443A426E}"/>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FBC7F6-5D43-CD94-2C6F-C35E45BDE2BC}"/>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67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Pritzker Housing Project</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7" name="Content Placeholder 6"/>
          <p:cNvSpPr>
            <a:spLocks noGrp="1"/>
          </p:cNvSpPr>
          <p:nvPr>
            <p:ph idx="1"/>
          </p:nvPr>
        </p:nvSpPr>
        <p:spPr>
          <a:xfrm>
            <a:off x="1341878" y="2008909"/>
            <a:ext cx="10503758" cy="4849091"/>
          </a:xfrm>
        </p:spPr>
        <p:txBody>
          <a:bodyPr>
            <a:normAutofit lnSpcReduction="10000"/>
          </a:bodyPr>
          <a:lstStyle/>
          <a:p>
            <a:pPr marL="0" indent="0">
              <a:buNone/>
            </a:pPr>
            <a:r>
              <a:rPr lang="en-US" sz="2400" dirty="0"/>
              <a:t>Provide a </a:t>
            </a:r>
            <a:r>
              <a:rPr lang="en-US" sz="2400" u="sng" dirty="0">
                <a:solidFill>
                  <a:schemeClr val="accent1">
                    <a:lumMod val="75000"/>
                  </a:schemeClr>
                </a:solidFill>
              </a:rPr>
              <a:t>comprehensive overview </a:t>
            </a:r>
            <a:r>
              <a:rPr lang="en-US" sz="2400" dirty="0"/>
              <a:t>of the current status of housing and homelessness supports and resources, as well as </a:t>
            </a:r>
            <a:r>
              <a:rPr lang="en-US" sz="2400" u="sng" dirty="0">
                <a:solidFill>
                  <a:schemeClr val="accent1">
                    <a:lumMod val="75000"/>
                  </a:schemeClr>
                </a:solidFill>
              </a:rPr>
              <a:t>potential promising local and national programs or approaches</a:t>
            </a:r>
            <a:r>
              <a:rPr lang="en-US" sz="2400" dirty="0">
                <a:solidFill>
                  <a:schemeClr val="accent1">
                    <a:lumMod val="75000"/>
                  </a:schemeClr>
                </a:solidFill>
              </a:rPr>
              <a:t> </a:t>
            </a:r>
            <a:r>
              <a:rPr lang="en-US" sz="2400" dirty="0"/>
              <a:t>available for pregnant/postpartum people and families with children under the age of three</a:t>
            </a:r>
          </a:p>
          <a:p>
            <a:pPr marL="0" indent="0">
              <a:buNone/>
            </a:pPr>
            <a:endParaRPr lang="en-US" sz="2400" dirty="0"/>
          </a:p>
          <a:p>
            <a:pPr marL="0" indent="0">
              <a:buNone/>
            </a:pPr>
            <a:r>
              <a:rPr lang="en-US" sz="2400" dirty="0"/>
              <a:t>Summarize the need for housing among this population using </a:t>
            </a:r>
            <a:r>
              <a:rPr lang="en-US" sz="2400" u="sng" dirty="0">
                <a:solidFill>
                  <a:schemeClr val="accent1">
                    <a:lumMod val="75000"/>
                  </a:schemeClr>
                </a:solidFill>
              </a:rPr>
              <a:t>existing data sources and collect primary data</a:t>
            </a:r>
            <a:r>
              <a:rPr lang="en-US" sz="2400" dirty="0">
                <a:solidFill>
                  <a:schemeClr val="accent1">
                    <a:lumMod val="75000"/>
                  </a:schemeClr>
                </a:solidFill>
              </a:rPr>
              <a:t>; </a:t>
            </a:r>
            <a:r>
              <a:rPr lang="en-US" sz="2400" dirty="0"/>
              <a:t>where available, Illinois-specific, and national data will be reported. </a:t>
            </a:r>
          </a:p>
          <a:p>
            <a:pPr marL="0" indent="0">
              <a:buNone/>
            </a:pPr>
            <a:endParaRPr lang="en-US" sz="2400" dirty="0"/>
          </a:p>
          <a:p>
            <a:pPr marL="0" indent="0">
              <a:buNone/>
            </a:pPr>
            <a:r>
              <a:rPr lang="en-US" sz="2400" dirty="0"/>
              <a:t>Culminate in a </a:t>
            </a:r>
            <a:r>
              <a:rPr lang="en-US" sz="2400" u="sng" dirty="0">
                <a:solidFill>
                  <a:schemeClr val="accent1">
                    <a:lumMod val="75000"/>
                  </a:schemeClr>
                </a:solidFill>
              </a:rPr>
              <a:t>needs assessment </a:t>
            </a:r>
            <a:r>
              <a:rPr lang="en-US" sz="2400" dirty="0"/>
              <a:t>summarizing existing and new data sources and describe the housing system’s infrastructure to adequately and equitably address the needs of pregnant/postpartum people and families with children under the age of three.</a:t>
            </a:r>
          </a:p>
          <a:p>
            <a:endParaRPr lang="en-US" dirty="0"/>
          </a:p>
        </p:txBody>
      </p:sp>
      <p:pic>
        <p:nvPicPr>
          <p:cNvPr id="8" name="Graphic 7" descr="Home with solid fill">
            <a:extLst>
              <a:ext uri="{FF2B5EF4-FFF2-40B4-BE49-F238E27FC236}">
                <a16:creationId xmlns:a16="http://schemas.microsoft.com/office/drawing/2014/main" id="{A62EE0B8-2C9B-75A8-6940-7866C11413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205" y="2055870"/>
            <a:ext cx="914400" cy="914400"/>
          </a:xfrm>
          <a:prstGeom prst="rect">
            <a:avLst/>
          </a:prstGeom>
        </p:spPr>
      </p:pic>
      <p:pic>
        <p:nvPicPr>
          <p:cNvPr id="10" name="Graphic 9" descr="Bar chart with solid fill">
            <a:extLst>
              <a:ext uri="{FF2B5EF4-FFF2-40B4-BE49-F238E27FC236}">
                <a16:creationId xmlns:a16="http://schemas.microsoft.com/office/drawing/2014/main" id="{A4B0875F-5659-0686-2F2A-EB351A85A4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8205" y="3680315"/>
            <a:ext cx="914400" cy="914400"/>
          </a:xfrm>
          <a:prstGeom prst="rect">
            <a:avLst/>
          </a:prstGeom>
        </p:spPr>
      </p:pic>
      <p:pic>
        <p:nvPicPr>
          <p:cNvPr id="12" name="Graphic 11" descr="Document with solid fill">
            <a:extLst>
              <a:ext uri="{FF2B5EF4-FFF2-40B4-BE49-F238E27FC236}">
                <a16:creationId xmlns:a16="http://schemas.microsoft.com/office/drawing/2014/main" id="{E56B705D-DDA0-A962-E815-E9F548EBCF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77" y="5233555"/>
            <a:ext cx="914400" cy="914400"/>
          </a:xfrm>
          <a:prstGeom prst="rect">
            <a:avLst/>
          </a:prstGeom>
        </p:spPr>
      </p:pic>
      <p:sp>
        <p:nvSpPr>
          <p:cNvPr id="2" name="Rectangle 1">
            <a:extLst>
              <a:ext uri="{FF2B5EF4-FFF2-40B4-BE49-F238E27FC236}">
                <a16:creationId xmlns:a16="http://schemas.microsoft.com/office/drawing/2014/main" id="{5A0E7F6A-CB2B-2467-559F-359BF71C7CE0}"/>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EA2601-82FA-F6EB-3504-751A565B19B0}"/>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7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63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40C5-6602-A032-8447-EE5D6C4C5CC8}"/>
              </a:ext>
            </a:extLst>
          </p:cNvPr>
          <p:cNvSpPr>
            <a:spLocks noGrp="1"/>
          </p:cNvSpPr>
          <p:nvPr>
            <p:ph type="title"/>
          </p:nvPr>
        </p:nvSpPr>
        <p:spPr/>
        <p:txBody>
          <a:bodyPr/>
          <a:lstStyle/>
          <a:p>
            <a:r>
              <a:rPr lang="en-US" b="1" dirty="0">
                <a:solidFill>
                  <a:schemeClr val="bg1"/>
                </a:solidFill>
                <a:latin typeface="Avenir Book" panose="02000503020000020003" pitchFamily="2" charset="0"/>
              </a:rPr>
              <a:t>State of maternal health and homelessness in Illinois</a:t>
            </a:r>
          </a:p>
        </p:txBody>
      </p:sp>
    </p:spTree>
    <p:extLst>
      <p:ext uri="{BB962C8B-B14F-4D97-AF65-F5344CB8AC3E}">
        <p14:creationId xmlns:p14="http://schemas.microsoft.com/office/powerpoint/2010/main" val="166394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673927" y="220721"/>
            <a:ext cx="6844145" cy="1200329"/>
          </a:xfrm>
          <a:prstGeom prst="rect">
            <a:avLst/>
          </a:prstGeom>
          <a:solidFill>
            <a:schemeClr val="bg1"/>
          </a:solidFill>
        </p:spPr>
        <p:txBody>
          <a:bodyPr wrap="square" rtlCol="0">
            <a:spAutoFit/>
          </a:bodyPr>
          <a:lstStyle/>
          <a:p>
            <a:pPr algn="ctr"/>
            <a:r>
              <a:rPr lang="en-US" sz="3600" b="1" dirty="0">
                <a:latin typeface="Avenir Medium" panose="02000503020000020003" pitchFamily="2" charset="0"/>
              </a:rPr>
              <a:t>Interviews: Housing Organizations</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448164" y="1451114"/>
            <a:ext cx="5112135" cy="554483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 a series of interviews with 25 housing organizations, </a:t>
            </a:r>
          </a:p>
          <a:p>
            <a:pPr lvl="1"/>
            <a:r>
              <a:rPr lang="en-US" sz="1800" kern="0" dirty="0">
                <a:effectLst/>
                <a:latin typeface="Avenir Medium"/>
                <a:ea typeface="Times New Roman" panose="02020603050405020304" pitchFamily="18" charset="0"/>
              </a:rPr>
              <a:t>Only </a:t>
            </a:r>
            <a:r>
              <a:rPr lang="en-US" sz="1800" kern="0" dirty="0">
                <a:latin typeface="Avenir Medium"/>
                <a:ea typeface="Times New Roman" panose="02020603050405020304" pitchFamily="18" charset="0"/>
              </a:rPr>
              <a:t>half</a:t>
            </a:r>
            <a:r>
              <a:rPr lang="en-US" sz="1800" kern="0" dirty="0">
                <a:effectLst/>
                <a:latin typeface="Avenir Medium"/>
                <a:ea typeface="Times New Roman" panose="02020603050405020304" pitchFamily="18" charset="0"/>
              </a:rPr>
              <a:t> (n=12, 50%) of organizations interviewed have </a:t>
            </a:r>
            <a:r>
              <a:rPr lang="en-US" sz="1800" b="1" kern="0" dirty="0">
                <a:effectLst/>
                <a:latin typeface="Avenir Medium"/>
                <a:ea typeface="Times New Roman" panose="02020603050405020304" pitchFamily="18" charset="0"/>
              </a:rPr>
              <a:t>housing services or advocacy specifically for pregnant or postpartum people</a:t>
            </a:r>
            <a:r>
              <a:rPr lang="en-US" sz="1800" kern="0" dirty="0">
                <a:effectLst/>
                <a:latin typeface="Avenir Medium"/>
                <a:ea typeface="Times New Roman" panose="02020603050405020304" pitchFamily="18" charset="0"/>
              </a:rPr>
              <a:t>.</a:t>
            </a:r>
          </a:p>
          <a:p>
            <a:pPr lvl="1"/>
            <a:r>
              <a:rPr lang="en-US" sz="1800" b="1" kern="0" dirty="0">
                <a:effectLst/>
                <a:latin typeface="Avenir Medium"/>
                <a:ea typeface="Times New Roman" panose="02020603050405020304" pitchFamily="18" charset="0"/>
                <a:cs typeface="Calibri" panose="020F0502020204030204" pitchFamily="34" charset="0"/>
              </a:rPr>
              <a:t>Prioritization of pregnant and postpartum persons during the housing process </a:t>
            </a:r>
            <a:r>
              <a:rPr lang="en-US" sz="1800" kern="0" dirty="0">
                <a:effectLst/>
                <a:latin typeface="Avenir Medium"/>
                <a:ea typeface="Times New Roman" panose="02020603050405020304" pitchFamily="18" charset="0"/>
                <a:cs typeface="Calibri" panose="020F0502020204030204" pitchFamily="34" charset="0"/>
              </a:rPr>
              <a:t>was identified as the </a:t>
            </a:r>
            <a:r>
              <a:rPr lang="en-US" sz="1800" b="1" kern="0" dirty="0">
                <a:effectLst/>
                <a:latin typeface="Avenir Medium"/>
                <a:ea typeface="Times New Roman" panose="02020603050405020304" pitchFamily="18" charset="0"/>
                <a:cs typeface="Calibri" panose="020F0502020204030204" pitchFamily="34" charset="0"/>
              </a:rPr>
              <a:t>most important need </a:t>
            </a:r>
            <a:r>
              <a:rPr lang="en-US" sz="1800" kern="0" dirty="0">
                <a:effectLst/>
                <a:latin typeface="Avenir Medium"/>
                <a:ea typeface="Times New Roman" panose="02020603050405020304" pitchFamily="18" charset="0"/>
                <a:cs typeface="Calibri" panose="020F0502020204030204" pitchFamily="34" charset="0"/>
              </a:rPr>
              <a:t>for establishing stable housing for this priority population (n=7, 29%).</a:t>
            </a:r>
            <a:endParaRPr lang="en-US" sz="1800" kern="0" dirty="0">
              <a:effectLst/>
              <a:latin typeface="Avenir Medium"/>
              <a:ea typeface="Times New Roman" panose="02020603050405020304" pitchFamily="18" charset="0"/>
            </a:endParaRPr>
          </a:p>
          <a:p>
            <a:pPr lvl="1"/>
            <a:r>
              <a:rPr lang="en-US" sz="1800" kern="0" dirty="0">
                <a:solidFill>
                  <a:srgbClr val="000000"/>
                </a:solidFill>
                <a:effectLst/>
                <a:latin typeface="Avenir Medium"/>
                <a:ea typeface="Times New Roman" panose="02020603050405020304" pitchFamily="18" charset="0"/>
                <a:cs typeface="Calibri" panose="020F0502020204030204" pitchFamily="34" charset="0"/>
              </a:rPr>
              <a:t>The most mentioned recommendation for policy changes </a:t>
            </a:r>
            <a:r>
              <a:rPr lang="en-US" sz="1800" b="1" kern="0" dirty="0">
                <a:solidFill>
                  <a:srgbClr val="000000"/>
                </a:solidFill>
                <a:effectLst/>
                <a:latin typeface="Avenir Medium"/>
                <a:ea typeface="Times New Roman" panose="02020603050405020304" pitchFamily="18" charset="0"/>
                <a:cs typeface="Calibri" panose="020F0502020204030204" pitchFamily="34" charset="0"/>
              </a:rPr>
              <a:t>were changing eligibility criteria for accessing housing resources </a:t>
            </a:r>
            <a:r>
              <a:rPr lang="en-US" sz="1800" kern="0" dirty="0">
                <a:solidFill>
                  <a:srgbClr val="000000"/>
                </a:solidFill>
                <a:effectLst/>
                <a:latin typeface="Avenir Medium"/>
                <a:ea typeface="Times New Roman" panose="02020603050405020304" pitchFamily="18" charset="0"/>
                <a:cs typeface="Calibri" panose="020F0502020204030204" pitchFamily="34" charset="0"/>
              </a:rPr>
              <a:t>(n=7, 29%), and </a:t>
            </a:r>
            <a:r>
              <a:rPr lang="en-US" sz="1800" b="1" kern="0" dirty="0">
                <a:solidFill>
                  <a:srgbClr val="000000"/>
                </a:solidFill>
                <a:effectLst/>
                <a:latin typeface="Avenir Medium"/>
                <a:ea typeface="Times New Roman" panose="02020603050405020304" pitchFamily="18" charset="0"/>
                <a:cs typeface="Calibri" panose="020F0502020204030204" pitchFamily="34" charset="0"/>
              </a:rPr>
              <a:t>prioritizing pregnant, postpartum or families with young children in the housing applicable process </a:t>
            </a:r>
            <a:r>
              <a:rPr lang="en-US" sz="1800" kern="0" dirty="0">
                <a:solidFill>
                  <a:srgbClr val="000000"/>
                </a:solidFill>
                <a:effectLst/>
                <a:latin typeface="Avenir Medium"/>
                <a:ea typeface="Times New Roman" panose="02020603050405020304" pitchFamily="18" charset="0"/>
                <a:cs typeface="Calibri" panose="020F0502020204030204" pitchFamily="34" charset="0"/>
              </a:rPr>
              <a:t>(n=7, 29%).</a:t>
            </a:r>
            <a:endParaRPr lang="en-US" sz="1800" kern="100" dirty="0">
              <a:effectLst/>
              <a:latin typeface="Avenir Medium"/>
              <a:ea typeface="Calibri" panose="020F0502020204030204" pitchFamily="34" charset="0"/>
              <a:cs typeface="Times New Roman" panose="02020603050405020304" pitchFamily="18" charset="0"/>
            </a:endParaRPr>
          </a:p>
          <a:p>
            <a:pPr lvl="1"/>
            <a:endParaRPr lang="en-US" sz="1800" kern="0" dirty="0">
              <a:effectLst/>
              <a:latin typeface="Avenir Medium"/>
              <a:ea typeface="Times New Roman" panose="02020603050405020304" pitchFamily="18" charset="0"/>
            </a:endParaRPr>
          </a:p>
          <a:p>
            <a:pPr lvl="1"/>
            <a:endParaRPr lang="en-US" sz="1800" kern="100" dirty="0">
              <a:effectLst/>
              <a:latin typeface="Avenir Medium"/>
              <a:ea typeface="Calibri" panose="020F0502020204030204" pitchFamily="34" charset="0"/>
              <a:cs typeface="Times New Roman" panose="02020603050405020304" pitchFamily="18" charset="0"/>
            </a:endParaRPr>
          </a:p>
          <a:p>
            <a:pPr lvl="1"/>
            <a:endParaRPr lang="en-US" sz="1800" kern="0" dirty="0">
              <a:solidFill>
                <a:srgbClr val="000000"/>
              </a:solidFill>
              <a:effectLst/>
              <a:latin typeface="Avenir Medium"/>
              <a:ea typeface="Times New Roman" panose="02020603050405020304" pitchFamily="18" charset="0"/>
            </a:endParaRPr>
          </a:p>
          <a:p>
            <a:pPr lvl="1"/>
            <a:endParaRPr lang="en-US" sz="1800" dirty="0"/>
          </a:p>
          <a:p>
            <a:endParaRPr lang="en-US" sz="2249" dirty="0"/>
          </a:p>
          <a:p>
            <a:pPr marL="0" indent="0">
              <a:buNone/>
            </a:pPr>
            <a:endParaRPr lang="en-US" sz="1499" dirty="0"/>
          </a:p>
        </p:txBody>
      </p:sp>
      <p:graphicFrame>
        <p:nvGraphicFramePr>
          <p:cNvPr id="7" name="Chart 6">
            <a:extLst>
              <a:ext uri="{FF2B5EF4-FFF2-40B4-BE49-F238E27FC236}">
                <a16:creationId xmlns:a16="http://schemas.microsoft.com/office/drawing/2014/main" id="{44326C84-5932-8541-0033-974C801F2264}"/>
              </a:ext>
            </a:extLst>
          </p:cNvPr>
          <p:cNvGraphicFramePr>
            <a:graphicFrameLocks/>
          </p:cNvGraphicFramePr>
          <p:nvPr>
            <p:extLst>
              <p:ext uri="{D42A27DB-BD31-4B8C-83A1-F6EECF244321}">
                <p14:modId xmlns:p14="http://schemas.microsoft.com/office/powerpoint/2010/main" val="4020374009"/>
              </p:ext>
            </p:extLst>
          </p:nvPr>
        </p:nvGraphicFramePr>
        <p:xfrm>
          <a:off x="5781699" y="1604030"/>
          <a:ext cx="5962137" cy="31267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ACB8B37-C826-5271-83AB-EF28C24245E7}"/>
              </a:ext>
            </a:extLst>
          </p:cNvPr>
          <p:cNvSpPr txBox="1"/>
          <p:nvPr/>
        </p:nvSpPr>
        <p:spPr>
          <a:xfrm>
            <a:off x="5781699" y="4907846"/>
            <a:ext cx="5962137" cy="1600438"/>
          </a:xfrm>
          <a:prstGeom prst="rect">
            <a:avLst/>
          </a:prstGeom>
          <a:noFill/>
        </p:spPr>
        <p:txBody>
          <a:bodyPr wrap="square" rtlCol="0">
            <a:spAutoFit/>
          </a:bodyPr>
          <a:lstStyle/>
          <a:p>
            <a:pPr marL="742950" lvl="1" indent="-285750">
              <a:buFont typeface="Arial" panose="020B0604020202020204" pitchFamily="34" charset="0"/>
              <a:buChar char="•"/>
            </a:pPr>
            <a:r>
              <a:rPr lang="en-US" sz="1600" b="1" kern="0" dirty="0">
                <a:solidFill>
                  <a:srgbClr val="000000"/>
                </a:solidFill>
                <a:latin typeface="Avenir Medium"/>
                <a:ea typeface="Times New Roman" panose="02020603050405020304" pitchFamily="18" charset="0"/>
              </a:rPr>
              <a:t>Nearly</a:t>
            </a:r>
            <a:r>
              <a:rPr lang="en-US" sz="1600" b="1" kern="0" dirty="0">
                <a:solidFill>
                  <a:srgbClr val="000000"/>
                </a:solidFill>
                <a:effectLst/>
                <a:latin typeface="Avenir Medium"/>
                <a:ea typeface="Times New Roman" panose="02020603050405020304" pitchFamily="18" charset="0"/>
              </a:rPr>
              <a:t> 3 out of 4 </a:t>
            </a:r>
            <a:r>
              <a:rPr lang="en-US" sz="1600" kern="0" dirty="0">
                <a:solidFill>
                  <a:srgbClr val="000000"/>
                </a:solidFill>
                <a:effectLst/>
                <a:latin typeface="Avenir Medium"/>
                <a:ea typeface="Times New Roman" panose="02020603050405020304" pitchFamily="18" charset="0"/>
              </a:rPr>
              <a:t>(n=18, 75%) </a:t>
            </a:r>
            <a:r>
              <a:rPr lang="en-US" sz="1600" kern="0" dirty="0">
                <a:solidFill>
                  <a:srgbClr val="000000"/>
                </a:solidFill>
                <a:latin typeface="Avenir Medium"/>
                <a:ea typeface="Times New Roman" panose="02020603050405020304" pitchFamily="18" charset="0"/>
              </a:rPr>
              <a:t>said </a:t>
            </a:r>
            <a:r>
              <a:rPr lang="en-US" sz="1600" kern="0" dirty="0">
                <a:solidFill>
                  <a:srgbClr val="000000"/>
                </a:solidFill>
                <a:effectLst/>
                <a:latin typeface="Avenir Medium"/>
                <a:ea typeface="Times New Roman" panose="02020603050405020304" pitchFamily="18" charset="0"/>
              </a:rPr>
              <a:t>that the supports and services that their organization offers </a:t>
            </a:r>
            <a:r>
              <a:rPr lang="en-US" sz="1600" b="1" kern="0" dirty="0">
                <a:solidFill>
                  <a:srgbClr val="000000"/>
                </a:solidFill>
                <a:effectLst/>
                <a:latin typeface="Avenir Medium"/>
                <a:ea typeface="Times New Roman" panose="02020603050405020304" pitchFamily="18" charset="0"/>
              </a:rPr>
              <a:t>doesn’t meets the housing needs </a:t>
            </a:r>
            <a:r>
              <a:rPr lang="en-US" sz="1600" kern="0" dirty="0">
                <a:solidFill>
                  <a:srgbClr val="000000"/>
                </a:solidFill>
                <a:effectLst/>
                <a:latin typeface="Avenir Medium"/>
                <a:ea typeface="Times New Roman" panose="02020603050405020304" pitchFamily="18" charset="0"/>
              </a:rPr>
              <a:t>of their clients.</a:t>
            </a:r>
          </a:p>
          <a:p>
            <a:pPr marL="742950" lvl="1" indent="-285750">
              <a:buFont typeface="Arial" panose="020B0604020202020204" pitchFamily="34" charset="0"/>
              <a:buChar char="•"/>
            </a:pPr>
            <a:r>
              <a:rPr lang="en-US" sz="1600" b="1" kern="0" dirty="0">
                <a:solidFill>
                  <a:srgbClr val="000000"/>
                </a:solidFill>
                <a:latin typeface="Avenir Medium"/>
              </a:rPr>
              <a:t>Lack of </a:t>
            </a:r>
            <a:r>
              <a:rPr lang="en-US" sz="1600" b="1" kern="0" dirty="0">
                <a:solidFill>
                  <a:srgbClr val="000000"/>
                </a:solidFill>
                <a:effectLst/>
                <a:latin typeface="Avenir Medium"/>
                <a:ea typeface="Times New Roman" panose="02020603050405020304" pitchFamily="18" charset="0"/>
                <a:cs typeface="Calibri" panose="020F0502020204030204" pitchFamily="34" charset="0"/>
              </a:rPr>
              <a:t>housing that is affordable </a:t>
            </a:r>
            <a:r>
              <a:rPr lang="en-US" sz="1600" kern="0" dirty="0">
                <a:solidFill>
                  <a:srgbClr val="000000"/>
                </a:solidFill>
                <a:effectLst/>
                <a:latin typeface="Avenir Medium"/>
                <a:ea typeface="Times New Roman" panose="02020603050405020304" pitchFamily="18" charset="0"/>
                <a:cs typeface="Calibri" panose="020F0502020204030204" pitchFamily="34" charset="0"/>
              </a:rPr>
              <a:t>was </a:t>
            </a:r>
            <a:r>
              <a:rPr lang="en-US" sz="1600" kern="0" dirty="0">
                <a:effectLst/>
                <a:latin typeface="Avenir Medium"/>
                <a:ea typeface="Times New Roman" panose="02020603050405020304" pitchFamily="18" charset="0"/>
                <a:cs typeface="Calibri" panose="020F0502020204030204" pitchFamily="34" charset="0"/>
              </a:rPr>
              <a:t>the most mentioned barrier to stable housing (n=22, 92%).</a:t>
            </a:r>
          </a:p>
          <a:p>
            <a:endParaRPr lang="en-US" dirty="0"/>
          </a:p>
        </p:txBody>
      </p:sp>
      <p:sp>
        <p:nvSpPr>
          <p:cNvPr id="2" name="Rectangle 1">
            <a:extLst>
              <a:ext uri="{FF2B5EF4-FFF2-40B4-BE49-F238E27FC236}">
                <a16:creationId xmlns:a16="http://schemas.microsoft.com/office/drawing/2014/main" id="{E22DC8F9-676B-C5AB-FE3C-BF225832815C}"/>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257220-B2E6-5D3E-5457-9C739BD061BB}"/>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21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Interviews: Parents</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448164" y="1451114"/>
            <a:ext cx="11223136" cy="227573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 a series of interviews with 25 parents who were homeless while pregnant, </a:t>
            </a:r>
          </a:p>
          <a:p>
            <a:pPr lvl="1"/>
            <a:r>
              <a:rPr lang="en-US" sz="1800" b="1" kern="0" dirty="0">
                <a:effectLst/>
                <a:latin typeface="Avenir Medium"/>
                <a:ea typeface="Times New Roman" panose="02020603050405020304" pitchFamily="18" charset="0"/>
              </a:rPr>
              <a:t>Pregnancy</a:t>
            </a:r>
            <a:r>
              <a:rPr lang="en-US" sz="1800" kern="0" dirty="0">
                <a:effectLst/>
                <a:latin typeface="Avenir Medium"/>
                <a:ea typeface="Times New Roman" panose="02020603050405020304" pitchFamily="18" charset="0"/>
              </a:rPr>
              <a:t> was reported as the </a:t>
            </a:r>
            <a:r>
              <a:rPr lang="en-US" sz="1800" b="1" kern="0" dirty="0">
                <a:effectLst/>
                <a:latin typeface="Avenir Medium"/>
                <a:ea typeface="Times New Roman" panose="02020603050405020304" pitchFamily="18" charset="0"/>
              </a:rPr>
              <a:t>leading cause of homelessness</a:t>
            </a:r>
            <a:r>
              <a:rPr lang="en-US" sz="1800" kern="0" dirty="0">
                <a:effectLst/>
                <a:latin typeface="Avenir Medium"/>
                <a:ea typeface="Times New Roman" panose="02020603050405020304" pitchFamily="18" charset="0"/>
              </a:rPr>
              <a:t> (n=7, 28%).</a:t>
            </a:r>
          </a:p>
          <a:p>
            <a:pPr lvl="1"/>
            <a:r>
              <a:rPr lang="en-US" sz="1800" kern="0" dirty="0">
                <a:latin typeface="Avenir Medium"/>
                <a:ea typeface="Times New Roman" panose="02020603050405020304" pitchFamily="18" charset="0"/>
              </a:rPr>
              <a:t>The </a:t>
            </a:r>
            <a:r>
              <a:rPr lang="en-US" sz="1800" b="1" kern="0" dirty="0">
                <a:latin typeface="Avenir Medium"/>
                <a:ea typeface="Times New Roman" panose="02020603050405020304" pitchFamily="18" charset="0"/>
              </a:rPr>
              <a:t>difficulty of navigating the housing system </a:t>
            </a:r>
            <a:r>
              <a:rPr lang="en-US" sz="1800" kern="0" dirty="0">
                <a:latin typeface="Avenir Medium"/>
                <a:ea typeface="Times New Roman" panose="02020603050405020304" pitchFamily="18" charset="0"/>
              </a:rPr>
              <a:t>and homelessness resources was the </a:t>
            </a:r>
            <a:r>
              <a:rPr lang="en-US" sz="1800" b="1" kern="0" dirty="0">
                <a:latin typeface="Avenir Medium"/>
                <a:ea typeface="Times New Roman" panose="02020603050405020304" pitchFamily="18" charset="0"/>
              </a:rPr>
              <a:t>biggest barrier to stable housing </a:t>
            </a:r>
            <a:r>
              <a:rPr lang="en-US" sz="1800" kern="0" dirty="0">
                <a:latin typeface="Avenir Medium"/>
                <a:ea typeface="Times New Roman" panose="02020603050405020304" pitchFamily="18" charset="0"/>
              </a:rPr>
              <a:t>(n=21, 84%). </a:t>
            </a:r>
          </a:p>
          <a:p>
            <a:pPr lvl="1"/>
            <a:r>
              <a:rPr lang="en-US" sz="1800" b="1" kern="0" dirty="0">
                <a:effectLst/>
                <a:latin typeface="Avenir Medium"/>
                <a:ea typeface="Times New Roman" panose="02020603050405020304" pitchFamily="18" charset="0"/>
              </a:rPr>
              <a:t>Violence</a:t>
            </a:r>
            <a:r>
              <a:rPr lang="en-US" sz="1800" kern="0" dirty="0">
                <a:effectLst/>
                <a:latin typeface="Avenir Medium"/>
                <a:ea typeface="Times New Roman" panose="02020603050405020304" pitchFamily="18" charset="0"/>
              </a:rPr>
              <a:t> (n=9, 36%) and </a:t>
            </a:r>
            <a:r>
              <a:rPr lang="en-US" sz="1800" b="1" kern="0" dirty="0">
                <a:latin typeface="Avenir Medium"/>
                <a:ea typeface="Times New Roman" panose="02020603050405020304" pitchFamily="18" charset="0"/>
              </a:rPr>
              <a:t>concerns for safety</a:t>
            </a:r>
            <a:r>
              <a:rPr lang="en-US" sz="1800" kern="0" dirty="0">
                <a:latin typeface="Avenir Medium"/>
                <a:ea typeface="Times New Roman" panose="02020603050405020304" pitchFamily="18" charset="0"/>
              </a:rPr>
              <a:t> (n=12, 48%) were frequently reported, </a:t>
            </a:r>
            <a:r>
              <a:rPr lang="en-US" sz="1800" b="1" kern="0" dirty="0">
                <a:latin typeface="Avenir Medium"/>
                <a:ea typeface="Times New Roman" panose="02020603050405020304" pitchFamily="18" charset="0"/>
              </a:rPr>
              <a:t>leading to stress </a:t>
            </a:r>
            <a:r>
              <a:rPr lang="en-US" sz="1800" kern="0" dirty="0">
                <a:latin typeface="Avenir Medium"/>
                <a:ea typeface="Times New Roman" panose="02020603050405020304" pitchFamily="18" charset="0"/>
              </a:rPr>
              <a:t>for all respondents. Intimate partner violence was also exacerbated by the COVID-19 pandemic stay-at-home orders.</a:t>
            </a:r>
            <a:r>
              <a:rPr lang="en-US" sz="1800" kern="0" baseline="30000" dirty="0">
                <a:latin typeface="Avenir Medium"/>
                <a:ea typeface="Times New Roman" panose="02020603050405020304" pitchFamily="18" charset="0"/>
              </a:rPr>
              <a:t>15</a:t>
            </a:r>
            <a:endParaRPr lang="en-US" sz="1800" kern="0" dirty="0">
              <a:effectLst/>
              <a:latin typeface="Avenir Medium"/>
              <a:ea typeface="Times New Roman" panose="02020603050405020304" pitchFamily="18" charset="0"/>
            </a:endParaRPr>
          </a:p>
          <a:p>
            <a:pPr lvl="1"/>
            <a:endParaRPr lang="en-US" sz="1800" kern="100" dirty="0">
              <a:effectLst/>
              <a:latin typeface="Avenir Medium"/>
              <a:ea typeface="Calibri" panose="020F0502020204030204" pitchFamily="34" charset="0"/>
              <a:cs typeface="Times New Roman" panose="02020603050405020304" pitchFamily="18" charset="0"/>
            </a:endParaRPr>
          </a:p>
          <a:p>
            <a:pPr lvl="1"/>
            <a:endParaRPr lang="en-US" sz="1800" kern="0" dirty="0">
              <a:solidFill>
                <a:srgbClr val="000000"/>
              </a:solidFill>
              <a:effectLst/>
              <a:latin typeface="Avenir Medium"/>
              <a:ea typeface="Times New Roman" panose="02020603050405020304" pitchFamily="18" charset="0"/>
            </a:endParaRPr>
          </a:p>
          <a:p>
            <a:pPr lvl="1"/>
            <a:endParaRPr lang="en-US" sz="1800" dirty="0"/>
          </a:p>
          <a:p>
            <a:endParaRPr lang="en-US" sz="2249" dirty="0"/>
          </a:p>
          <a:p>
            <a:pPr marL="0" indent="0">
              <a:buNone/>
            </a:pPr>
            <a:endParaRPr lang="en-US" sz="1499" dirty="0"/>
          </a:p>
        </p:txBody>
      </p:sp>
      <p:graphicFrame>
        <p:nvGraphicFramePr>
          <p:cNvPr id="2" name="Chart 1">
            <a:extLst>
              <a:ext uri="{FF2B5EF4-FFF2-40B4-BE49-F238E27FC236}">
                <a16:creationId xmlns:a16="http://schemas.microsoft.com/office/drawing/2014/main" id="{569AE96C-103C-9292-95D5-BC485478AD07}"/>
              </a:ext>
            </a:extLst>
          </p:cNvPr>
          <p:cNvGraphicFramePr>
            <a:graphicFrameLocks/>
          </p:cNvGraphicFramePr>
          <p:nvPr>
            <p:extLst>
              <p:ext uri="{D42A27DB-BD31-4B8C-83A1-F6EECF244321}">
                <p14:modId xmlns:p14="http://schemas.microsoft.com/office/powerpoint/2010/main" val="251856195"/>
              </p:ext>
            </p:extLst>
          </p:nvPr>
        </p:nvGraphicFramePr>
        <p:xfrm>
          <a:off x="1616563" y="3939494"/>
          <a:ext cx="4479436" cy="252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B0ADAC8-3C87-D078-BA65-0B2F7455A707}"/>
              </a:ext>
            </a:extLst>
          </p:cNvPr>
          <p:cNvGraphicFramePr>
            <a:graphicFrameLocks/>
          </p:cNvGraphicFramePr>
          <p:nvPr>
            <p:extLst>
              <p:ext uri="{D42A27DB-BD31-4B8C-83A1-F6EECF244321}">
                <p14:modId xmlns:p14="http://schemas.microsoft.com/office/powerpoint/2010/main" val="1404941977"/>
              </p:ext>
            </p:extLst>
          </p:nvPr>
        </p:nvGraphicFramePr>
        <p:xfrm>
          <a:off x="6059732" y="3939494"/>
          <a:ext cx="4758591" cy="264679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8E90CC25-6EAD-6A01-5760-9EFAE8112924}"/>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FC7DB2-F4DE-FE92-2F89-9A7A5328DD38}"/>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941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IL CoC Funding Review</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Content Placeholder 8">
            <a:extLst>
              <a:ext uri="{FF2B5EF4-FFF2-40B4-BE49-F238E27FC236}">
                <a16:creationId xmlns:a16="http://schemas.microsoft.com/office/drawing/2014/main" id="{6801309D-665B-7AED-BF38-098859230964}"/>
              </a:ext>
            </a:extLst>
          </p:cNvPr>
          <p:cNvSpPr>
            <a:spLocks noGrp="1"/>
          </p:cNvSpPr>
          <p:nvPr>
            <p:ph idx="1"/>
          </p:nvPr>
        </p:nvSpPr>
        <p:spPr>
          <a:xfrm>
            <a:off x="609599" y="1319245"/>
            <a:ext cx="10972801" cy="1901033"/>
          </a:xfrm>
        </p:spPr>
        <p:txBody>
          <a:bodyPr>
            <a:normAutofit/>
          </a:bodyPr>
          <a:lstStyle/>
          <a:p>
            <a:r>
              <a:rPr lang="en-US" dirty="0"/>
              <a:t>Nearly $137 million were distributed among housing organizations by IL’s 19 Continuum of Care (CoC) regions</a:t>
            </a:r>
          </a:p>
          <a:p>
            <a:pPr lvl="1"/>
            <a:r>
              <a:rPr lang="en-US" sz="2000" dirty="0"/>
              <a:t>Chicago received 60.5% of these funds, Cook County 15.0%, and all other regions less than 5.0%</a:t>
            </a:r>
          </a:p>
          <a:p>
            <a:pPr lvl="1"/>
            <a:r>
              <a:rPr lang="en-US" sz="2000" dirty="0"/>
              <a:t>Of 28 organizations that support the target population, only 3 receive CoC funds</a:t>
            </a:r>
            <a:endParaRPr lang="en-US" dirty="0"/>
          </a:p>
        </p:txBody>
      </p:sp>
      <p:pic>
        <p:nvPicPr>
          <p:cNvPr id="7" name="Picture 6">
            <a:extLst>
              <a:ext uri="{FF2B5EF4-FFF2-40B4-BE49-F238E27FC236}">
                <a16:creationId xmlns:a16="http://schemas.microsoft.com/office/drawing/2014/main" id="{701DD619-A3FD-97C6-3773-B73F1F3B2032}"/>
              </a:ext>
            </a:extLst>
          </p:cNvPr>
          <p:cNvPicPr>
            <a:picLocks noChangeAspect="1"/>
          </p:cNvPicPr>
          <p:nvPr/>
        </p:nvPicPr>
        <p:blipFill rotWithShape="1">
          <a:blip r:embed="rId3"/>
          <a:srcRect l="1840" t="1944" r="1938" b="2503"/>
          <a:stretch/>
        </p:blipFill>
        <p:spPr>
          <a:xfrm>
            <a:off x="1331842" y="3220278"/>
            <a:ext cx="3925957" cy="3369366"/>
          </a:xfrm>
          <a:prstGeom prst="rect">
            <a:avLst/>
          </a:prstGeom>
        </p:spPr>
      </p:pic>
      <p:pic>
        <p:nvPicPr>
          <p:cNvPr id="10" name="Picture 9">
            <a:extLst>
              <a:ext uri="{FF2B5EF4-FFF2-40B4-BE49-F238E27FC236}">
                <a16:creationId xmlns:a16="http://schemas.microsoft.com/office/drawing/2014/main" id="{3A60A354-5026-6872-8E95-C59C71D5895A}"/>
              </a:ext>
            </a:extLst>
          </p:cNvPr>
          <p:cNvPicPr>
            <a:picLocks noChangeAspect="1"/>
          </p:cNvPicPr>
          <p:nvPr/>
        </p:nvPicPr>
        <p:blipFill rotWithShape="1">
          <a:blip r:embed="rId4"/>
          <a:srcRect l="2646" t="1247" r="1822" b="1880"/>
          <a:stretch/>
        </p:blipFill>
        <p:spPr>
          <a:xfrm>
            <a:off x="5907156" y="2998958"/>
            <a:ext cx="5383696" cy="3737113"/>
          </a:xfrm>
          <a:prstGeom prst="rect">
            <a:avLst/>
          </a:prstGeom>
        </p:spPr>
      </p:pic>
      <p:sp>
        <p:nvSpPr>
          <p:cNvPr id="2" name="Rectangle 1">
            <a:extLst>
              <a:ext uri="{FF2B5EF4-FFF2-40B4-BE49-F238E27FC236}">
                <a16:creationId xmlns:a16="http://schemas.microsoft.com/office/drawing/2014/main" id="{0B69D497-033E-F3A9-D95A-9A52450F6141}"/>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432271-D7CB-CA2D-D007-B23D248C3A3D}"/>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818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1446550"/>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IL Housing Authority Prioritizations Review</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Content Placeholder 8">
            <a:extLst>
              <a:ext uri="{FF2B5EF4-FFF2-40B4-BE49-F238E27FC236}">
                <a16:creationId xmlns:a16="http://schemas.microsoft.com/office/drawing/2014/main" id="{6801309D-665B-7AED-BF38-098859230964}"/>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22222"/>
                </a:solidFill>
                <a:effectLst/>
                <a:latin typeface="Arial" panose="020B0604020202020204" pitchFamily="34" charset="0"/>
              </a:rPr>
              <a:t>In total, there are </a:t>
            </a:r>
            <a:r>
              <a:rPr lang="en-US" i="0" dirty="0">
                <a:solidFill>
                  <a:srgbClr val="222222"/>
                </a:solidFill>
                <a:effectLst/>
                <a:latin typeface="Arial" panose="020B0604020202020204" pitchFamily="34" charset="0"/>
              </a:rPr>
              <a:t>105 housing authorities </a:t>
            </a:r>
            <a:r>
              <a:rPr lang="en-US" b="0" i="0" dirty="0">
                <a:solidFill>
                  <a:srgbClr val="222222"/>
                </a:solidFill>
                <a:effectLst/>
                <a:latin typeface="Arial" panose="020B0604020202020204" pitchFamily="34" charset="0"/>
              </a:rPr>
              <a:t>in Illinois. Each is required to file an Admissions and Continued Occupancy Policy (ACOP) on an annual basis.</a:t>
            </a:r>
          </a:p>
          <a:p>
            <a:pPr algn="l">
              <a:buFont typeface="Arial" panose="020B0604020202020204" pitchFamily="34" charset="0"/>
              <a:buChar char="•"/>
            </a:pPr>
            <a:r>
              <a:rPr lang="en-US" b="0" i="0" dirty="0">
                <a:solidFill>
                  <a:srgbClr val="222222"/>
                </a:solidFill>
                <a:effectLst/>
                <a:latin typeface="Arial" panose="020B0604020202020204" pitchFamily="34" charset="0"/>
              </a:rPr>
              <a:t>Of the 45 ACOPs received, </a:t>
            </a:r>
            <a:r>
              <a:rPr lang="en-US" b="1" i="0" dirty="0">
                <a:solidFill>
                  <a:srgbClr val="222222"/>
                </a:solidFill>
                <a:effectLst/>
                <a:latin typeface="Arial" panose="020B0604020202020204" pitchFamily="34" charset="0"/>
              </a:rPr>
              <a:t>none prioritize pregnant women </a:t>
            </a:r>
            <a:r>
              <a:rPr lang="en-US" b="0" i="0" dirty="0">
                <a:solidFill>
                  <a:srgbClr val="222222"/>
                </a:solidFill>
                <a:effectLst/>
                <a:latin typeface="Arial" panose="020B0604020202020204" pitchFamily="34" charset="0"/>
              </a:rPr>
              <a:t>for housing. </a:t>
            </a:r>
          </a:p>
          <a:p>
            <a:pPr lvl="1"/>
            <a:r>
              <a:rPr lang="en-US" dirty="0">
                <a:solidFill>
                  <a:srgbClr val="222222"/>
                </a:solidFill>
                <a:latin typeface="Arial" panose="020B0604020202020204" pitchFamily="34" charset="0"/>
              </a:rPr>
              <a:t>However, a</a:t>
            </a:r>
            <a:r>
              <a:rPr lang="en-US" b="0" i="0" dirty="0">
                <a:solidFill>
                  <a:srgbClr val="222222"/>
                </a:solidFill>
                <a:effectLst/>
                <a:latin typeface="Arial" panose="020B0604020202020204" pitchFamily="34" charset="0"/>
              </a:rPr>
              <a:t>ll housing authorities count pregnant women as two people for the purposes of bedroom/unit size. </a:t>
            </a:r>
          </a:p>
          <a:p>
            <a:pPr algn="l">
              <a:buFont typeface="Arial" panose="020B0604020202020204" pitchFamily="34" charset="0"/>
              <a:buChar char="•"/>
            </a:pPr>
            <a:r>
              <a:rPr lang="en-US" b="0" i="0" dirty="0">
                <a:solidFill>
                  <a:srgbClr val="222222"/>
                </a:solidFill>
                <a:effectLst/>
                <a:latin typeface="Arial" panose="020B0604020202020204" pitchFamily="34" charset="0"/>
              </a:rPr>
              <a:t>Most housing authorities purchase standard plans from consulting groups (Nan McKay, </a:t>
            </a:r>
            <a:r>
              <a:rPr lang="en-US" b="0" i="0" dirty="0" err="1">
                <a:solidFill>
                  <a:srgbClr val="222222"/>
                </a:solidFill>
                <a:effectLst/>
                <a:latin typeface="Arial" panose="020B0604020202020204" pitchFamily="34" charset="0"/>
              </a:rPr>
              <a:t>Quadel</a:t>
            </a:r>
            <a:r>
              <a:rPr lang="en-US" b="0" i="0" dirty="0">
                <a:solidFill>
                  <a:srgbClr val="222222"/>
                </a:solidFill>
                <a:effectLst/>
                <a:latin typeface="Arial" panose="020B0604020202020204" pitchFamily="34" charset="0"/>
              </a:rPr>
              <a:t>, CVR and Associates), then make minor adjustments based on local preferences.</a:t>
            </a:r>
            <a:r>
              <a:rPr lang="en-US" b="0" i="0" baseline="30000" dirty="0">
                <a:solidFill>
                  <a:srgbClr val="222222"/>
                </a:solidFill>
                <a:effectLst/>
                <a:latin typeface="Arial" panose="020B0604020202020204" pitchFamily="34" charset="0"/>
              </a:rPr>
              <a:t>16</a:t>
            </a:r>
            <a:r>
              <a:rPr lang="en-US" b="0" i="0" dirty="0">
                <a:solidFill>
                  <a:srgbClr val="222222"/>
                </a:solidFill>
                <a:effectLst/>
                <a:latin typeface="Arial" panose="020B0604020202020204" pitchFamily="34" charset="0"/>
              </a:rPr>
              <a:t> </a:t>
            </a:r>
          </a:p>
        </p:txBody>
      </p:sp>
      <p:sp>
        <p:nvSpPr>
          <p:cNvPr id="2" name="Rectangle 1">
            <a:extLst>
              <a:ext uri="{FF2B5EF4-FFF2-40B4-BE49-F238E27FC236}">
                <a16:creationId xmlns:a16="http://schemas.microsoft.com/office/drawing/2014/main" id="{89C7320E-B288-AF6B-0FD5-2FFE97639629}"/>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57A368-F44F-7846-2002-1ED7901F8080}"/>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013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1261884"/>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Illinois Scan: Perinatal Housing Support Organizations</a:t>
            </a:r>
            <a:r>
              <a:rPr lang="en-US" sz="4400" b="1" dirty="0">
                <a:latin typeface="Avenir Medium" panose="02000503020000020003" pitchFamily="2" charset="0"/>
              </a:rPr>
              <a:t> </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Content Placeholder 8">
            <a:extLst>
              <a:ext uri="{FF2B5EF4-FFF2-40B4-BE49-F238E27FC236}">
                <a16:creationId xmlns:a16="http://schemas.microsoft.com/office/drawing/2014/main" id="{6801309D-665B-7AED-BF38-098859230964}"/>
              </a:ext>
            </a:extLst>
          </p:cNvPr>
          <p:cNvSpPr>
            <a:spLocks noGrp="1"/>
          </p:cNvSpPr>
          <p:nvPr>
            <p:ph idx="1"/>
          </p:nvPr>
        </p:nvSpPr>
        <p:spPr>
          <a:xfrm>
            <a:off x="4233249" y="1825625"/>
            <a:ext cx="7666383" cy="4351338"/>
          </a:xfrm>
        </p:spPr>
        <p:txBody>
          <a:bodyPr>
            <a:normAutofit lnSpcReduction="10000"/>
          </a:bodyPr>
          <a:lstStyle/>
          <a:p>
            <a:r>
              <a:rPr lang="en-US" dirty="0"/>
              <a:t>Out of over 150 organizations supporting unhoused people in IL, only 28 are known to support the target population </a:t>
            </a:r>
          </a:p>
          <a:p>
            <a:r>
              <a:rPr lang="en-US" dirty="0"/>
              <a:t>Nationally, most organizations that support the target population are:</a:t>
            </a:r>
          </a:p>
          <a:p>
            <a:pPr lvl="1"/>
            <a:r>
              <a:rPr lang="en-US" dirty="0"/>
              <a:t>Limited to serving youth (18-24 years old),</a:t>
            </a:r>
          </a:p>
          <a:p>
            <a:pPr lvl="1"/>
            <a:r>
              <a:rPr lang="en-US" dirty="0"/>
              <a:t>Shelters and maternity homes (not transitional housing),</a:t>
            </a:r>
          </a:p>
          <a:p>
            <a:pPr lvl="1"/>
            <a:r>
              <a:rPr lang="en-US" dirty="0"/>
              <a:t>Restricted to housing just the mother (no additional children, partners, or family members),</a:t>
            </a:r>
          </a:p>
          <a:p>
            <a:pPr lvl="1"/>
            <a:r>
              <a:rPr lang="en-US" dirty="0"/>
              <a:t>Unable to house the target population into the postpartum period.</a:t>
            </a:r>
          </a:p>
        </p:txBody>
      </p:sp>
      <p:pic>
        <p:nvPicPr>
          <p:cNvPr id="8" name="Picture 7">
            <a:extLst>
              <a:ext uri="{FF2B5EF4-FFF2-40B4-BE49-F238E27FC236}">
                <a16:creationId xmlns:a16="http://schemas.microsoft.com/office/drawing/2014/main" id="{626A5656-4834-498F-AD56-292E6E851BB8}"/>
              </a:ext>
            </a:extLst>
          </p:cNvPr>
          <p:cNvPicPr>
            <a:picLocks noChangeAspect="1"/>
          </p:cNvPicPr>
          <p:nvPr/>
        </p:nvPicPr>
        <p:blipFill rotWithShape="1">
          <a:blip r:embed="rId3"/>
          <a:srcRect l="1609" t="899" r="1459" b="903"/>
          <a:stretch/>
        </p:blipFill>
        <p:spPr>
          <a:xfrm>
            <a:off x="609599" y="1709530"/>
            <a:ext cx="3256723" cy="4870174"/>
          </a:xfrm>
          <a:prstGeom prst="rect">
            <a:avLst/>
          </a:prstGeom>
        </p:spPr>
      </p:pic>
      <p:sp>
        <p:nvSpPr>
          <p:cNvPr id="2" name="Rectangle 1">
            <a:extLst>
              <a:ext uri="{FF2B5EF4-FFF2-40B4-BE49-F238E27FC236}">
                <a16:creationId xmlns:a16="http://schemas.microsoft.com/office/drawing/2014/main" id="{2FD1F7B9-674D-1D2C-6F64-6219CE77F4B8}"/>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DF433B-4DE7-A6BC-61E2-294090FCD28A}"/>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233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9FC726-5A4E-27A2-534B-8EF1AD2957AA}"/>
              </a:ext>
            </a:extLst>
          </p:cNvPr>
          <p:cNvSpPr>
            <a:spLocks noGrp="1"/>
          </p:cNvSpPr>
          <p:nvPr>
            <p:ph type="title"/>
          </p:nvPr>
        </p:nvSpPr>
        <p:spPr>
          <a:xfrm>
            <a:off x="2261642" y="190782"/>
            <a:ext cx="9654626" cy="1325563"/>
          </a:xfrm>
        </p:spPr>
        <p:txBody>
          <a:bodyPr/>
          <a:lstStyle/>
          <a:p>
            <a:pPr algn="ctr"/>
            <a:r>
              <a:rPr lang="en-US" b="1" dirty="0">
                <a:solidFill>
                  <a:schemeClr val="bg1"/>
                </a:solidFill>
                <a:latin typeface="Avenir Medium"/>
              </a:rPr>
              <a:t>Perinatal Housing Support Organizations</a:t>
            </a:r>
          </a:p>
        </p:txBody>
      </p:sp>
      <p:pic>
        <p:nvPicPr>
          <p:cNvPr id="8" name="Graphic 7" descr="Chat outline">
            <a:extLst>
              <a:ext uri="{FF2B5EF4-FFF2-40B4-BE49-F238E27FC236}">
                <a16:creationId xmlns:a16="http://schemas.microsoft.com/office/drawing/2014/main" id="{BB7E8948-2644-C427-F215-738E181DCE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004" y="20693"/>
            <a:ext cx="1779638" cy="1779638"/>
          </a:xfrm>
          <a:prstGeom prst="rect">
            <a:avLst/>
          </a:prstGeom>
        </p:spPr>
      </p:pic>
      <p:graphicFrame>
        <p:nvGraphicFramePr>
          <p:cNvPr id="3" name="Diagram 2">
            <a:extLst>
              <a:ext uri="{FF2B5EF4-FFF2-40B4-BE49-F238E27FC236}">
                <a16:creationId xmlns:a16="http://schemas.microsoft.com/office/drawing/2014/main" id="{8917AB60-A79F-7364-3760-8FB426C10EE5}"/>
              </a:ext>
            </a:extLst>
          </p:cNvPr>
          <p:cNvGraphicFramePr/>
          <p:nvPr>
            <p:extLst>
              <p:ext uri="{D42A27DB-BD31-4B8C-83A1-F6EECF244321}">
                <p14:modId xmlns:p14="http://schemas.microsoft.com/office/powerpoint/2010/main" val="883251622"/>
              </p:ext>
            </p:extLst>
          </p:nvPr>
        </p:nvGraphicFramePr>
        <p:xfrm>
          <a:off x="234122" y="1875493"/>
          <a:ext cx="7597913" cy="4534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FDAD3E0F-E6FD-4D9B-1F6E-D77D51D71526}"/>
              </a:ext>
            </a:extLst>
          </p:cNvPr>
          <p:cNvSpPr txBox="1"/>
          <p:nvPr/>
        </p:nvSpPr>
        <p:spPr>
          <a:xfrm>
            <a:off x="8010939" y="1875492"/>
            <a:ext cx="3846444" cy="4385816"/>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dirty="0"/>
              <a:t>Roughly ½ of shelters and programs welcome to perinatal women specifically support them</a:t>
            </a:r>
          </a:p>
          <a:p>
            <a:pPr marL="285750" indent="-285750">
              <a:spcAft>
                <a:spcPts val="1800"/>
              </a:spcAft>
              <a:buFont typeface="Arial" panose="020B0604020202020204" pitchFamily="34" charset="0"/>
              <a:buChar char="•"/>
            </a:pPr>
            <a:r>
              <a:rPr lang="en-US" dirty="0"/>
              <a:t>Roughly ½ are funded primarily by government grants and the other ½ are privately funded </a:t>
            </a:r>
          </a:p>
          <a:p>
            <a:pPr marL="285750" indent="-285750">
              <a:spcAft>
                <a:spcPts val="1800"/>
              </a:spcAft>
              <a:buFont typeface="Arial" panose="020B0604020202020204" pitchFamily="34" charset="0"/>
              <a:buChar char="•"/>
            </a:pPr>
            <a:r>
              <a:rPr lang="en-US" dirty="0"/>
              <a:t>Transitional housing programs generally support women up to 9-12 months postpartum</a:t>
            </a:r>
          </a:p>
          <a:p>
            <a:pPr marL="285750" indent="-285750">
              <a:spcAft>
                <a:spcPts val="1800"/>
              </a:spcAft>
              <a:buFont typeface="Arial" panose="020B0604020202020204" pitchFamily="34" charset="0"/>
              <a:buChar char="•"/>
            </a:pPr>
            <a:r>
              <a:rPr lang="en-US" dirty="0"/>
              <a:t>Partners and other minor children are not generally allowed to cohabitate with the pregnant women</a:t>
            </a:r>
          </a:p>
        </p:txBody>
      </p:sp>
      <p:sp>
        <p:nvSpPr>
          <p:cNvPr id="2" name="TextBox 1">
            <a:extLst>
              <a:ext uri="{FF2B5EF4-FFF2-40B4-BE49-F238E27FC236}">
                <a16:creationId xmlns:a16="http://schemas.microsoft.com/office/drawing/2014/main" id="{A69526FC-7CC4-EA54-30AD-9640F1018168}"/>
              </a:ext>
            </a:extLst>
          </p:cNvPr>
          <p:cNvSpPr txBox="1"/>
          <p:nvPr/>
        </p:nvSpPr>
        <p:spPr>
          <a:xfrm>
            <a:off x="234122" y="6610269"/>
            <a:ext cx="4900701" cy="246221"/>
          </a:xfrm>
          <a:prstGeom prst="rect">
            <a:avLst/>
          </a:prstGeom>
          <a:noFill/>
        </p:spPr>
        <p:txBody>
          <a:bodyPr wrap="none" rtlCol="0">
            <a:spAutoFit/>
          </a:bodyPr>
          <a:lstStyle/>
          <a:p>
            <a:r>
              <a:rPr lang="en-US" sz="1000" dirty="0"/>
              <a:t>*https://</a:t>
            </a:r>
            <a:r>
              <a:rPr lang="en-US" sz="1000" dirty="0" err="1"/>
              <a:t>www.streetsheet.org</a:t>
            </a:r>
            <a:r>
              <a:rPr lang="en-US" sz="1000" dirty="0"/>
              <a:t>/pregnant-people-to-be-prioritized-for-shelter-and-housing/</a:t>
            </a:r>
          </a:p>
        </p:txBody>
      </p:sp>
      <p:sp>
        <p:nvSpPr>
          <p:cNvPr id="11" name="TextBox 10">
            <a:extLst>
              <a:ext uri="{FF2B5EF4-FFF2-40B4-BE49-F238E27FC236}">
                <a16:creationId xmlns:a16="http://schemas.microsoft.com/office/drawing/2014/main" id="{468BA2B3-7142-101F-8CC8-F9A1AA5A6A15}"/>
              </a:ext>
            </a:extLst>
          </p:cNvPr>
          <p:cNvSpPr txBox="1"/>
          <p:nvPr/>
        </p:nvSpPr>
        <p:spPr>
          <a:xfrm>
            <a:off x="2906682" y="349716"/>
            <a:ext cx="6378635" cy="1261884"/>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National Scan: Perinatal Housing Support Organizations</a:t>
            </a:r>
            <a:r>
              <a:rPr lang="en-US" sz="4400" b="1" dirty="0">
                <a:latin typeface="Avenir Medium" panose="02000503020000020003" pitchFamily="2" charset="0"/>
              </a:rPr>
              <a:t> </a:t>
            </a:r>
          </a:p>
        </p:txBody>
      </p:sp>
      <p:sp>
        <p:nvSpPr>
          <p:cNvPr id="6" name="Rectangle 5">
            <a:extLst>
              <a:ext uri="{FF2B5EF4-FFF2-40B4-BE49-F238E27FC236}">
                <a16:creationId xmlns:a16="http://schemas.microsoft.com/office/drawing/2014/main" id="{825FC8C9-7183-F588-F67F-57F404D397C8}"/>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B2661F-7CA3-DB6B-9514-75D12445871B}"/>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673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06682" y="349716"/>
            <a:ext cx="6378635" cy="1261884"/>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National Scan: Perinatal Housing Support Policies</a:t>
            </a:r>
            <a:r>
              <a:rPr lang="en-US" sz="4400" b="1" dirty="0">
                <a:latin typeface="Avenir Medium" panose="02000503020000020003" pitchFamily="2" charset="0"/>
              </a:rPr>
              <a:t> </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Content Placeholder 8">
            <a:extLst>
              <a:ext uri="{FF2B5EF4-FFF2-40B4-BE49-F238E27FC236}">
                <a16:creationId xmlns:a16="http://schemas.microsoft.com/office/drawing/2014/main" id="{6801309D-665B-7AED-BF38-098859230964}"/>
              </a:ext>
            </a:extLst>
          </p:cNvPr>
          <p:cNvSpPr>
            <a:spLocks noGrp="1"/>
          </p:cNvSpPr>
          <p:nvPr>
            <p:ph idx="1"/>
          </p:nvPr>
        </p:nvSpPr>
        <p:spPr>
          <a:xfrm>
            <a:off x="4406900" y="1825625"/>
            <a:ext cx="7492732" cy="4351338"/>
          </a:xfrm>
        </p:spPr>
        <p:txBody>
          <a:bodyPr>
            <a:normAutofit/>
          </a:bodyPr>
          <a:lstStyle/>
          <a:p>
            <a:r>
              <a:rPr lang="en-US" dirty="0"/>
              <a:t>Pregnant Women Assistance (PWA) Program – Washington State</a:t>
            </a:r>
            <a:r>
              <a:rPr lang="en-US" baseline="30000" dirty="0"/>
              <a:t>18</a:t>
            </a:r>
            <a:endParaRPr lang="en-US" dirty="0"/>
          </a:p>
          <a:p>
            <a:pPr lvl="1"/>
            <a:r>
              <a:rPr lang="en-US" dirty="0"/>
              <a:t>Provides women who are low-income and pregnant with $363 monthly cash assistance and referral to the HEN program for 24 consecutive months</a:t>
            </a:r>
          </a:p>
          <a:p>
            <a:pPr lvl="1"/>
            <a:r>
              <a:rPr lang="en-US" dirty="0"/>
              <a:t>The Housing and Essential Needs (HEN) program additionally helps with rent and utility assistance, move-in costs, personal hygiene items, and transportation assistance</a:t>
            </a:r>
            <a:r>
              <a:rPr lang="en-US" baseline="30000" dirty="0"/>
              <a:t>19</a:t>
            </a:r>
            <a:endParaRPr lang="en-US" dirty="0"/>
          </a:p>
          <a:p>
            <a:endParaRPr lang="en-US" dirty="0"/>
          </a:p>
          <a:p>
            <a:pPr lvl="1"/>
            <a:endParaRPr lang="en-US" dirty="0"/>
          </a:p>
        </p:txBody>
      </p:sp>
      <p:pic>
        <p:nvPicPr>
          <p:cNvPr id="1026" name="Picture 2" descr="Pregnant and Homeless: How Unstable Housing Affects Maternal Health  Outcomes | Housing Matters">
            <a:extLst>
              <a:ext uri="{FF2B5EF4-FFF2-40B4-BE49-F238E27FC236}">
                <a16:creationId xmlns:a16="http://schemas.microsoft.com/office/drawing/2014/main" id="{4F9A012A-6739-3933-16BC-6242040A9902}"/>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r="53656"/>
          <a:stretch/>
        </p:blipFill>
        <p:spPr bwMode="auto">
          <a:xfrm>
            <a:off x="292369" y="1465368"/>
            <a:ext cx="4241532" cy="484533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93F400B-80AF-D50C-A888-032203752EAA}"/>
              </a:ext>
            </a:extLst>
          </p:cNvPr>
          <p:cNvSpPr/>
          <p:nvPr/>
        </p:nvSpPr>
        <p:spPr>
          <a:xfrm>
            <a:off x="0" y="540327"/>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E5FC89-E799-D398-FC14-C15DA29A065D}"/>
              </a:ext>
            </a:extLst>
          </p:cNvPr>
          <p:cNvSpPr/>
          <p:nvPr/>
        </p:nvSpPr>
        <p:spPr>
          <a:xfrm>
            <a:off x="9518073" y="557396"/>
            <a:ext cx="2673927" cy="415637"/>
          </a:xfrm>
          <a:prstGeom prst="rect">
            <a:avLst/>
          </a:prstGeom>
          <a:solidFill>
            <a:srgbClr val="36ABB3"/>
          </a:solidFill>
          <a:ln>
            <a:solidFill>
              <a:srgbClr val="36A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087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663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B834-4D91-AC04-9FDF-B85FC975BF18}"/>
              </a:ext>
            </a:extLst>
          </p:cNvPr>
          <p:cNvSpPr>
            <a:spLocks noGrp="1"/>
          </p:cNvSpPr>
          <p:nvPr>
            <p:ph type="title"/>
          </p:nvPr>
        </p:nvSpPr>
        <p:spPr/>
        <p:txBody>
          <a:bodyPr/>
          <a:lstStyle/>
          <a:p>
            <a:r>
              <a:rPr lang="en-US" b="1" dirty="0">
                <a:solidFill>
                  <a:schemeClr val="bg1"/>
                </a:solidFill>
                <a:latin typeface="Avenir Book" panose="02000503020000020003" pitchFamily="2" charset="0"/>
              </a:rPr>
              <a:t>Illinois Interagency Task Force on Homelessness</a:t>
            </a:r>
          </a:p>
        </p:txBody>
      </p:sp>
    </p:spTree>
    <p:extLst>
      <p:ext uri="{BB962C8B-B14F-4D97-AF65-F5344CB8AC3E}">
        <p14:creationId xmlns:p14="http://schemas.microsoft.com/office/powerpoint/2010/main" val="670812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6AAA08C-72AB-49E0-ADAA-B62961BAD917}"/>
              </a:ext>
            </a:extLst>
          </p:cNvPr>
          <p:cNvPicPr>
            <a:picLocks noChangeAspect="1"/>
          </p:cNvPicPr>
          <p:nvPr/>
        </p:nvPicPr>
        <p:blipFill>
          <a:blip r:embed="rId3">
            <a:duotone>
              <a:schemeClr val="accent6">
                <a:shade val="45000"/>
                <a:satMod val="135000"/>
              </a:schemeClr>
              <a:prstClr val="white"/>
            </a:duotone>
            <a:alphaModFix amt="50000"/>
            <a:extLst>
              <a:ext uri="{BEBA8EAE-BF5A-486C-A8C5-ECC9F3942E4B}">
                <a14:imgProps xmlns:a14="http://schemas.microsoft.com/office/drawing/2010/main">
                  <a14:imgLayer r:embed="rId4">
                    <a14:imgEffect>
                      <a14:saturation sat="0"/>
                    </a14:imgEffect>
                  </a14:imgLayer>
                </a14:imgProps>
              </a:ext>
              <a:ext uri="{837473B0-CC2E-450A-ABE3-18F120FF3D39}">
                <a1611:picAttrSrcUrl xmlns:a1611="http://schemas.microsoft.com/office/drawing/2016/11/main" r:id="rId5"/>
              </a:ext>
            </a:extLst>
          </a:blip>
          <a:stretch>
            <a:fillRect/>
          </a:stretch>
        </p:blipFill>
        <p:spPr>
          <a:xfrm>
            <a:off x="9306695" y="1542381"/>
            <a:ext cx="2140409" cy="3816535"/>
          </a:xfrm>
          <a:prstGeom prst="rect">
            <a:avLst/>
          </a:prstGeom>
        </p:spPr>
      </p:pic>
      <p:sp>
        <p:nvSpPr>
          <p:cNvPr id="5" name="Content Placeholder 7">
            <a:extLst>
              <a:ext uri="{FF2B5EF4-FFF2-40B4-BE49-F238E27FC236}">
                <a16:creationId xmlns:a16="http://schemas.microsoft.com/office/drawing/2014/main" id="{6BBC2D99-E90A-1B4C-8E11-2E44ABA4E23F}"/>
              </a:ext>
            </a:extLst>
          </p:cNvPr>
          <p:cNvSpPr txBox="1">
            <a:spLocks/>
          </p:cNvSpPr>
          <p:nvPr/>
        </p:nvSpPr>
        <p:spPr>
          <a:xfrm>
            <a:off x="647356" y="1404966"/>
            <a:ext cx="10897288" cy="5271277"/>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en-US" sz="2249" dirty="0"/>
          </a:p>
          <a:p>
            <a:r>
              <a:rPr lang="en-US" sz="2624" dirty="0"/>
              <a:t>Executive Order to Fight Homelessness in Illinois – September 2021</a:t>
            </a:r>
          </a:p>
          <a:p>
            <a:pPr lvl="1">
              <a:buFont typeface="Courier New" panose="02070309020205020404" pitchFamily="49" charset="0"/>
              <a:buChar char="o"/>
            </a:pPr>
            <a:r>
              <a:rPr lang="en-US" sz="2249" dirty="0"/>
              <a:t>Creation of the Interagency Task Force on Homelessness to develop a </a:t>
            </a:r>
          </a:p>
          <a:p>
            <a:pPr marL="457200" lvl="1" indent="0">
              <a:buNone/>
            </a:pPr>
            <a:r>
              <a:rPr lang="en-US" sz="2249" dirty="0"/>
              <a:t>     plan by March 2022 and ongoing annual reports </a:t>
            </a:r>
          </a:p>
          <a:p>
            <a:r>
              <a:rPr lang="en-US" sz="2624" dirty="0"/>
              <a:t>Goals of the Task Force are to: </a:t>
            </a:r>
          </a:p>
          <a:p>
            <a:pPr marL="457200" lvl="1" indent="0">
              <a:lnSpc>
                <a:spcPct val="160000"/>
              </a:lnSpc>
              <a:buNone/>
            </a:pPr>
            <a:r>
              <a:rPr lang="en-US" sz="2249" dirty="0"/>
              <a:t>	Address and achieve functional zero homelessness</a:t>
            </a:r>
          </a:p>
          <a:p>
            <a:pPr marL="457200" lvl="1" indent="0">
              <a:lnSpc>
                <a:spcPct val="160000"/>
              </a:lnSpc>
              <a:buNone/>
            </a:pPr>
            <a:r>
              <a:rPr lang="en-US" sz="2249" dirty="0"/>
              <a:t>	Address unnecessary institutionalization</a:t>
            </a:r>
          </a:p>
          <a:p>
            <a:pPr marL="457200" lvl="1" indent="0">
              <a:lnSpc>
                <a:spcPct val="160000"/>
              </a:lnSpc>
              <a:buNone/>
            </a:pPr>
            <a:r>
              <a:rPr lang="en-US" sz="2249" dirty="0"/>
              <a:t>	Strengthen safety nets that contribute to housing stability</a:t>
            </a:r>
          </a:p>
          <a:p>
            <a:pPr marL="457200" lvl="1" indent="0">
              <a:lnSpc>
                <a:spcPct val="160000"/>
              </a:lnSpc>
              <a:buNone/>
            </a:pPr>
            <a:r>
              <a:rPr lang="en-US" sz="2249" dirty="0"/>
              <a:t>	Improve health outcomes for people experiencing homelessness</a:t>
            </a:r>
          </a:p>
          <a:p>
            <a:pPr marL="0" indent="0">
              <a:buNone/>
            </a:pPr>
            <a:endParaRPr lang="en-US" sz="2624" dirty="0"/>
          </a:p>
          <a:p>
            <a:pPr marL="0" indent="0" algn="ctr">
              <a:buNone/>
            </a:pPr>
            <a:r>
              <a:rPr lang="en-US" sz="2624" i="1" dirty="0">
                <a:solidFill>
                  <a:schemeClr val="accent6">
                    <a:lumMod val="50000"/>
                  </a:schemeClr>
                </a:solidFill>
              </a:rPr>
              <a:t>The Root/Structural Causes Committee is working to ensure that a representative on the Task Force promotes the importance of prioritizing pregnant/postpartum people and families with young children.</a:t>
            </a:r>
          </a:p>
        </p:txBody>
      </p:sp>
      <p:sp>
        <p:nvSpPr>
          <p:cNvPr id="4" name="TextBox 3">
            <a:extLst>
              <a:ext uri="{FF2B5EF4-FFF2-40B4-BE49-F238E27FC236}">
                <a16:creationId xmlns:a16="http://schemas.microsoft.com/office/drawing/2014/main" id="{333C93C4-63AD-6D45-B085-7AFA054DCBEA}"/>
              </a:ext>
            </a:extLst>
          </p:cNvPr>
          <p:cNvSpPr txBox="1"/>
          <p:nvPr/>
        </p:nvSpPr>
        <p:spPr>
          <a:xfrm>
            <a:off x="2928060" y="308569"/>
            <a:ext cx="6378635" cy="1077218"/>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Illinois Interagency Task Force on Homelessness</a:t>
            </a:r>
          </a:p>
        </p:txBody>
      </p:sp>
      <p:pic>
        <p:nvPicPr>
          <p:cNvPr id="10" name="Graphic 9" descr="Badge 1 with solid fill">
            <a:extLst>
              <a:ext uri="{FF2B5EF4-FFF2-40B4-BE49-F238E27FC236}">
                <a16:creationId xmlns:a16="http://schemas.microsoft.com/office/drawing/2014/main" id="{3DBBE8B5-609C-52DA-DB14-4971A83DA39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8402" y="3222049"/>
            <a:ext cx="457200" cy="457200"/>
          </a:xfrm>
          <a:prstGeom prst="rect">
            <a:avLst/>
          </a:prstGeom>
        </p:spPr>
      </p:pic>
      <p:pic>
        <p:nvPicPr>
          <p:cNvPr id="12" name="Graphic 11" descr="Badge with solid fill">
            <a:extLst>
              <a:ext uri="{FF2B5EF4-FFF2-40B4-BE49-F238E27FC236}">
                <a16:creationId xmlns:a16="http://schemas.microsoft.com/office/drawing/2014/main" id="{A4B31DC3-CF03-AD89-EF1B-6FD9A26C34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402" y="3700899"/>
            <a:ext cx="457200" cy="457200"/>
          </a:xfrm>
          <a:prstGeom prst="rect">
            <a:avLst/>
          </a:prstGeom>
        </p:spPr>
      </p:pic>
      <p:pic>
        <p:nvPicPr>
          <p:cNvPr id="14" name="Graphic 13" descr="Badge 3 with solid fill">
            <a:extLst>
              <a:ext uri="{FF2B5EF4-FFF2-40B4-BE49-F238E27FC236}">
                <a16:creationId xmlns:a16="http://schemas.microsoft.com/office/drawing/2014/main" id="{FDDA0A54-12E2-34C4-29C5-B8E589F33DB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8402" y="4179749"/>
            <a:ext cx="457200" cy="457200"/>
          </a:xfrm>
          <a:prstGeom prst="rect">
            <a:avLst/>
          </a:prstGeom>
        </p:spPr>
      </p:pic>
      <p:pic>
        <p:nvPicPr>
          <p:cNvPr id="16" name="Graphic 15" descr="Badge 4 with solid fill">
            <a:extLst>
              <a:ext uri="{FF2B5EF4-FFF2-40B4-BE49-F238E27FC236}">
                <a16:creationId xmlns:a16="http://schemas.microsoft.com/office/drawing/2014/main" id="{09996450-8C9F-25D1-3C9D-86BA56A4BB5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8402" y="4658599"/>
            <a:ext cx="457200" cy="457200"/>
          </a:xfrm>
          <a:prstGeom prst="rect">
            <a:avLst/>
          </a:prstGeom>
        </p:spPr>
      </p:pic>
      <p:sp>
        <p:nvSpPr>
          <p:cNvPr id="3" name="Rectangle 2">
            <a:extLst>
              <a:ext uri="{FF2B5EF4-FFF2-40B4-BE49-F238E27FC236}">
                <a16:creationId xmlns:a16="http://schemas.microsoft.com/office/drawing/2014/main" id="{DF390EB8-7E8D-0EE3-EF13-E84584BAAC71}"/>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07C7DE-ED78-A751-9065-977ACD556A13}"/>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58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6BBC2D99-E90A-1B4C-8E11-2E44ABA4E23F}"/>
              </a:ext>
            </a:extLst>
          </p:cNvPr>
          <p:cNvSpPr txBox="1">
            <a:spLocks/>
          </p:cNvSpPr>
          <p:nvPr/>
        </p:nvSpPr>
        <p:spPr>
          <a:xfrm>
            <a:off x="369651" y="1308889"/>
            <a:ext cx="10838676" cy="52058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US" sz="2155" dirty="0"/>
              <a:t>Advocate for… </a:t>
            </a:r>
          </a:p>
          <a:p>
            <a:pPr lvl="1" fontAlgn="base"/>
            <a:r>
              <a:rPr lang="en-US" sz="2000" dirty="0"/>
              <a:t>Shelter-based interventions providing prenatal care</a:t>
            </a:r>
            <a:r>
              <a:rPr lang="en-US" sz="2000" baseline="30000" dirty="0"/>
              <a:t>5</a:t>
            </a:r>
          </a:p>
          <a:p>
            <a:pPr lvl="1" fontAlgn="base"/>
            <a:r>
              <a:rPr lang="en-US" sz="2000" dirty="0"/>
              <a:t>Expansion of programs which provide units conducive for families (i.e., not studios or individual-sized units)</a:t>
            </a:r>
            <a:endParaRPr lang="en-US" sz="2000" baseline="30000" dirty="0"/>
          </a:p>
          <a:p>
            <a:pPr lvl="1" fontAlgn="base"/>
            <a:r>
              <a:rPr lang="en-US" sz="2000" dirty="0"/>
              <a:t>Policies that support fair and just housing, such as eliminating racist restrictive covenants in housing and property deeds</a:t>
            </a:r>
            <a:r>
              <a:rPr lang="en-US" sz="2000" baseline="30000" dirty="0"/>
              <a:t>20</a:t>
            </a:r>
          </a:p>
          <a:p>
            <a:pPr lvl="1" fontAlgn="base"/>
            <a:r>
              <a:rPr lang="en-US" sz="2000" dirty="0"/>
              <a:t>More funding for federal housing programs (National Housing Trust Fund)</a:t>
            </a:r>
          </a:p>
          <a:p>
            <a:pPr fontAlgn="base"/>
            <a:r>
              <a:rPr lang="en-US" sz="2155" dirty="0"/>
              <a:t>Increase access to consistent preventive care</a:t>
            </a:r>
            <a:r>
              <a:rPr lang="en-US" sz="2155" baseline="30000" dirty="0"/>
              <a:t>8</a:t>
            </a:r>
          </a:p>
          <a:p>
            <a:pPr fontAlgn="base"/>
            <a:r>
              <a:rPr lang="en-US" sz="2155" dirty="0"/>
              <a:t>Reconfigure services to be delivered in a way that recognizes and meets homeless people's complex and diverse needs</a:t>
            </a:r>
            <a:r>
              <a:rPr lang="en-US" sz="2155" baseline="30000" dirty="0"/>
              <a:t>8</a:t>
            </a:r>
          </a:p>
          <a:p>
            <a:pPr lvl="1" fontAlgn="base"/>
            <a:r>
              <a:rPr lang="en-US" sz="2000" dirty="0"/>
              <a:t>Decrease fragmentation of health services</a:t>
            </a:r>
          </a:p>
          <a:p>
            <a:pPr lvl="1" fontAlgn="base"/>
            <a:r>
              <a:rPr lang="en-US" sz="2000" dirty="0"/>
              <a:t>Staff training on working with homeless populations</a:t>
            </a:r>
          </a:p>
          <a:p>
            <a:pPr fontAlgn="base"/>
            <a:r>
              <a:rPr lang="en-US" sz="2155" dirty="0"/>
              <a:t>Continue supporting or building upon legislation passed during COVID-19 pandemic (i.e., emergency rental assistance, sealing eviction records, and foreclosure moratorium)</a:t>
            </a:r>
            <a:r>
              <a:rPr lang="en-US" sz="2155" baseline="30000" dirty="0"/>
              <a:t>21</a:t>
            </a:r>
          </a:p>
          <a:p>
            <a:pPr fontAlgn="base"/>
            <a:endParaRPr lang="en-US" sz="2343" baseline="30000" dirty="0"/>
          </a:p>
        </p:txBody>
      </p:sp>
      <p:sp>
        <p:nvSpPr>
          <p:cNvPr id="4" name="TextBox 3">
            <a:extLst>
              <a:ext uri="{FF2B5EF4-FFF2-40B4-BE49-F238E27FC236}">
                <a16:creationId xmlns:a16="http://schemas.microsoft.com/office/drawing/2014/main" id="{333C93C4-63AD-6D45-B085-7AFA054DCBEA}"/>
              </a:ext>
            </a:extLst>
          </p:cNvPr>
          <p:cNvSpPr txBox="1"/>
          <p:nvPr/>
        </p:nvSpPr>
        <p:spPr>
          <a:xfrm>
            <a:off x="2906682" y="411272"/>
            <a:ext cx="6378635" cy="1077218"/>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Policy Suggestions</a:t>
            </a:r>
          </a:p>
          <a:p>
            <a:pPr algn="ctr"/>
            <a:endParaRPr lang="en-US" sz="2000" b="1" dirty="0">
              <a:latin typeface="Avenir Medium" panose="02000503020000020003" pitchFamily="2" charset="0"/>
            </a:endParaRPr>
          </a:p>
        </p:txBody>
      </p:sp>
      <p:sp>
        <p:nvSpPr>
          <p:cNvPr id="3" name="Rectangle 2">
            <a:extLst>
              <a:ext uri="{FF2B5EF4-FFF2-40B4-BE49-F238E27FC236}">
                <a16:creationId xmlns:a16="http://schemas.microsoft.com/office/drawing/2014/main" id="{D609531B-2CD3-A743-F53F-408D5D31FA87}"/>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37CDC8-F490-3F58-FAA7-35F610E467BD}"/>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63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F98C1B-E06E-F9BB-C326-7FE71DB6F82B}"/>
              </a:ext>
            </a:extLst>
          </p:cNvPr>
          <p:cNvPicPr>
            <a:picLocks noChangeAspect="1"/>
          </p:cNvPicPr>
          <p:nvPr/>
        </p:nvPicPr>
        <p:blipFill rotWithShape="1">
          <a:blip r:embed="rId3"/>
          <a:srcRect r="31389"/>
          <a:stretch/>
        </p:blipFill>
        <p:spPr>
          <a:xfrm>
            <a:off x="5983040" y="1456272"/>
            <a:ext cx="6367076" cy="5219971"/>
          </a:xfrm>
          <a:prstGeom prst="rect">
            <a:avLst/>
          </a:prstGeom>
          <a:effectLst>
            <a:softEdge rad="317500"/>
          </a:effectLst>
        </p:spPr>
      </p:pic>
      <p:sp>
        <p:nvSpPr>
          <p:cNvPr id="8" name="TextBox 7">
            <a:extLst>
              <a:ext uri="{FF2B5EF4-FFF2-40B4-BE49-F238E27FC236}">
                <a16:creationId xmlns:a16="http://schemas.microsoft.com/office/drawing/2014/main" id="{E5B8B5BD-8A7A-D149-9D56-6252F1FDA07D}"/>
              </a:ext>
            </a:extLst>
          </p:cNvPr>
          <p:cNvSpPr txBox="1"/>
          <p:nvPr/>
        </p:nvSpPr>
        <p:spPr>
          <a:xfrm>
            <a:off x="308185" y="1865873"/>
            <a:ext cx="8858393" cy="3726789"/>
          </a:xfrm>
          <a:prstGeom prst="rect">
            <a:avLst/>
          </a:prstGeom>
          <a:noFill/>
        </p:spPr>
        <p:txBody>
          <a:bodyPr wrap="square" rtlCol="0">
            <a:spAutoFit/>
          </a:bodyPr>
          <a:lstStyle/>
          <a:p>
            <a:pPr marL="428396" indent="-428396">
              <a:buFont typeface="Arial" panose="020B0604020202020204" pitchFamily="34" charset="0"/>
              <a:buChar char="•"/>
            </a:pPr>
            <a:r>
              <a:rPr lang="en-US" sz="2624" dirty="0"/>
              <a:t>Poor housing conditions can lead to social, environmental, and health inequality. </a:t>
            </a:r>
          </a:p>
          <a:p>
            <a:pPr marL="749694" lvl="1" indent="-321297">
              <a:buFont typeface="Arial" panose="020B0604020202020204" pitchFamily="34" charset="0"/>
              <a:buChar char="•"/>
            </a:pPr>
            <a:r>
              <a:rPr lang="en-US" sz="2624" dirty="0"/>
              <a:t>This is especially prevalent among marginalized populations, single parent families, and women, all who are more likely to live in unsuitable housing</a:t>
            </a:r>
            <a:r>
              <a:rPr lang="en-US" sz="2624" baseline="30000" dirty="0"/>
              <a:t>1</a:t>
            </a:r>
          </a:p>
          <a:p>
            <a:endParaRPr lang="en-US" sz="2624" dirty="0"/>
          </a:p>
          <a:p>
            <a:pPr marL="321297" indent="-321297">
              <a:buFont typeface="Arial" panose="020B0604020202020204" pitchFamily="34" charset="0"/>
              <a:buChar char="•"/>
            </a:pPr>
            <a:r>
              <a:rPr lang="en-US" sz="2624" dirty="0"/>
              <a:t>Historic housing discrimination policies and practices have and continue to influence maternal and child health outcomes</a:t>
            </a:r>
            <a:r>
              <a:rPr lang="en-US" sz="2624" baseline="30000" dirty="0"/>
              <a:t>2</a:t>
            </a:r>
          </a:p>
        </p:txBody>
      </p:sp>
      <p:sp>
        <p:nvSpPr>
          <p:cNvPr id="5" name="TextBox 4">
            <a:extLst>
              <a:ext uri="{FF2B5EF4-FFF2-40B4-BE49-F238E27FC236}">
                <a16:creationId xmlns:a16="http://schemas.microsoft.com/office/drawing/2014/main" id="{083D11CD-6405-D749-8DB3-857560BD2DA8}"/>
              </a:ext>
            </a:extLst>
          </p:cNvPr>
          <p:cNvSpPr txBox="1"/>
          <p:nvPr/>
        </p:nvSpPr>
        <p:spPr>
          <a:xfrm>
            <a:off x="2731911" y="335679"/>
            <a:ext cx="6762046" cy="1077218"/>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Housing: </a:t>
            </a:r>
          </a:p>
          <a:p>
            <a:pPr algn="ctr"/>
            <a:r>
              <a:rPr lang="en-US" sz="3200" dirty="0">
                <a:latin typeface="Avenir Medium" panose="02000503020000020003" pitchFamily="2" charset="0"/>
              </a:rPr>
              <a:t>A Social Determinant of Health</a:t>
            </a:r>
          </a:p>
        </p:txBody>
      </p:sp>
      <p:sp>
        <p:nvSpPr>
          <p:cNvPr id="2" name="Rectangle 1">
            <a:extLst>
              <a:ext uri="{FF2B5EF4-FFF2-40B4-BE49-F238E27FC236}">
                <a16:creationId xmlns:a16="http://schemas.microsoft.com/office/drawing/2014/main" id="{20444983-9862-6A72-F6E3-338728BBA923}"/>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76735A8-9DDD-722E-B09B-91F90CBF4BBB}"/>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6BBC2D99-E90A-1B4C-8E11-2E44ABA4E23F}"/>
              </a:ext>
            </a:extLst>
          </p:cNvPr>
          <p:cNvSpPr txBox="1">
            <a:spLocks/>
          </p:cNvSpPr>
          <p:nvPr/>
        </p:nvSpPr>
        <p:spPr>
          <a:xfrm>
            <a:off x="338745" y="1784194"/>
            <a:ext cx="11557263" cy="465947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550" indent="0">
              <a:buNone/>
            </a:pPr>
            <a:r>
              <a:rPr lang="en-US" sz="2624" b="1" dirty="0"/>
              <a:t>Example of programs focused on pregnant and postpartum populations:</a:t>
            </a:r>
          </a:p>
          <a:p>
            <a:r>
              <a:rPr lang="en-US" sz="2300" u="sng" dirty="0">
                <a:solidFill>
                  <a:schemeClr val="accent6">
                    <a:lumMod val="75000"/>
                  </a:schemeClr>
                </a:solidFill>
              </a:rPr>
              <a:t>Maternity Group Homes for Pregnancy and Parenting Youth Program</a:t>
            </a:r>
            <a:r>
              <a:rPr lang="en-US" sz="2300" dirty="0">
                <a:solidFill>
                  <a:schemeClr val="accent6">
                    <a:lumMod val="75000"/>
                  </a:schemeClr>
                </a:solidFill>
              </a:rPr>
              <a:t> </a:t>
            </a:r>
            <a:r>
              <a:rPr lang="en-US" sz="2300" dirty="0"/>
              <a:t>(ages 16-22, funded by Health and Human Services (HHS), FYSB)</a:t>
            </a:r>
            <a:r>
              <a:rPr lang="en-US" sz="2300" baseline="30000" dirty="0"/>
              <a:t>22</a:t>
            </a:r>
          </a:p>
          <a:p>
            <a:pPr lvl="1">
              <a:buFont typeface="Arial" panose="020B0604020202020204" pitchFamily="34" charset="0"/>
              <a:buChar char="•"/>
            </a:pPr>
            <a:r>
              <a:rPr lang="en-US" sz="2300" dirty="0"/>
              <a:t>IL is not a current recipient of this grant</a:t>
            </a:r>
          </a:p>
          <a:p>
            <a:pPr fontAlgn="base"/>
            <a:r>
              <a:rPr lang="en-US" sz="2300" u="sng" dirty="0">
                <a:solidFill>
                  <a:schemeClr val="accent6">
                    <a:lumMod val="75000"/>
                  </a:schemeClr>
                </a:solidFill>
              </a:rPr>
              <a:t>Boston Public Health Commission &amp; Boston Housing Authority’s Healthy Start in Housing (</a:t>
            </a:r>
            <a:r>
              <a:rPr lang="en-US" sz="2300" u="sng" dirty="0" err="1">
                <a:solidFill>
                  <a:schemeClr val="accent6">
                    <a:lumMod val="75000"/>
                  </a:schemeClr>
                </a:solidFill>
              </a:rPr>
              <a:t>HSiH</a:t>
            </a:r>
            <a:r>
              <a:rPr lang="en-US" sz="2300" dirty="0"/>
              <a:t>) helps high and</a:t>
            </a:r>
            <a:r>
              <a:rPr lang="en-US" sz="2300" dirty="0">
                <a:solidFill>
                  <a:srgbClr val="FF0000"/>
                </a:solidFill>
              </a:rPr>
              <a:t> </a:t>
            </a:r>
            <a:r>
              <a:rPr lang="en-US" sz="2300" dirty="0"/>
              <a:t>at-risk pregnant women secure and retain stable housing to improve health outcomes</a:t>
            </a:r>
            <a:r>
              <a:rPr lang="en-US" sz="2300" baseline="30000" dirty="0"/>
              <a:t>23</a:t>
            </a:r>
          </a:p>
          <a:p>
            <a:pPr marL="1178090" lvl="2" indent="-321297" fontAlgn="base"/>
            <a:r>
              <a:rPr lang="en-US" sz="2300" dirty="0"/>
              <a:t>Intensive case management</a:t>
            </a:r>
          </a:p>
          <a:p>
            <a:pPr marL="1178090" lvl="2" indent="-321297" fontAlgn="base"/>
            <a:r>
              <a:rPr lang="en-US" sz="2300" dirty="0"/>
              <a:t>Family goal creation and coaching</a:t>
            </a:r>
            <a:endParaRPr lang="en-US" sz="1700" dirty="0"/>
          </a:p>
        </p:txBody>
      </p:sp>
      <p:sp>
        <p:nvSpPr>
          <p:cNvPr id="4" name="TextBox 3">
            <a:extLst>
              <a:ext uri="{FF2B5EF4-FFF2-40B4-BE49-F238E27FC236}">
                <a16:creationId xmlns:a16="http://schemas.microsoft.com/office/drawing/2014/main" id="{333C93C4-63AD-6D45-B085-7AFA054DCBEA}"/>
              </a:ext>
            </a:extLst>
          </p:cNvPr>
          <p:cNvSpPr txBox="1"/>
          <p:nvPr/>
        </p:nvSpPr>
        <p:spPr>
          <a:xfrm>
            <a:off x="2906682" y="527873"/>
            <a:ext cx="6378635" cy="646331"/>
          </a:xfrm>
          <a:prstGeom prst="rect">
            <a:avLst/>
          </a:prstGeom>
          <a:solidFill>
            <a:schemeClr val="bg1"/>
          </a:solidFill>
        </p:spPr>
        <p:txBody>
          <a:bodyPr wrap="square" rtlCol="0">
            <a:spAutoFit/>
          </a:bodyPr>
          <a:lstStyle/>
          <a:p>
            <a:pPr algn="ctr"/>
            <a:r>
              <a:rPr lang="en-US" sz="3600" b="1" dirty="0">
                <a:latin typeface="Avenir Medium" panose="02000503020000020003" pitchFamily="2" charset="0"/>
              </a:rPr>
              <a:t>Example Housing Programs</a:t>
            </a:r>
          </a:p>
        </p:txBody>
      </p:sp>
      <p:sp>
        <p:nvSpPr>
          <p:cNvPr id="3" name="Rectangle 2">
            <a:extLst>
              <a:ext uri="{FF2B5EF4-FFF2-40B4-BE49-F238E27FC236}">
                <a16:creationId xmlns:a16="http://schemas.microsoft.com/office/drawing/2014/main" id="{54BD2174-83A8-08FD-E17B-48FB3F52F583}"/>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238151-3B41-C67A-6119-168385452624}"/>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19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6BBC2D99-E90A-1B4C-8E11-2E44ABA4E23F}"/>
              </a:ext>
            </a:extLst>
          </p:cNvPr>
          <p:cNvSpPr txBox="1">
            <a:spLocks/>
          </p:cNvSpPr>
          <p:nvPr/>
        </p:nvSpPr>
        <p:spPr>
          <a:xfrm>
            <a:off x="338745" y="1159203"/>
            <a:ext cx="11557263" cy="551704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550" indent="0">
              <a:buNone/>
            </a:pPr>
            <a:endParaRPr lang="en-US" sz="2624" b="1" dirty="0"/>
          </a:p>
          <a:p>
            <a:pPr marL="85496" indent="0" fontAlgn="base">
              <a:buNone/>
            </a:pPr>
            <a:r>
              <a:rPr lang="en-US" sz="3100" u="sng" dirty="0">
                <a:solidFill>
                  <a:schemeClr val="accent6">
                    <a:lumMod val="75000"/>
                  </a:schemeClr>
                </a:solidFill>
              </a:rPr>
              <a:t>Healthy Beginnings at Home (HBAH) </a:t>
            </a:r>
            <a:r>
              <a:rPr lang="en-US" sz="3100" dirty="0"/>
              <a:t>is a research project in Columbus, Ohio which tested the impact of providing 21-24 months of rental assistance and housing stabilization services to unstably housed pregnant women at risk of infant mortality</a:t>
            </a:r>
            <a:r>
              <a:rPr lang="en-US" sz="3100" baseline="30000" dirty="0"/>
              <a:t>24,25</a:t>
            </a:r>
          </a:p>
          <a:p>
            <a:pPr marL="85496" indent="0" fontAlgn="base">
              <a:buNone/>
            </a:pPr>
            <a:endParaRPr lang="en-US" sz="3100" dirty="0"/>
          </a:p>
          <a:p>
            <a:pPr marL="85496" indent="0" fontAlgn="base">
              <a:buNone/>
            </a:pPr>
            <a:r>
              <a:rPr lang="en-US" sz="3100" dirty="0"/>
              <a:t>Compared to providing the usual care services, those who were also provided with rental assistance and housing stabilization services were:</a:t>
            </a:r>
          </a:p>
          <a:p>
            <a:pPr marL="828446" lvl="1" fontAlgn="base"/>
            <a:r>
              <a:rPr lang="en-US" sz="3100" dirty="0"/>
              <a:t>More likely* to have babies born full-term at a healthy weight</a:t>
            </a:r>
          </a:p>
          <a:p>
            <a:pPr marL="828446" lvl="1" fontAlgn="base"/>
            <a:r>
              <a:rPr lang="en-US" sz="3100" dirty="0"/>
              <a:t>Have a lower average amount of Medicaid claims ($4,175 average vs $21,521 average)</a:t>
            </a:r>
          </a:p>
          <a:p>
            <a:pPr marL="828446" lvl="1" fontAlgn="base"/>
            <a:r>
              <a:rPr lang="en-US" sz="3100" dirty="0"/>
              <a:t>HBAH improved housing stability: 35% stably housed and 37% were stably housed with some concerns at the end of HBAH</a:t>
            </a:r>
          </a:p>
          <a:p>
            <a:pPr marL="828446" lvl="1" fontAlgn="base"/>
            <a:r>
              <a:rPr lang="en-US" sz="3100" dirty="0"/>
              <a:t>After enrollment, took an average of 62 days to secure housing due to limited affordable options</a:t>
            </a:r>
          </a:p>
          <a:p>
            <a:pPr marL="999896" lvl="2" indent="0" fontAlgn="base">
              <a:buNone/>
            </a:pPr>
            <a:endParaRPr lang="en-US" sz="2300" dirty="0"/>
          </a:p>
          <a:p>
            <a:pPr marL="0" indent="0">
              <a:buNone/>
            </a:pPr>
            <a:r>
              <a:rPr lang="en-US" sz="1900" dirty="0"/>
              <a:t>*not statistically significant</a:t>
            </a:r>
          </a:p>
        </p:txBody>
      </p:sp>
      <p:sp>
        <p:nvSpPr>
          <p:cNvPr id="4" name="TextBox 3">
            <a:extLst>
              <a:ext uri="{FF2B5EF4-FFF2-40B4-BE49-F238E27FC236}">
                <a16:creationId xmlns:a16="http://schemas.microsoft.com/office/drawing/2014/main" id="{333C93C4-63AD-6D45-B085-7AFA054DCBEA}"/>
              </a:ext>
            </a:extLst>
          </p:cNvPr>
          <p:cNvSpPr txBox="1"/>
          <p:nvPr/>
        </p:nvSpPr>
        <p:spPr>
          <a:xfrm>
            <a:off x="2608479" y="543650"/>
            <a:ext cx="6975041" cy="584775"/>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Example Housing Program: HBAH</a:t>
            </a:r>
          </a:p>
        </p:txBody>
      </p:sp>
      <p:sp>
        <p:nvSpPr>
          <p:cNvPr id="3" name="Rectangle 2">
            <a:extLst>
              <a:ext uri="{FF2B5EF4-FFF2-40B4-BE49-F238E27FC236}">
                <a16:creationId xmlns:a16="http://schemas.microsoft.com/office/drawing/2014/main" id="{A6092774-2CDB-8614-2889-1668B1D3B970}"/>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05F0FF-2517-DFC4-4B44-4610BD725207}"/>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565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3C93C4-63AD-6D45-B085-7AFA054DCBEA}"/>
              </a:ext>
            </a:extLst>
          </p:cNvPr>
          <p:cNvSpPr txBox="1"/>
          <p:nvPr/>
        </p:nvSpPr>
        <p:spPr>
          <a:xfrm>
            <a:off x="2608479" y="543650"/>
            <a:ext cx="6975041" cy="584775"/>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Example Housing Program: HBAH</a:t>
            </a:r>
          </a:p>
        </p:txBody>
      </p:sp>
      <p:pic>
        <p:nvPicPr>
          <p:cNvPr id="7" name="Picture 6">
            <a:extLst>
              <a:ext uri="{FF2B5EF4-FFF2-40B4-BE49-F238E27FC236}">
                <a16:creationId xmlns:a16="http://schemas.microsoft.com/office/drawing/2014/main" id="{93AA7663-2864-B4A6-C52A-8235EEF0521F}"/>
              </a:ext>
            </a:extLst>
          </p:cNvPr>
          <p:cNvPicPr>
            <a:picLocks noChangeAspect="1"/>
          </p:cNvPicPr>
          <p:nvPr/>
        </p:nvPicPr>
        <p:blipFill>
          <a:blip r:embed="rId3"/>
          <a:stretch>
            <a:fillRect/>
          </a:stretch>
        </p:blipFill>
        <p:spPr>
          <a:xfrm>
            <a:off x="6081441" y="1327639"/>
            <a:ext cx="2326263" cy="5028975"/>
          </a:xfrm>
          <a:prstGeom prst="rect">
            <a:avLst/>
          </a:prstGeom>
        </p:spPr>
      </p:pic>
      <p:pic>
        <p:nvPicPr>
          <p:cNvPr id="9" name="Picture 8">
            <a:extLst>
              <a:ext uri="{FF2B5EF4-FFF2-40B4-BE49-F238E27FC236}">
                <a16:creationId xmlns:a16="http://schemas.microsoft.com/office/drawing/2014/main" id="{38308C50-85A9-B5E1-D87A-CFC64670750F}"/>
              </a:ext>
            </a:extLst>
          </p:cNvPr>
          <p:cNvPicPr>
            <a:picLocks noChangeAspect="1"/>
          </p:cNvPicPr>
          <p:nvPr/>
        </p:nvPicPr>
        <p:blipFill>
          <a:blip r:embed="rId4"/>
          <a:stretch>
            <a:fillRect/>
          </a:stretch>
        </p:blipFill>
        <p:spPr>
          <a:xfrm>
            <a:off x="542691" y="3286848"/>
            <a:ext cx="5191280" cy="3322419"/>
          </a:xfrm>
          <a:prstGeom prst="rect">
            <a:avLst/>
          </a:prstGeom>
        </p:spPr>
      </p:pic>
      <p:pic>
        <p:nvPicPr>
          <p:cNvPr id="11" name="Picture 10">
            <a:extLst>
              <a:ext uri="{FF2B5EF4-FFF2-40B4-BE49-F238E27FC236}">
                <a16:creationId xmlns:a16="http://schemas.microsoft.com/office/drawing/2014/main" id="{C8AB449A-3D31-DEDC-A474-D5CBCC88C276}"/>
              </a:ext>
            </a:extLst>
          </p:cNvPr>
          <p:cNvPicPr>
            <a:picLocks noChangeAspect="1"/>
          </p:cNvPicPr>
          <p:nvPr/>
        </p:nvPicPr>
        <p:blipFill>
          <a:blip r:embed="rId5"/>
          <a:stretch>
            <a:fillRect/>
          </a:stretch>
        </p:blipFill>
        <p:spPr>
          <a:xfrm>
            <a:off x="542691" y="1327639"/>
            <a:ext cx="5330283" cy="1864286"/>
          </a:xfrm>
          <a:prstGeom prst="rect">
            <a:avLst/>
          </a:prstGeom>
        </p:spPr>
      </p:pic>
      <p:sp>
        <p:nvSpPr>
          <p:cNvPr id="12" name="Content Placeholder 7">
            <a:extLst>
              <a:ext uri="{FF2B5EF4-FFF2-40B4-BE49-F238E27FC236}">
                <a16:creationId xmlns:a16="http://schemas.microsoft.com/office/drawing/2014/main" id="{757D1F64-446C-4417-DE4D-40BCF3508374}"/>
              </a:ext>
            </a:extLst>
          </p:cNvPr>
          <p:cNvSpPr txBox="1">
            <a:spLocks/>
          </p:cNvSpPr>
          <p:nvPr/>
        </p:nvSpPr>
        <p:spPr>
          <a:xfrm>
            <a:off x="8755174" y="1327639"/>
            <a:ext cx="3140834" cy="53486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496" indent="0" fontAlgn="base">
              <a:buNone/>
            </a:pPr>
            <a:r>
              <a:rPr lang="en-US" sz="2000" dirty="0"/>
              <a:t>Housing instability has a number of causes.</a:t>
            </a:r>
          </a:p>
          <a:p>
            <a:pPr marL="85496" indent="0" fontAlgn="base">
              <a:buNone/>
            </a:pPr>
            <a:endParaRPr lang="en-US" sz="2000" dirty="0"/>
          </a:p>
          <a:p>
            <a:pPr marL="85496" indent="0" fontAlgn="base">
              <a:buNone/>
            </a:pPr>
            <a:r>
              <a:rPr lang="en-US" sz="2000" dirty="0"/>
              <a:t>Ongoing rental assistance and intensive housing stabilization services can:</a:t>
            </a:r>
          </a:p>
          <a:p>
            <a:pPr marL="542696" indent="-457200" fontAlgn="base">
              <a:buAutoNum type="arabicPeriod"/>
            </a:pPr>
            <a:r>
              <a:rPr lang="en-US" sz="2000" dirty="0"/>
              <a:t>Improve birth outcomes for high risk families</a:t>
            </a:r>
          </a:p>
          <a:p>
            <a:pPr marL="542696" indent="-457200" fontAlgn="base">
              <a:buAutoNum type="arabicPeriod"/>
            </a:pPr>
            <a:r>
              <a:rPr lang="en-US" sz="2000" dirty="0"/>
              <a:t>Reduce homeless shelter use for these families </a:t>
            </a:r>
          </a:p>
          <a:p>
            <a:pPr marL="85496" indent="0" fontAlgn="base">
              <a:buNone/>
            </a:pPr>
            <a:endParaRPr lang="en-US" sz="2900" baseline="30000" dirty="0"/>
          </a:p>
        </p:txBody>
      </p:sp>
      <p:sp>
        <p:nvSpPr>
          <p:cNvPr id="3" name="Rectangle 2">
            <a:extLst>
              <a:ext uri="{FF2B5EF4-FFF2-40B4-BE49-F238E27FC236}">
                <a16:creationId xmlns:a16="http://schemas.microsoft.com/office/drawing/2014/main" id="{F60B9571-003D-DC64-05E1-6959D3BF140D}"/>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8BCCAF-D3E9-125E-39EE-67348E5BD1AA}"/>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756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6BBC2D99-E90A-1B4C-8E11-2E44ABA4E23F}"/>
              </a:ext>
            </a:extLst>
          </p:cNvPr>
          <p:cNvSpPr txBox="1">
            <a:spLocks/>
          </p:cNvSpPr>
          <p:nvPr/>
        </p:nvSpPr>
        <p:spPr>
          <a:xfrm>
            <a:off x="676022" y="1507106"/>
            <a:ext cx="10444336" cy="500761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24" dirty="0"/>
              <a:t>Prioritize communities with high rates of infant mortality and racial disparities</a:t>
            </a:r>
          </a:p>
          <a:p>
            <a:r>
              <a:rPr lang="en-US" sz="2624" dirty="0"/>
              <a:t>Provide targeted rental and utilities assistance to pregnant women at high risk of infant mortality (e.g., Housing Choice Vouchers)</a:t>
            </a:r>
          </a:p>
          <a:p>
            <a:r>
              <a:rPr lang="en-US" sz="2624" dirty="0"/>
              <a:t>Implement housing stability services into healthcare and social services</a:t>
            </a:r>
          </a:p>
          <a:p>
            <a:r>
              <a:rPr lang="en-US" sz="2624" dirty="0"/>
              <a:t>Increase the supply of quality, affordable housing and streamline the approval process of housing development</a:t>
            </a:r>
          </a:p>
          <a:p>
            <a:r>
              <a:rPr lang="en-US" sz="2624" dirty="0"/>
              <a:t>Increase the number of property owners willing to rent to families with low-income</a:t>
            </a:r>
          </a:p>
          <a:p>
            <a:r>
              <a:rPr lang="en-US" sz="2624" dirty="0"/>
              <a:t>Increase access to jobs with self-sufficient wages</a:t>
            </a:r>
          </a:p>
          <a:p>
            <a:r>
              <a:rPr lang="en-US" sz="2624" dirty="0"/>
              <a:t>Strengthen childcare subsidies to promote ability to afford childcare</a:t>
            </a:r>
          </a:p>
          <a:p>
            <a:r>
              <a:rPr lang="en-US" sz="2624" dirty="0"/>
              <a:t>Reduce legal barriers that prevent people with criminal records from getting jobs</a:t>
            </a:r>
          </a:p>
          <a:p>
            <a:r>
              <a:rPr lang="en-US" sz="2624" dirty="0"/>
              <a:t>Strengthen access to public transportation</a:t>
            </a:r>
          </a:p>
          <a:p>
            <a:r>
              <a:rPr lang="en-US" sz="2624" dirty="0"/>
              <a:t>Promote opportunities for educational attainment and workforce development to help extremely low-income households</a:t>
            </a:r>
          </a:p>
          <a:p>
            <a:r>
              <a:rPr lang="en-US" sz="2624" dirty="0"/>
              <a:t>Expand Medicaid coverage to 12 months postpartum</a:t>
            </a:r>
            <a:endParaRPr lang="en-US" sz="2249" dirty="0"/>
          </a:p>
          <a:p>
            <a:pPr marL="0" indent="0">
              <a:buNone/>
            </a:pPr>
            <a:endParaRPr lang="en-US" sz="1499" dirty="0"/>
          </a:p>
        </p:txBody>
      </p:sp>
      <p:sp>
        <p:nvSpPr>
          <p:cNvPr id="4" name="TextBox 3">
            <a:extLst>
              <a:ext uri="{FF2B5EF4-FFF2-40B4-BE49-F238E27FC236}">
                <a16:creationId xmlns:a16="http://schemas.microsoft.com/office/drawing/2014/main" id="{333C93C4-63AD-6D45-B085-7AFA054DCBEA}"/>
              </a:ext>
            </a:extLst>
          </p:cNvPr>
          <p:cNvSpPr txBox="1"/>
          <p:nvPr/>
        </p:nvSpPr>
        <p:spPr>
          <a:xfrm>
            <a:off x="2906682" y="442049"/>
            <a:ext cx="6378635" cy="646331"/>
          </a:xfrm>
          <a:prstGeom prst="rect">
            <a:avLst/>
          </a:prstGeom>
          <a:solidFill>
            <a:schemeClr val="bg1"/>
          </a:solidFill>
        </p:spPr>
        <p:txBody>
          <a:bodyPr wrap="square" rtlCol="0">
            <a:spAutoFit/>
          </a:bodyPr>
          <a:lstStyle/>
          <a:p>
            <a:pPr algn="ctr"/>
            <a:r>
              <a:rPr lang="en-US" sz="3600" b="1" dirty="0">
                <a:latin typeface="Avenir Medium" panose="02000503020000020003" pitchFamily="2" charset="0"/>
              </a:rPr>
              <a:t>HBAH Policy Suggestions</a:t>
            </a:r>
            <a:r>
              <a:rPr lang="en-US" sz="3600" b="1" baseline="30000" dirty="0">
                <a:latin typeface="Avenir Medium" panose="02000503020000020003" pitchFamily="2" charset="0"/>
              </a:rPr>
              <a:t>25</a:t>
            </a:r>
            <a:endParaRPr lang="en-US" sz="3600" b="1" dirty="0">
              <a:latin typeface="Avenir Medium" panose="02000503020000020003" pitchFamily="2" charset="0"/>
            </a:endParaRPr>
          </a:p>
        </p:txBody>
      </p:sp>
      <p:sp>
        <p:nvSpPr>
          <p:cNvPr id="3" name="Rectangle 2">
            <a:extLst>
              <a:ext uri="{FF2B5EF4-FFF2-40B4-BE49-F238E27FC236}">
                <a16:creationId xmlns:a16="http://schemas.microsoft.com/office/drawing/2014/main" id="{0C43EA14-FAE9-AF5A-1EBB-93813CD81312}"/>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06F042-C06B-26C1-5F30-7CA7DE7BB0CF}"/>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242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221F0-E21A-C6D3-230A-21A306098077}"/>
              </a:ext>
            </a:extLst>
          </p:cNvPr>
          <p:cNvPicPr>
            <a:picLocks noChangeAspect="1"/>
          </p:cNvPicPr>
          <p:nvPr/>
        </p:nvPicPr>
        <p:blipFill rotWithShape="1">
          <a:blip r:embed="rId3"/>
          <a:srcRect l="24773" r="21591" b="27677"/>
          <a:stretch/>
        </p:blipFill>
        <p:spPr>
          <a:xfrm>
            <a:off x="7725409" y="3470204"/>
            <a:ext cx="4466591" cy="3387796"/>
          </a:xfrm>
          <a:prstGeom prst="rect">
            <a:avLst/>
          </a:prstGeom>
        </p:spPr>
      </p:pic>
      <p:sp>
        <p:nvSpPr>
          <p:cNvPr id="5" name="Content Placeholder 7">
            <a:extLst>
              <a:ext uri="{FF2B5EF4-FFF2-40B4-BE49-F238E27FC236}">
                <a16:creationId xmlns:a16="http://schemas.microsoft.com/office/drawing/2014/main" id="{6BBC2D99-E90A-1B4C-8E11-2E44ABA4E23F}"/>
              </a:ext>
            </a:extLst>
          </p:cNvPr>
          <p:cNvSpPr txBox="1">
            <a:spLocks/>
          </p:cNvSpPr>
          <p:nvPr/>
        </p:nvSpPr>
        <p:spPr>
          <a:xfrm>
            <a:off x="597737" y="1749206"/>
            <a:ext cx="10444336" cy="4765519"/>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24" u="sng" dirty="0"/>
              <a:t>Housing cannot be addressed in isolation.</a:t>
            </a:r>
            <a:r>
              <a:rPr lang="en-US" sz="2624" dirty="0"/>
              <a:t> Must also work to ensure community safety and economic stability, including: </a:t>
            </a:r>
          </a:p>
          <a:p>
            <a:pPr marL="0" indent="0">
              <a:buNone/>
            </a:pPr>
            <a:endParaRPr lang="en-US" sz="1406" dirty="0"/>
          </a:p>
          <a:p>
            <a:pPr lvl="1">
              <a:buFont typeface="Courier New" panose="02070309020205020404" pitchFamily="49" charset="0"/>
              <a:buChar char="o"/>
            </a:pPr>
            <a:r>
              <a:rPr lang="en-US" sz="2249" dirty="0"/>
              <a:t>Institutional policies promoting and enforcing screening in health care systems</a:t>
            </a:r>
            <a:r>
              <a:rPr lang="en-US" sz="2249" baseline="30000" dirty="0"/>
              <a:t>26</a:t>
            </a:r>
          </a:p>
          <a:p>
            <a:pPr lvl="3">
              <a:buFont typeface="Arial" panose="020B0604020202020204" pitchFamily="34" charset="0"/>
              <a:buChar char="•"/>
            </a:pPr>
            <a:r>
              <a:rPr lang="en-US" sz="1874" dirty="0"/>
              <a:t>Substance use disorders, mental health, safe housing, intimate partner violence</a:t>
            </a:r>
          </a:p>
          <a:p>
            <a:pPr lvl="3">
              <a:buFont typeface="Courier New" panose="02070309020205020404" pitchFamily="49" charset="0"/>
              <a:buChar char="o"/>
            </a:pPr>
            <a:endParaRPr lang="en-US" sz="1124" dirty="0"/>
          </a:p>
          <a:p>
            <a:pPr lvl="1">
              <a:buFont typeface="Courier New" panose="02070309020205020404" pitchFamily="49" charset="0"/>
              <a:buChar char="o"/>
            </a:pPr>
            <a:r>
              <a:rPr lang="en-US" sz="2249" dirty="0"/>
              <a:t>Funding to provide victim assistance &amp; housing to support </a:t>
            </a:r>
          </a:p>
          <a:p>
            <a:pPr marL="457200" lvl="1" indent="0">
              <a:buNone/>
            </a:pPr>
            <a:r>
              <a:rPr lang="en-US" sz="2249" dirty="0"/>
              <a:t>    pregnant/postpartum women needing to leave violent intimate </a:t>
            </a:r>
          </a:p>
          <a:p>
            <a:pPr marL="457200" lvl="1" indent="0">
              <a:buNone/>
            </a:pPr>
            <a:r>
              <a:rPr lang="en-US" sz="2249" dirty="0"/>
              <a:t>    partners</a:t>
            </a:r>
          </a:p>
          <a:p>
            <a:pPr marL="535496" lvl="1" indent="-160649">
              <a:buFont typeface="Courier New" panose="02070309020205020404" pitchFamily="49" charset="0"/>
              <a:buChar char="o"/>
            </a:pPr>
            <a:endParaRPr lang="en-US" sz="1124" dirty="0"/>
          </a:p>
          <a:p>
            <a:pPr lvl="1">
              <a:buFont typeface="Courier New" panose="02070309020205020404" pitchFamily="49" charset="0"/>
              <a:buChar char="o"/>
            </a:pPr>
            <a:r>
              <a:rPr lang="en-US" sz="2249" dirty="0"/>
              <a:t>Social policies to support the education and employment of </a:t>
            </a:r>
          </a:p>
          <a:p>
            <a:pPr marL="457200" lvl="1" indent="0">
              <a:buNone/>
            </a:pPr>
            <a:r>
              <a:rPr lang="en-US" sz="2249" dirty="0"/>
              <a:t>    women &amp; provide adequate day care for working parents</a:t>
            </a:r>
          </a:p>
          <a:p>
            <a:pPr marL="535496" lvl="1" indent="-160649">
              <a:buFont typeface="Courier New" panose="02070309020205020404" pitchFamily="49" charset="0"/>
              <a:buChar char="o"/>
            </a:pPr>
            <a:endParaRPr lang="en-US" sz="1124" dirty="0"/>
          </a:p>
          <a:p>
            <a:pPr lvl="1">
              <a:buFont typeface="Courier New" panose="02070309020205020404" pitchFamily="49" charset="0"/>
              <a:buChar char="o"/>
            </a:pPr>
            <a:r>
              <a:rPr lang="en-US" sz="2249" dirty="0"/>
              <a:t>Paid Family Leave</a:t>
            </a:r>
          </a:p>
          <a:p>
            <a:pPr marL="0" indent="0">
              <a:buNone/>
            </a:pPr>
            <a:endParaRPr lang="en-US" sz="1499" dirty="0"/>
          </a:p>
        </p:txBody>
      </p:sp>
      <p:sp>
        <p:nvSpPr>
          <p:cNvPr id="4" name="TextBox 3">
            <a:extLst>
              <a:ext uri="{FF2B5EF4-FFF2-40B4-BE49-F238E27FC236}">
                <a16:creationId xmlns:a16="http://schemas.microsoft.com/office/drawing/2014/main" id="{333C93C4-63AD-6D45-B085-7AFA054DCBEA}"/>
              </a:ext>
            </a:extLst>
          </p:cNvPr>
          <p:cNvSpPr txBox="1"/>
          <p:nvPr/>
        </p:nvSpPr>
        <p:spPr>
          <a:xfrm>
            <a:off x="2906682" y="349716"/>
            <a:ext cx="6378635"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Policy Suggestions</a:t>
            </a:r>
          </a:p>
        </p:txBody>
      </p:sp>
      <p:sp>
        <p:nvSpPr>
          <p:cNvPr id="3" name="Rectangle 2">
            <a:extLst>
              <a:ext uri="{FF2B5EF4-FFF2-40B4-BE49-F238E27FC236}">
                <a16:creationId xmlns:a16="http://schemas.microsoft.com/office/drawing/2014/main" id="{D8AE09AF-E8B3-A724-C332-AFA6BA3ECB85}"/>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9DEB5C-0173-18DF-75CD-F916CB03A3BE}"/>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816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AD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4F7B-DA0D-912C-DEC1-61E1741B84EF}"/>
              </a:ext>
            </a:extLst>
          </p:cNvPr>
          <p:cNvSpPr>
            <a:spLocks noGrp="1"/>
          </p:cNvSpPr>
          <p:nvPr>
            <p:ph type="title"/>
          </p:nvPr>
        </p:nvSpPr>
        <p:spPr/>
        <p:txBody>
          <a:bodyPr/>
          <a:lstStyle/>
          <a:p>
            <a:r>
              <a:rPr lang="en-US" b="1" dirty="0">
                <a:latin typeface="Avenir Book" panose="02000503020000020003" pitchFamily="2" charset="0"/>
              </a:rPr>
              <a:t>Recommendations for federal and state-wide initiatives</a:t>
            </a:r>
          </a:p>
        </p:txBody>
      </p:sp>
    </p:spTree>
    <p:extLst>
      <p:ext uri="{BB962C8B-B14F-4D97-AF65-F5344CB8AC3E}">
        <p14:creationId xmlns:p14="http://schemas.microsoft.com/office/powerpoint/2010/main" val="3075513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926277" y="479245"/>
            <a:ext cx="6339445" cy="646331"/>
          </a:xfrm>
          <a:prstGeom prst="rect">
            <a:avLst/>
          </a:prstGeom>
          <a:solidFill>
            <a:schemeClr val="bg1"/>
          </a:solidFill>
        </p:spPr>
        <p:txBody>
          <a:bodyPr wrap="square" rtlCol="0">
            <a:spAutoFit/>
          </a:bodyPr>
          <a:lstStyle/>
          <a:p>
            <a:pPr algn="ctr"/>
            <a:r>
              <a:rPr lang="en-US" sz="3600" b="1" dirty="0">
                <a:latin typeface="Avenir Medium" panose="02000503020000020003" pitchFamily="2" charset="0"/>
              </a:rPr>
              <a:t>Medicaid Limitations</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19100" y="1465368"/>
            <a:ext cx="11534775" cy="5212522"/>
          </a:xfrm>
        </p:spPr>
        <p:txBody>
          <a:bodyPr>
            <a:normAutofit/>
          </a:bodyPr>
          <a:lstStyle/>
          <a:p>
            <a:pPr marL="0" indent="0">
              <a:buNone/>
            </a:pPr>
            <a:r>
              <a:rPr lang="en-US" dirty="0"/>
              <a:t>Currently, Medicaid, covers 42% of pregnancies nationwide and is the top insurer of pregnant people and most unhoused people.</a:t>
            </a:r>
            <a:r>
              <a:rPr lang="en-US" baseline="30000" dirty="0"/>
              <a:t>27</a:t>
            </a:r>
            <a:endParaRPr lang="en-US" dirty="0"/>
          </a:p>
          <a:p>
            <a:pPr marL="0" indent="0">
              <a:buNone/>
            </a:pPr>
            <a:endParaRPr lang="en-US" dirty="0"/>
          </a:p>
          <a:p>
            <a:pPr marL="0" indent="0">
              <a:buNone/>
            </a:pPr>
            <a:r>
              <a:rPr lang="en-US" dirty="0"/>
              <a:t>Medicaid cannot be used to directly cover housing costs for its customers, but it can be used to provide:</a:t>
            </a:r>
            <a:r>
              <a:rPr lang="en-US" baseline="30000" dirty="0"/>
              <a:t>28</a:t>
            </a:r>
            <a:endParaRPr lang="en-US" dirty="0"/>
          </a:p>
          <a:p>
            <a:r>
              <a:rPr lang="en-US" dirty="0"/>
              <a:t>Behavioral health and personal care services</a:t>
            </a:r>
          </a:p>
          <a:p>
            <a:r>
              <a:rPr lang="en-US" dirty="0"/>
              <a:t>Case management, housing transition services, and linkage to community-based organizations</a:t>
            </a:r>
          </a:p>
          <a:p>
            <a:r>
              <a:rPr lang="en-US" dirty="0"/>
              <a:t>Strategic and collaborative activities to assist states in identifying housing resources within the community</a:t>
            </a:r>
          </a:p>
          <a:p>
            <a:r>
              <a:rPr lang="en-US" i="1" dirty="0"/>
              <a:t>This strategy is being implemented by the Wisconsin DHS</a:t>
            </a:r>
            <a:r>
              <a:rPr lang="en-US" i="1" baseline="30000" dirty="0"/>
              <a:t>29</a:t>
            </a:r>
            <a:endParaRPr lang="en-US" i="1" dirty="0"/>
          </a:p>
        </p:txBody>
      </p:sp>
      <p:sp>
        <p:nvSpPr>
          <p:cNvPr id="2" name="Rectangle 1">
            <a:extLst>
              <a:ext uri="{FF2B5EF4-FFF2-40B4-BE49-F238E27FC236}">
                <a16:creationId xmlns:a16="http://schemas.microsoft.com/office/drawing/2014/main" id="{7522230E-9B59-DFE5-42C4-BD88DBBC7C76}"/>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06DADB-C9DD-FE3E-8963-5BE4A2DCF370}"/>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50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7D0259-082A-9BC3-4C35-4944768F184A}"/>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30E26A-F033-1A05-CF6C-77B4800852EA}"/>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474333-A2B3-EE70-5609-C2BAE32C8BEA}"/>
              </a:ext>
            </a:extLst>
          </p:cNvPr>
          <p:cNvSpPr txBox="1"/>
          <p:nvPr/>
        </p:nvSpPr>
        <p:spPr>
          <a:xfrm>
            <a:off x="2827852" y="101310"/>
            <a:ext cx="6339445" cy="1200329"/>
          </a:xfrm>
          <a:prstGeom prst="rect">
            <a:avLst/>
          </a:prstGeom>
          <a:solidFill>
            <a:schemeClr val="bg1"/>
          </a:solidFill>
        </p:spPr>
        <p:txBody>
          <a:bodyPr wrap="square" rtlCol="0">
            <a:spAutoFit/>
          </a:bodyPr>
          <a:lstStyle/>
          <a:p>
            <a:pPr algn="ctr"/>
            <a:r>
              <a:rPr lang="en-US" sz="3600" b="1" dirty="0">
                <a:latin typeface="Avenir Medium" panose="02000503020000020003" pitchFamily="2" charset="0"/>
              </a:rPr>
              <a:t>Federally Funded and Monitored Programs</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152400" y="1225899"/>
            <a:ext cx="11354334" cy="568797"/>
          </a:xfrm>
        </p:spPr>
        <p:txBody>
          <a:bodyPr>
            <a:noAutofit/>
          </a:bodyPr>
          <a:lstStyle/>
          <a:p>
            <a:r>
              <a:rPr lang="en-US" sz="2500" dirty="0">
                <a:solidFill>
                  <a:srgbClr val="5B9BD5"/>
                </a:solidFill>
              </a:rPr>
              <a:t>Department of Housing and Urban Development (HUD) Continuum of Cares (CoCs)</a:t>
            </a:r>
            <a:r>
              <a:rPr lang="en-US" sz="2800" baseline="30000" dirty="0">
                <a:solidFill>
                  <a:srgbClr val="5B9BD5"/>
                </a:solidFill>
                <a:latin typeface="Avenir Medium" panose="02000503020000020003" pitchFamily="2" charset="0"/>
              </a:rPr>
              <a:t>30</a:t>
            </a:r>
            <a:endParaRPr lang="en-US" sz="2500" dirty="0">
              <a:solidFill>
                <a:srgbClr val="5B9BD5"/>
              </a:solidFill>
            </a:endParaRP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19100" y="1820011"/>
            <a:ext cx="11534775" cy="4857880"/>
          </a:xfrm>
        </p:spPr>
        <p:txBody>
          <a:bodyPr>
            <a:normAutofit fontScale="62500" lnSpcReduction="20000"/>
          </a:bodyPr>
          <a:lstStyle/>
          <a:p>
            <a:pPr marL="0" indent="0">
              <a:buNone/>
            </a:pPr>
            <a:r>
              <a:rPr lang="en-US" u="sng" dirty="0"/>
              <a:t>Description</a:t>
            </a:r>
          </a:p>
          <a:p>
            <a:r>
              <a:rPr lang="en-US" dirty="0"/>
              <a:t>As of 2023, Illinois has 19 CoCs.</a:t>
            </a:r>
          </a:p>
          <a:p>
            <a:r>
              <a:rPr lang="en-US" dirty="0"/>
              <a:t>Each CoC operates independently to promote goal of ending homelessness.</a:t>
            </a:r>
          </a:p>
          <a:p>
            <a:r>
              <a:rPr lang="en-US" dirty="0"/>
              <a:t>CoCs quickly rehouse individuals, families, youth, and persons fleeing domestic violence. </a:t>
            </a:r>
          </a:p>
          <a:p>
            <a:pPr marL="0" indent="0">
              <a:buNone/>
            </a:pPr>
            <a:r>
              <a:rPr lang="en-US" u="sng" dirty="0"/>
              <a:t>Programs within CoCs</a:t>
            </a:r>
          </a:p>
          <a:p>
            <a:r>
              <a:rPr lang="en-US" dirty="0"/>
              <a:t>Joint Transitional Housing/Permanent Housing – Rapid Rehousing: provides transitional housing with financial services and wrap around supportive services.</a:t>
            </a:r>
          </a:p>
          <a:p>
            <a:r>
              <a:rPr lang="en-US" dirty="0"/>
              <a:t>Domestic Violence and Human Trafficking Rapid Rehousing Programs</a:t>
            </a:r>
          </a:p>
          <a:p>
            <a:pPr marL="0" indent="0">
              <a:buNone/>
            </a:pPr>
            <a:r>
              <a:rPr lang="en-US" u="sng" dirty="0"/>
              <a:t>Prioritization</a:t>
            </a:r>
          </a:p>
          <a:p>
            <a:r>
              <a:rPr lang="en-US" dirty="0"/>
              <a:t>Determined by HUD, which encourages the prioritization of those experiencing chronic homelessness.</a:t>
            </a:r>
          </a:p>
          <a:p>
            <a:r>
              <a:rPr lang="en-US" dirty="0"/>
              <a:t>CoCs can set prioritizations within subpopulations through community data or experiences. </a:t>
            </a:r>
          </a:p>
          <a:p>
            <a:pPr marL="0" indent="0">
              <a:buNone/>
            </a:pPr>
            <a:r>
              <a:rPr lang="en-US" u="sng" dirty="0"/>
              <a:t>Data and Evaluation</a:t>
            </a:r>
          </a:p>
          <a:p>
            <a:r>
              <a:rPr lang="en-US" dirty="0"/>
              <a:t>HUD system-level performance measures are generated through the Homelessness Management Information System (HMIS). </a:t>
            </a:r>
          </a:p>
          <a:p>
            <a:pPr lvl="1"/>
            <a:r>
              <a:rPr lang="en-US" dirty="0"/>
              <a:t>System-level performance measures include: length of homelessness, rate of exit to permanent housing, rate of income from employment, and rate of return to homelessness once housed. </a:t>
            </a:r>
          </a:p>
          <a:p>
            <a:endParaRPr lang="en-US" dirty="0"/>
          </a:p>
          <a:p>
            <a:pPr marL="0" indent="0">
              <a:buNone/>
            </a:pPr>
            <a:endParaRPr lang="en-US" dirty="0"/>
          </a:p>
        </p:txBody>
      </p:sp>
    </p:spTree>
    <p:extLst>
      <p:ext uri="{BB962C8B-B14F-4D97-AF65-F5344CB8AC3E}">
        <p14:creationId xmlns:p14="http://schemas.microsoft.com/office/powerpoint/2010/main" val="324054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827852" y="101310"/>
            <a:ext cx="6339445" cy="1200329"/>
          </a:xfrm>
          <a:prstGeom prst="rect">
            <a:avLst/>
          </a:prstGeom>
          <a:solidFill>
            <a:schemeClr val="bg1"/>
          </a:solidFill>
        </p:spPr>
        <p:txBody>
          <a:bodyPr wrap="square" rtlCol="0">
            <a:spAutoFit/>
          </a:bodyPr>
          <a:lstStyle/>
          <a:p>
            <a:pPr algn="ctr"/>
            <a:r>
              <a:rPr lang="en-US" sz="3600" b="1" dirty="0">
                <a:latin typeface="Avenir Medium" panose="02000503020000020003" pitchFamily="2" charset="0"/>
              </a:rPr>
              <a:t>Federally Funded and Monitored Programs</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152400" y="1225899"/>
            <a:ext cx="11354334" cy="568797"/>
          </a:xfrm>
        </p:spPr>
        <p:txBody>
          <a:bodyPr>
            <a:noAutofit/>
          </a:bodyPr>
          <a:lstStyle/>
          <a:p>
            <a:r>
              <a:rPr lang="en-US" sz="2500" dirty="0">
                <a:solidFill>
                  <a:srgbClr val="5B9BD5"/>
                </a:solidFill>
              </a:rPr>
              <a:t>Public Housing Authorities and Multifamily Development Units</a:t>
            </a:r>
            <a:r>
              <a:rPr lang="en-US" sz="2800" baseline="30000" dirty="0">
                <a:solidFill>
                  <a:srgbClr val="5B9BD5"/>
                </a:solidFill>
                <a:latin typeface="Avenir Medium" panose="02000503020000020003" pitchFamily="2" charset="0"/>
              </a:rPr>
              <a:t>31-33</a:t>
            </a:r>
            <a:endParaRPr lang="en-US" sz="2500" dirty="0">
              <a:solidFill>
                <a:srgbClr val="5B9BD5"/>
              </a:solidFill>
            </a:endParaRP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19100" y="1820011"/>
            <a:ext cx="11534775" cy="4857880"/>
          </a:xfrm>
        </p:spPr>
        <p:txBody>
          <a:bodyPr>
            <a:normAutofit fontScale="92500" lnSpcReduction="20000"/>
          </a:bodyPr>
          <a:lstStyle/>
          <a:p>
            <a:pPr marL="0" indent="0">
              <a:buNone/>
            </a:pPr>
            <a:r>
              <a:rPr lang="en-US" sz="2200" u="sng" dirty="0"/>
              <a:t>Description</a:t>
            </a:r>
            <a:endParaRPr lang="en-US" sz="1600" u="sng" dirty="0"/>
          </a:p>
          <a:p>
            <a:r>
              <a:rPr lang="en-US" sz="1700" dirty="0"/>
              <a:t>Public Housing Authorities</a:t>
            </a:r>
          </a:p>
          <a:p>
            <a:pPr lvl="1"/>
            <a:r>
              <a:rPr lang="en-US" sz="1700" dirty="0"/>
              <a:t>As of 2023, Illinois has 106 PHAs.</a:t>
            </a:r>
          </a:p>
          <a:p>
            <a:pPr lvl="1"/>
            <a:r>
              <a:rPr lang="en-US" sz="1700" dirty="0"/>
              <a:t>Funding comes from Congressional appropriations. </a:t>
            </a:r>
          </a:p>
          <a:p>
            <a:pPr lvl="1"/>
            <a:r>
              <a:rPr lang="en-US" sz="1700" dirty="0"/>
              <a:t>Congress and HUD establish rules that PHAs must follow. Local PHAs have flexibility to adopt local policies and procedures, as long as they don’t conflict with federal rules and regulations established. </a:t>
            </a:r>
          </a:p>
          <a:p>
            <a:pPr lvl="1"/>
            <a:r>
              <a:rPr lang="en-US" sz="1700" dirty="0"/>
              <a:t>House Choice Voucher (HCV) programs</a:t>
            </a:r>
          </a:p>
          <a:p>
            <a:pPr lvl="2"/>
            <a:r>
              <a:rPr lang="en-US" sz="1500" dirty="0"/>
              <a:t>Individuals apply for rental assistance to privately owned homes through their local PHA. The PHA then calculates housing assistance so that the tenant’s rent is equal to 30% of a household’s adjusted monthly income. </a:t>
            </a:r>
          </a:p>
          <a:p>
            <a:pPr lvl="2"/>
            <a:r>
              <a:rPr lang="en-US" sz="1500" dirty="0"/>
              <a:t>Local PHAs can apply to HUD for Special Purpose Vouchers, which serve a specific population. The Special Purpose Vouchers are determined by policy goals, research, and data</a:t>
            </a:r>
            <a:r>
              <a:rPr lang="en-US" sz="1300" dirty="0"/>
              <a:t>. </a:t>
            </a:r>
          </a:p>
          <a:p>
            <a:r>
              <a:rPr lang="en-US" sz="1700" dirty="0"/>
              <a:t>Multifamily Development Units provide various lending products (e.g. credit, loans, mortgages) to private developers to expand affordable housing.</a:t>
            </a:r>
          </a:p>
          <a:p>
            <a:pPr marL="0" indent="0">
              <a:buNone/>
            </a:pPr>
            <a:r>
              <a:rPr lang="en-US" sz="2200" u="sng" dirty="0"/>
              <a:t>Prioritization</a:t>
            </a:r>
            <a:endParaRPr lang="en-US" sz="1700" u="sng" dirty="0"/>
          </a:p>
          <a:p>
            <a:r>
              <a:rPr lang="en-US" sz="1700" dirty="0"/>
              <a:t>PHAs have no preference for and no mechanism to prioritize pregnant/postpartum people and families with young children. </a:t>
            </a:r>
          </a:p>
          <a:p>
            <a:r>
              <a:rPr lang="en-US" sz="1700" dirty="0"/>
              <a:t>The Family Unification Program Vouchers, a Housing Choice Voucher Program, addressing child welfare involvement.  </a:t>
            </a:r>
          </a:p>
          <a:p>
            <a:pPr marL="0" indent="0">
              <a:buNone/>
            </a:pPr>
            <a:r>
              <a:rPr lang="en-US" sz="2200" u="sng" dirty="0"/>
              <a:t>Data and Evaluation</a:t>
            </a:r>
          </a:p>
          <a:p>
            <a:r>
              <a:rPr lang="en-US" sz="1700" dirty="0"/>
              <a:t>PHA waiting lists are long, seldom open, and have no preference for pregnant/postpartum people and families with young children. </a:t>
            </a:r>
          </a:p>
          <a:p>
            <a:r>
              <a:rPr lang="en-US" sz="1700" dirty="0"/>
              <a:t>Waiting lists are updated annually. </a:t>
            </a:r>
          </a:p>
          <a:p>
            <a:endParaRPr lang="en-US" sz="1600" dirty="0"/>
          </a:p>
          <a:p>
            <a:pPr marL="0" indent="0">
              <a:buNone/>
            </a:pPr>
            <a:endParaRPr lang="en-US" sz="1600" dirty="0"/>
          </a:p>
        </p:txBody>
      </p:sp>
      <p:sp>
        <p:nvSpPr>
          <p:cNvPr id="2" name="Rectangle 1">
            <a:extLst>
              <a:ext uri="{FF2B5EF4-FFF2-40B4-BE49-F238E27FC236}">
                <a16:creationId xmlns:a16="http://schemas.microsoft.com/office/drawing/2014/main" id="{9EEBBE89-8E47-38E8-4230-76E72788926B}"/>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4ED724-1425-EFBD-14B3-CC71D46F3F71}"/>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042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Content Placeholder 8">
            <a:extLst>
              <a:ext uri="{FF2B5EF4-FFF2-40B4-BE49-F238E27FC236}">
                <a16:creationId xmlns:a16="http://schemas.microsoft.com/office/drawing/2014/main" id="{6801309D-665B-7AED-BF38-098859230964}"/>
              </a:ext>
            </a:extLst>
          </p:cNvPr>
          <p:cNvSpPr>
            <a:spLocks noGrp="1"/>
          </p:cNvSpPr>
          <p:nvPr>
            <p:ph idx="1"/>
          </p:nvPr>
        </p:nvSpPr>
        <p:spPr>
          <a:xfrm>
            <a:off x="346365" y="2088685"/>
            <a:ext cx="11553268" cy="4088277"/>
          </a:xfrm>
        </p:spPr>
        <p:txBody>
          <a:bodyPr>
            <a:normAutofit/>
          </a:bodyPr>
          <a:lstStyle/>
          <a:p>
            <a:r>
              <a:rPr lang="en-US" dirty="0"/>
              <a:t>Federally funded by HHS under the Runaway Homeless Youth Act (1974)</a:t>
            </a:r>
          </a:p>
          <a:p>
            <a:r>
              <a:rPr lang="en-US" dirty="0"/>
              <a:t>Youth age 16-22 are eligible </a:t>
            </a:r>
          </a:p>
          <a:p>
            <a:r>
              <a:rPr lang="en-US" dirty="0"/>
              <a:t>Extends residential shelter and helps youth transition to permanent living</a:t>
            </a:r>
          </a:p>
          <a:p>
            <a:r>
              <a:rPr lang="en-US" dirty="0"/>
              <a:t>Provides funding to teach basic life skills for parenting, money management, and job attainment</a:t>
            </a:r>
          </a:p>
        </p:txBody>
      </p:sp>
      <p:sp>
        <p:nvSpPr>
          <p:cNvPr id="2" name="Text Placeholder 8">
            <a:extLst>
              <a:ext uri="{FF2B5EF4-FFF2-40B4-BE49-F238E27FC236}">
                <a16:creationId xmlns:a16="http://schemas.microsoft.com/office/drawing/2014/main" id="{A148B0E1-D0DB-165E-A897-D6F4F3D5C16D}"/>
              </a:ext>
            </a:extLst>
          </p:cNvPr>
          <p:cNvSpPr txBox="1">
            <a:spLocks/>
          </p:cNvSpPr>
          <p:nvPr/>
        </p:nvSpPr>
        <p:spPr>
          <a:xfrm>
            <a:off x="141249" y="1569276"/>
            <a:ext cx="11354334" cy="568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rgbClr val="5B9BD5"/>
                </a:solidFill>
              </a:rPr>
              <a:t>Maternity Group Homes for Pregnant and Parenting Youth (MGH) Program</a:t>
            </a:r>
            <a:r>
              <a:rPr lang="en-US" sz="2500" b="1" baseline="30000" dirty="0">
                <a:solidFill>
                  <a:srgbClr val="5B9BD5"/>
                </a:solidFill>
              </a:rPr>
              <a:t>34</a:t>
            </a:r>
            <a:endParaRPr lang="en-US" sz="2500" b="1" dirty="0">
              <a:solidFill>
                <a:srgbClr val="5B9BD5"/>
              </a:solidFill>
            </a:endParaRPr>
          </a:p>
        </p:txBody>
      </p:sp>
      <p:sp>
        <p:nvSpPr>
          <p:cNvPr id="7" name="TextBox 6">
            <a:extLst>
              <a:ext uri="{FF2B5EF4-FFF2-40B4-BE49-F238E27FC236}">
                <a16:creationId xmlns:a16="http://schemas.microsoft.com/office/drawing/2014/main" id="{FE85738C-B831-B524-A4CB-7CAFD3BF1B4E}"/>
              </a:ext>
            </a:extLst>
          </p:cNvPr>
          <p:cNvSpPr txBox="1"/>
          <p:nvPr/>
        </p:nvSpPr>
        <p:spPr>
          <a:xfrm>
            <a:off x="2827852" y="101310"/>
            <a:ext cx="6339445" cy="1200329"/>
          </a:xfrm>
          <a:prstGeom prst="rect">
            <a:avLst/>
          </a:prstGeom>
          <a:solidFill>
            <a:schemeClr val="bg1"/>
          </a:solidFill>
        </p:spPr>
        <p:txBody>
          <a:bodyPr wrap="square" rtlCol="0">
            <a:spAutoFit/>
          </a:bodyPr>
          <a:lstStyle/>
          <a:p>
            <a:pPr algn="ctr"/>
            <a:r>
              <a:rPr lang="en-US" sz="3600" b="1" dirty="0">
                <a:latin typeface="Avenir Medium" panose="02000503020000020003" pitchFamily="2" charset="0"/>
              </a:rPr>
              <a:t>Federally Funded and Monitored Programs</a:t>
            </a:r>
          </a:p>
        </p:txBody>
      </p:sp>
      <p:sp>
        <p:nvSpPr>
          <p:cNvPr id="5" name="Rectangle 4">
            <a:extLst>
              <a:ext uri="{FF2B5EF4-FFF2-40B4-BE49-F238E27FC236}">
                <a16:creationId xmlns:a16="http://schemas.microsoft.com/office/drawing/2014/main" id="{17076C0F-B038-74E6-5B93-37F2426A7BA9}"/>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280A61-A8F4-9B17-7180-D0BAAD45D9D1}"/>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19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F89DB6-BE79-9B77-115C-5DAD5C6C78B0}"/>
              </a:ext>
            </a:extLst>
          </p:cNvPr>
          <p:cNvPicPr>
            <a:picLocks noChangeAspect="1"/>
          </p:cNvPicPr>
          <p:nvPr/>
        </p:nvPicPr>
        <p:blipFill>
          <a:blip r:embed="rId3"/>
          <a:stretch>
            <a:fillRect/>
          </a:stretch>
        </p:blipFill>
        <p:spPr>
          <a:xfrm>
            <a:off x="7396063" y="4156148"/>
            <a:ext cx="4628016" cy="2603259"/>
          </a:xfrm>
          <a:prstGeom prst="rect">
            <a:avLst/>
          </a:prstGeom>
        </p:spPr>
      </p:pic>
      <p:sp>
        <p:nvSpPr>
          <p:cNvPr id="2" name="Title 1"/>
          <p:cNvSpPr>
            <a:spLocks noGrp="1"/>
          </p:cNvSpPr>
          <p:nvPr>
            <p:ph type="title"/>
          </p:nvPr>
        </p:nvSpPr>
        <p:spPr>
          <a:xfrm>
            <a:off x="2705100" y="308851"/>
            <a:ext cx="6781799" cy="1325563"/>
          </a:xfrm>
          <a:solidFill>
            <a:schemeClr val="bg1"/>
          </a:solidFill>
        </p:spPr>
        <p:txBody>
          <a:bodyPr>
            <a:normAutofit fontScale="90000"/>
          </a:bodyPr>
          <a:lstStyle/>
          <a:p>
            <a:pPr algn="ctr"/>
            <a:r>
              <a:rPr lang="en-US" sz="3600" b="1" dirty="0">
                <a:latin typeface="Avenir Medium" panose="02000503020000020003"/>
              </a:rPr>
              <a:t>Social Determinants of Health in </a:t>
            </a:r>
            <a:br>
              <a:rPr lang="en-US" sz="3600" b="1" dirty="0">
                <a:latin typeface="Avenir Medium" panose="02000503020000020003"/>
              </a:rPr>
            </a:br>
            <a:r>
              <a:rPr lang="en-US" sz="3600" b="1" dirty="0">
                <a:latin typeface="Avenir Medium" panose="02000503020000020003"/>
              </a:rPr>
              <a:t>Pregnancy-Related Deaths </a:t>
            </a:r>
          </a:p>
        </p:txBody>
      </p:sp>
      <p:sp>
        <p:nvSpPr>
          <p:cNvPr id="3" name="Content Placeholder 2"/>
          <p:cNvSpPr>
            <a:spLocks noGrp="1"/>
          </p:cNvSpPr>
          <p:nvPr>
            <p:ph idx="1"/>
          </p:nvPr>
        </p:nvSpPr>
        <p:spPr>
          <a:xfrm>
            <a:off x="396091" y="1867341"/>
            <a:ext cx="11400288" cy="4343382"/>
          </a:xfrm>
        </p:spPr>
        <p:txBody>
          <a:bodyPr>
            <a:normAutofit fontScale="85000" lnSpcReduction="10000"/>
          </a:bodyPr>
          <a:lstStyle/>
          <a:p>
            <a:r>
              <a:rPr lang="en-US" dirty="0"/>
              <a:t>Of women who died from pregnancy-related causes:</a:t>
            </a:r>
          </a:p>
          <a:p>
            <a:pPr lvl="1"/>
            <a:r>
              <a:rPr lang="en-US" dirty="0"/>
              <a:t>33% experienced one or more indicators of </a:t>
            </a:r>
            <a:r>
              <a:rPr lang="en-US" b="1" dirty="0"/>
              <a:t>traumatic stress*</a:t>
            </a:r>
            <a:r>
              <a:rPr lang="en-US" sz="2400" baseline="30000" dirty="0"/>
              <a:t>3</a:t>
            </a:r>
            <a:endParaRPr lang="en-US" b="1" dirty="0"/>
          </a:p>
          <a:p>
            <a:pPr lvl="2"/>
            <a:r>
              <a:rPr lang="en-US" dirty="0"/>
              <a:t>Traumatic stressors were present in 63% of pregnancy-related mental health condition deaths</a:t>
            </a:r>
          </a:p>
          <a:p>
            <a:pPr lvl="1"/>
            <a:r>
              <a:rPr lang="en-US" dirty="0"/>
              <a:t>76% experienced one or more indicators of </a:t>
            </a:r>
            <a:r>
              <a:rPr lang="en-US" b="1" dirty="0"/>
              <a:t>financial stress</a:t>
            </a:r>
            <a:r>
              <a:rPr lang="en-US" sz="2400" baseline="30000" dirty="0"/>
              <a:t>3</a:t>
            </a:r>
          </a:p>
          <a:p>
            <a:pPr lvl="1"/>
            <a:r>
              <a:rPr lang="en-US" dirty="0"/>
              <a:t>40% were due to mental health causes (depression, anxiety, SUD), which was greater than clinical causes like cardiac conditions (14%), pre-existing conditions (12%), or hemorrhage (5%)</a:t>
            </a:r>
            <a:r>
              <a:rPr lang="en-US" baseline="30000" dirty="0"/>
              <a:t>4</a:t>
            </a:r>
          </a:p>
          <a:p>
            <a:pPr lvl="2"/>
            <a:r>
              <a:rPr lang="en-US" dirty="0"/>
              <a:t>43% of women who died from mental health causes or had experienced past trauma (adverse childhood event or abuse), compared to 21% of women who died from other causes</a:t>
            </a:r>
            <a:r>
              <a:rPr lang="en-US" baseline="30000" dirty="0"/>
              <a:t>4</a:t>
            </a:r>
            <a:endParaRPr lang="en-US" dirty="0"/>
          </a:p>
          <a:p>
            <a:pPr marL="457200" lvl="1" indent="0">
              <a:buNone/>
            </a:pPr>
            <a:endParaRPr lang="en-US" b="1" dirty="0"/>
          </a:p>
          <a:p>
            <a:r>
              <a:rPr lang="en-US" dirty="0"/>
              <a:t>High prevalence of these stressors highlights the importance of:</a:t>
            </a:r>
          </a:p>
          <a:p>
            <a:pPr lvl="1"/>
            <a:r>
              <a:rPr lang="en-US" dirty="0"/>
              <a:t>Improving social services and social determinants surrounding families in need </a:t>
            </a:r>
          </a:p>
          <a:p>
            <a:pPr lvl="1"/>
            <a:r>
              <a:rPr lang="en-US" dirty="0"/>
              <a:t>Evaluating, addressing, and preventing women’s trauma</a:t>
            </a:r>
          </a:p>
          <a:p>
            <a:pPr marL="57120" indent="0">
              <a:buNone/>
            </a:pPr>
            <a:endParaRPr lang="en-US" sz="1874" b="1" i="1" dirty="0"/>
          </a:p>
          <a:p>
            <a:pPr marL="57120" indent="0">
              <a:buNone/>
            </a:pPr>
            <a:r>
              <a:rPr lang="en-US" sz="1874" b="1" i="1" dirty="0"/>
              <a:t>*includes housing instability or homelessness </a:t>
            </a:r>
          </a:p>
        </p:txBody>
      </p:sp>
      <p:sp>
        <p:nvSpPr>
          <p:cNvPr id="4" name="Rectangle 3">
            <a:extLst>
              <a:ext uri="{FF2B5EF4-FFF2-40B4-BE49-F238E27FC236}">
                <a16:creationId xmlns:a16="http://schemas.microsoft.com/office/drawing/2014/main" id="{2CEC004D-B7B4-76FF-1511-964B6ABFC911}"/>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0A3AAE-0EC0-EF06-3006-6ABFE7EA4DC7}"/>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47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673928" y="380493"/>
            <a:ext cx="6844146"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State Funded Programs</a:t>
            </a:r>
          </a:p>
        </p:txBody>
      </p:sp>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152400" y="1225899"/>
            <a:ext cx="11354334" cy="568797"/>
          </a:xfrm>
        </p:spPr>
        <p:txBody>
          <a:bodyPr>
            <a:noAutofit/>
          </a:bodyPr>
          <a:lstStyle/>
          <a:p>
            <a:r>
              <a:rPr lang="en-US" sz="2500" dirty="0">
                <a:solidFill>
                  <a:srgbClr val="5B9BD5"/>
                </a:solidFill>
              </a:rPr>
              <a:t>The Illinois Housing Development Authority (IHDA)</a:t>
            </a:r>
            <a:r>
              <a:rPr lang="en-US" sz="2800" baseline="30000" dirty="0">
                <a:solidFill>
                  <a:srgbClr val="5B9BD5"/>
                </a:solidFill>
                <a:latin typeface="Avenir Medium" panose="02000503020000020003" pitchFamily="2" charset="0"/>
              </a:rPr>
              <a:t>35-37</a:t>
            </a:r>
            <a:endParaRPr lang="en-US" sz="2500" dirty="0">
              <a:solidFill>
                <a:srgbClr val="5B9BD5"/>
              </a:solidFill>
            </a:endParaRP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19100" y="1820011"/>
            <a:ext cx="11534775" cy="4857880"/>
          </a:xfrm>
        </p:spPr>
        <p:txBody>
          <a:bodyPr>
            <a:normAutofit/>
          </a:bodyPr>
          <a:lstStyle/>
          <a:p>
            <a:pPr marL="0" indent="0">
              <a:buNone/>
            </a:pPr>
            <a:r>
              <a:rPr lang="en-US" u="sng" dirty="0"/>
              <a:t>Description</a:t>
            </a:r>
          </a:p>
          <a:p>
            <a:r>
              <a:rPr lang="en-US" sz="2400" dirty="0"/>
              <a:t>Creates an annual affordable housing plan and reports on progress made to the Governor. The annual plan reflects the priorities of various state agencies and priority populations with specific housing and services. </a:t>
            </a:r>
          </a:p>
          <a:p>
            <a:pPr marL="0" indent="0">
              <a:buNone/>
            </a:pPr>
            <a:r>
              <a:rPr lang="en-US" u="sng" dirty="0"/>
              <a:t>Program within IHDA: Rental Housing Support Programs (RHSP)</a:t>
            </a:r>
          </a:p>
          <a:p>
            <a:r>
              <a:rPr lang="en-US" sz="2400" dirty="0"/>
              <a:t>Subsidizes rental apartments and housing through a $10 fee on real estate recording deeds. </a:t>
            </a:r>
          </a:p>
          <a:p>
            <a:r>
              <a:rPr lang="en-US" sz="2400" dirty="0"/>
              <a:t>Landlords apply to the RHSP to make existing units affordable. </a:t>
            </a:r>
          </a:p>
          <a:p>
            <a:r>
              <a:rPr lang="en-US" sz="2400" dirty="0"/>
              <a:t>The majority of RHSPs are managed by a local nonprofit or governmental agency.  </a:t>
            </a:r>
          </a:p>
          <a:p>
            <a:pPr marL="0" indent="0">
              <a:buNone/>
            </a:pPr>
            <a:endParaRPr lang="en-US" sz="1600" dirty="0"/>
          </a:p>
          <a:p>
            <a:pPr marL="0" indent="0">
              <a:buNone/>
            </a:pPr>
            <a:endParaRPr lang="en-US" sz="1600" dirty="0"/>
          </a:p>
        </p:txBody>
      </p:sp>
      <p:sp>
        <p:nvSpPr>
          <p:cNvPr id="2" name="Rectangle 1">
            <a:extLst>
              <a:ext uri="{FF2B5EF4-FFF2-40B4-BE49-F238E27FC236}">
                <a16:creationId xmlns:a16="http://schemas.microsoft.com/office/drawing/2014/main" id="{D7EA9C60-E4B5-B61B-28B9-01D4853AF04D}"/>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DC9A0C-0B95-0A09-7D32-17AA021942CA}"/>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057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474333-A2B3-EE70-5609-C2BAE32C8BEA}"/>
              </a:ext>
            </a:extLst>
          </p:cNvPr>
          <p:cNvSpPr txBox="1"/>
          <p:nvPr/>
        </p:nvSpPr>
        <p:spPr>
          <a:xfrm>
            <a:off x="2673928" y="380493"/>
            <a:ext cx="6844146"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State Funded Programs</a:t>
            </a:r>
          </a:p>
        </p:txBody>
      </p:sp>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152400" y="1225899"/>
            <a:ext cx="11354334" cy="568797"/>
          </a:xfrm>
        </p:spPr>
        <p:txBody>
          <a:bodyPr>
            <a:noAutofit/>
          </a:bodyPr>
          <a:lstStyle/>
          <a:p>
            <a:r>
              <a:rPr lang="en-US" sz="2500" dirty="0">
                <a:solidFill>
                  <a:srgbClr val="5B9BD5"/>
                </a:solidFill>
              </a:rPr>
              <a:t>The Department of Children and Family Services (DCFS)</a:t>
            </a: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19100" y="1820011"/>
            <a:ext cx="11534775" cy="4857880"/>
          </a:xfrm>
        </p:spPr>
        <p:txBody>
          <a:bodyPr>
            <a:normAutofit/>
          </a:bodyPr>
          <a:lstStyle/>
          <a:p>
            <a:pPr marL="0" indent="0">
              <a:buNone/>
            </a:pPr>
            <a:r>
              <a:rPr lang="en-US" u="sng" dirty="0"/>
              <a:t>Program within DCFS: Housing Advocacy and Cash Assistance Programs (NORMAN)</a:t>
            </a:r>
            <a:r>
              <a:rPr lang="en-US" b="1" u="sng" baseline="30000" dirty="0">
                <a:latin typeface="Avenir Medium" panose="02000503020000020003" pitchFamily="2" charset="0"/>
              </a:rPr>
              <a:t>38</a:t>
            </a:r>
            <a:endParaRPr lang="en-US" u="sng" dirty="0"/>
          </a:p>
          <a:p>
            <a:r>
              <a:rPr lang="en-US" sz="2400" dirty="0"/>
              <a:t>Provides cash assistance to prevent the separation of families or promote the reunification of families when there are issues of housing, food, or clothing.</a:t>
            </a:r>
          </a:p>
          <a:p>
            <a:r>
              <a:rPr lang="en-US" sz="2400" dirty="0"/>
              <a:t>Nonprofit organizations complete assessments and distribute temporary cash assistance. </a:t>
            </a:r>
          </a:p>
          <a:p>
            <a:pPr marL="0" indent="0">
              <a:buNone/>
            </a:pPr>
            <a:r>
              <a:rPr lang="en-US" u="sng" dirty="0"/>
              <a:t>Program within DCFS: Youth Housing Advocacy and Cash Assistance</a:t>
            </a:r>
            <a:r>
              <a:rPr lang="en-US" b="1" u="sng" baseline="30000" dirty="0">
                <a:latin typeface="Avenir Medium" panose="02000503020000020003" pitchFamily="2" charset="0"/>
              </a:rPr>
              <a:t>39</a:t>
            </a:r>
          </a:p>
          <a:p>
            <a:r>
              <a:rPr lang="en-US" sz="2400" dirty="0"/>
              <a:t>Helps youth that are transitioning out of being wards of the state find permanent and adequate housing through advocacy and cash assistance. </a:t>
            </a:r>
          </a:p>
          <a:p>
            <a:pPr marL="0" indent="0">
              <a:buNone/>
            </a:pPr>
            <a:endParaRPr lang="en-US" sz="1600" dirty="0"/>
          </a:p>
          <a:p>
            <a:pPr marL="0" indent="0">
              <a:buNone/>
            </a:pPr>
            <a:endParaRPr lang="en-US" sz="1600" dirty="0"/>
          </a:p>
        </p:txBody>
      </p:sp>
      <p:sp>
        <p:nvSpPr>
          <p:cNvPr id="2" name="Rectangle 1">
            <a:extLst>
              <a:ext uri="{FF2B5EF4-FFF2-40B4-BE49-F238E27FC236}">
                <a16:creationId xmlns:a16="http://schemas.microsoft.com/office/drawing/2014/main" id="{C2BD1140-F15B-262E-2F9E-66CBFDD56A28}"/>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34A5F2-1EE3-140E-9A9C-A3333FC96C5C}"/>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711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152400" y="1225899"/>
            <a:ext cx="11354334" cy="568797"/>
          </a:xfrm>
        </p:spPr>
        <p:txBody>
          <a:bodyPr>
            <a:noAutofit/>
          </a:bodyPr>
          <a:lstStyle/>
          <a:p>
            <a:r>
              <a:rPr lang="en-US" sz="2500" dirty="0">
                <a:solidFill>
                  <a:srgbClr val="5B9BD5"/>
                </a:solidFill>
              </a:rPr>
              <a:t>Homeless Prevention Program</a:t>
            </a:r>
            <a:r>
              <a:rPr lang="en-US" sz="2800" baseline="30000" dirty="0">
                <a:solidFill>
                  <a:srgbClr val="5B9BD5"/>
                </a:solidFill>
                <a:latin typeface="Avenir Medium" panose="02000503020000020003" pitchFamily="2" charset="0"/>
              </a:rPr>
              <a:t>40</a:t>
            </a:r>
            <a:endParaRPr lang="en-US" sz="2500" dirty="0">
              <a:solidFill>
                <a:srgbClr val="5B9BD5"/>
              </a:solidFill>
            </a:endParaRP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19100" y="1820011"/>
            <a:ext cx="11534775" cy="4857880"/>
          </a:xfrm>
        </p:spPr>
        <p:txBody>
          <a:bodyPr>
            <a:normAutofit/>
          </a:bodyPr>
          <a:lstStyle/>
          <a:p>
            <a:r>
              <a:rPr lang="en-US" dirty="0"/>
              <a:t>Funding is distributed by CoCs. </a:t>
            </a:r>
          </a:p>
          <a:p>
            <a:r>
              <a:rPr lang="en-US" dirty="0"/>
              <a:t>2023 funding: $26 million. </a:t>
            </a:r>
          </a:p>
          <a:p>
            <a:r>
              <a:rPr lang="en-US" dirty="0"/>
              <a:t>Provides rental/mortgage assistance, utility assistance, approved case management, and approved supportive services to individuals and families who have been given a 5-day notice of late rent, are in the eviction or foreclosure process, or are currently houseless with the ability to enter housing with one-time financial assistance. </a:t>
            </a:r>
          </a:p>
          <a:p>
            <a:r>
              <a:rPr lang="en-US" dirty="0"/>
              <a:t>Those receiving the assistance must document a temporary economic crisis beyond their control and must be able to demonstrate that they can meet prospective rental/utility obligations after the assistance has been granted based on current or anticipated income. </a:t>
            </a:r>
          </a:p>
          <a:p>
            <a:endParaRPr lang="en-US" dirty="0"/>
          </a:p>
          <a:p>
            <a:pPr marL="0" indent="0">
              <a:buNone/>
            </a:pPr>
            <a:endParaRPr lang="en-US" dirty="0"/>
          </a:p>
        </p:txBody>
      </p:sp>
      <p:sp>
        <p:nvSpPr>
          <p:cNvPr id="2" name="TextBox 1">
            <a:extLst>
              <a:ext uri="{FF2B5EF4-FFF2-40B4-BE49-F238E27FC236}">
                <a16:creationId xmlns:a16="http://schemas.microsoft.com/office/drawing/2014/main" id="{4D7B6332-75CC-CF5D-3604-825D1A38C020}"/>
              </a:ext>
            </a:extLst>
          </p:cNvPr>
          <p:cNvSpPr txBox="1"/>
          <p:nvPr/>
        </p:nvSpPr>
        <p:spPr>
          <a:xfrm>
            <a:off x="2673928" y="380493"/>
            <a:ext cx="6844146" cy="769441"/>
          </a:xfrm>
          <a:prstGeom prst="rect">
            <a:avLst/>
          </a:prstGeom>
          <a:solidFill>
            <a:schemeClr val="bg1"/>
          </a:solidFill>
        </p:spPr>
        <p:txBody>
          <a:bodyPr wrap="square" rtlCol="0">
            <a:spAutoFit/>
          </a:bodyPr>
          <a:lstStyle/>
          <a:p>
            <a:pPr algn="ctr"/>
            <a:r>
              <a:rPr lang="en-US" sz="4400" b="1" dirty="0">
                <a:latin typeface="Avenir Medium" panose="02000503020000020003" pitchFamily="2" charset="0"/>
              </a:rPr>
              <a:t>State Funded Programs</a:t>
            </a:r>
          </a:p>
        </p:txBody>
      </p:sp>
      <p:sp>
        <p:nvSpPr>
          <p:cNvPr id="5" name="Rectangle 4">
            <a:extLst>
              <a:ext uri="{FF2B5EF4-FFF2-40B4-BE49-F238E27FC236}">
                <a16:creationId xmlns:a16="http://schemas.microsoft.com/office/drawing/2014/main" id="{907A8A26-F689-0D0F-7A19-CA9609889098}"/>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B1CE72-4086-4D05-E313-F9B973085ECC}"/>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787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2323150"/>
            <a:ext cx="11236037" cy="415435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228067" y="1754353"/>
            <a:ext cx="11354334" cy="568797"/>
          </a:xfrm>
        </p:spPr>
        <p:txBody>
          <a:bodyPr>
            <a:noAutofit/>
          </a:bodyPr>
          <a:lstStyle/>
          <a:p>
            <a:r>
              <a:rPr lang="en-US" sz="2500" dirty="0">
                <a:solidFill>
                  <a:srgbClr val="5B9BD5"/>
                </a:solidFill>
              </a:rPr>
              <a:t>Low-Income Home Energy Assistance Program (LIHEAP)</a:t>
            </a:r>
            <a:r>
              <a:rPr lang="en-US" sz="2800" baseline="30000" dirty="0">
                <a:solidFill>
                  <a:srgbClr val="5B9BD5"/>
                </a:solidFill>
                <a:latin typeface="Avenir Medium" panose="02000503020000020003" pitchFamily="2" charset="0"/>
              </a:rPr>
              <a:t>41</a:t>
            </a:r>
            <a:endParaRPr lang="en-US" sz="2500" dirty="0">
              <a:solidFill>
                <a:srgbClr val="5B9BD5"/>
              </a:solidFill>
            </a:endParaRP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94767" y="2348465"/>
            <a:ext cx="11534775" cy="4857880"/>
          </a:xfrm>
        </p:spPr>
        <p:txBody>
          <a:bodyPr>
            <a:normAutofit/>
          </a:bodyPr>
          <a:lstStyle/>
          <a:p>
            <a:r>
              <a:rPr lang="en-US" dirty="0"/>
              <a:t>State-wide initiative </a:t>
            </a:r>
          </a:p>
          <a:p>
            <a:r>
              <a:rPr lang="en-US" dirty="0"/>
              <a:t>Helps eligible low-income households pay for home energy services</a:t>
            </a:r>
          </a:p>
          <a:p>
            <a:pPr lvl="1"/>
            <a:r>
              <a:rPr lang="en-US" dirty="0"/>
              <a:t>Similar assistance is available for water and wastewater bills. </a:t>
            </a:r>
          </a:p>
          <a:p>
            <a:endParaRPr lang="en-US" dirty="0"/>
          </a:p>
          <a:p>
            <a:pPr marL="0" indent="0">
              <a:buNone/>
            </a:pPr>
            <a:endParaRPr lang="en-US" dirty="0"/>
          </a:p>
        </p:txBody>
      </p:sp>
      <p:sp>
        <p:nvSpPr>
          <p:cNvPr id="2" name="TextBox 1">
            <a:extLst>
              <a:ext uri="{FF2B5EF4-FFF2-40B4-BE49-F238E27FC236}">
                <a16:creationId xmlns:a16="http://schemas.microsoft.com/office/drawing/2014/main" id="{4D7B6332-75CC-CF5D-3604-825D1A38C020}"/>
              </a:ext>
            </a:extLst>
          </p:cNvPr>
          <p:cNvSpPr txBox="1"/>
          <p:nvPr/>
        </p:nvSpPr>
        <p:spPr>
          <a:xfrm>
            <a:off x="2673928" y="380493"/>
            <a:ext cx="6844146" cy="707886"/>
          </a:xfrm>
          <a:prstGeom prst="rect">
            <a:avLst/>
          </a:prstGeom>
          <a:solidFill>
            <a:schemeClr val="bg1"/>
          </a:solidFill>
        </p:spPr>
        <p:txBody>
          <a:bodyPr wrap="square" rtlCol="0">
            <a:spAutoFit/>
          </a:bodyPr>
          <a:lstStyle/>
          <a:p>
            <a:pPr algn="ctr"/>
            <a:r>
              <a:rPr lang="en-US" sz="4000" b="1" dirty="0">
                <a:latin typeface="Avenir Medium" panose="02000503020000020003" pitchFamily="2" charset="0"/>
              </a:rPr>
              <a:t>State-wide and Local Initiatives</a:t>
            </a:r>
          </a:p>
        </p:txBody>
      </p:sp>
      <p:sp>
        <p:nvSpPr>
          <p:cNvPr id="5" name="Text Placeholder 8">
            <a:extLst>
              <a:ext uri="{FF2B5EF4-FFF2-40B4-BE49-F238E27FC236}">
                <a16:creationId xmlns:a16="http://schemas.microsoft.com/office/drawing/2014/main" id="{5B6B6F5D-7F9C-9A2F-F2E3-F74C7729F1E5}"/>
              </a:ext>
            </a:extLst>
          </p:cNvPr>
          <p:cNvSpPr txBox="1">
            <a:spLocks/>
          </p:cNvSpPr>
          <p:nvPr/>
        </p:nvSpPr>
        <p:spPr>
          <a:xfrm>
            <a:off x="228067" y="3698582"/>
            <a:ext cx="11354334" cy="56879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500" dirty="0">
                <a:solidFill>
                  <a:srgbClr val="5B9BD5"/>
                </a:solidFill>
              </a:rPr>
              <a:t>Utility Relief Program</a:t>
            </a:r>
            <a:r>
              <a:rPr lang="en-US" sz="2800" baseline="30000" dirty="0">
                <a:solidFill>
                  <a:srgbClr val="5B9BD5"/>
                </a:solidFill>
                <a:latin typeface="Avenir Medium" panose="02000503020000020003" pitchFamily="2" charset="0"/>
              </a:rPr>
              <a:t>42</a:t>
            </a:r>
            <a:endParaRPr lang="en-US" sz="2500" dirty="0">
              <a:solidFill>
                <a:srgbClr val="5B9BD5"/>
              </a:solidFill>
            </a:endParaRPr>
          </a:p>
        </p:txBody>
      </p:sp>
      <p:sp>
        <p:nvSpPr>
          <p:cNvPr id="7" name="Content Placeholder 10">
            <a:extLst>
              <a:ext uri="{FF2B5EF4-FFF2-40B4-BE49-F238E27FC236}">
                <a16:creationId xmlns:a16="http://schemas.microsoft.com/office/drawing/2014/main" id="{3E140BBE-6FBE-CB0C-5C78-13FBB154CEC5}"/>
              </a:ext>
            </a:extLst>
          </p:cNvPr>
          <p:cNvSpPr txBox="1">
            <a:spLocks/>
          </p:cNvSpPr>
          <p:nvPr/>
        </p:nvSpPr>
        <p:spPr>
          <a:xfrm>
            <a:off x="494767" y="4292694"/>
            <a:ext cx="11534775" cy="4046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Chicago initiative </a:t>
            </a:r>
          </a:p>
          <a:p>
            <a:r>
              <a:rPr lang="en-US" dirty="0"/>
              <a:t>Offers a 50% reduction of the water rate, sewer rate, and water-sewer tax on residents’ utility bills. </a:t>
            </a:r>
          </a:p>
          <a:p>
            <a:r>
              <a:rPr lang="en-US" dirty="0"/>
              <a:t>Offers the opportunity for compete debt forgiveness on Chicago utility accounts. </a:t>
            </a:r>
          </a:p>
          <a:p>
            <a:pPr marL="0" indent="0">
              <a:buFont typeface="Arial" panose="020B0604020202020204" pitchFamily="34" charset="0"/>
              <a:buNone/>
            </a:pPr>
            <a:endParaRPr lang="en-US" dirty="0"/>
          </a:p>
        </p:txBody>
      </p:sp>
      <p:sp>
        <p:nvSpPr>
          <p:cNvPr id="8" name="Rectangle 7">
            <a:extLst>
              <a:ext uri="{FF2B5EF4-FFF2-40B4-BE49-F238E27FC236}">
                <a16:creationId xmlns:a16="http://schemas.microsoft.com/office/drawing/2014/main" id="{8B8C861F-F678-B271-3CBA-9B1A3DAB62B1}"/>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0A7004-9E1F-7C58-763A-524A199F93E5}"/>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247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228067" y="1659651"/>
            <a:ext cx="11354334" cy="568797"/>
          </a:xfrm>
        </p:spPr>
        <p:txBody>
          <a:bodyPr>
            <a:noAutofit/>
          </a:bodyPr>
          <a:lstStyle/>
          <a:p>
            <a:r>
              <a:rPr lang="en-US" sz="2500" dirty="0">
                <a:solidFill>
                  <a:srgbClr val="5B9BD5"/>
                </a:solidFill>
              </a:rPr>
              <a:t>Environmental Justice Toolkit for Lead Paint Enforcement Programs</a:t>
            </a:r>
            <a:r>
              <a:rPr lang="en-US" sz="2800" baseline="30000" dirty="0">
                <a:solidFill>
                  <a:srgbClr val="5B9BD5"/>
                </a:solidFill>
                <a:latin typeface="Avenir Medium" panose="02000503020000020003" pitchFamily="2" charset="0"/>
              </a:rPr>
              <a:t>43</a:t>
            </a:r>
            <a:endParaRPr lang="en-US" sz="2500" dirty="0">
              <a:solidFill>
                <a:srgbClr val="5B9BD5"/>
              </a:solidFill>
            </a:endParaRP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94767" y="2253763"/>
            <a:ext cx="11534775" cy="4046841"/>
          </a:xfrm>
        </p:spPr>
        <p:txBody>
          <a:bodyPr>
            <a:normAutofit/>
          </a:bodyPr>
          <a:lstStyle/>
          <a:p>
            <a:r>
              <a:rPr lang="en-US" dirty="0"/>
              <a:t>More than 34 million homes in the U.S. have lead paint somewhere in the building.</a:t>
            </a:r>
          </a:p>
          <a:p>
            <a:r>
              <a:rPr lang="en-US" dirty="0"/>
              <a:t>This toolkit offers strategies for governments and communities to remove lead paint from homes with a focus on overburdened communities.</a:t>
            </a:r>
          </a:p>
          <a:p>
            <a:r>
              <a:rPr lang="en-US" dirty="0"/>
              <a:t>In Chicago, the EPA and DOJ settled with Logan Square Aluminum Supply over lead violations that “includes $2 million of lead-based paint abatement work in lower-income properties.”</a:t>
            </a:r>
            <a:r>
              <a:rPr lang="en-US" baseline="30000" dirty="0"/>
              <a:t>44</a:t>
            </a:r>
            <a:endParaRPr lang="en-US" dirty="0"/>
          </a:p>
        </p:txBody>
      </p:sp>
      <p:sp>
        <p:nvSpPr>
          <p:cNvPr id="2" name="TextBox 1">
            <a:extLst>
              <a:ext uri="{FF2B5EF4-FFF2-40B4-BE49-F238E27FC236}">
                <a16:creationId xmlns:a16="http://schemas.microsoft.com/office/drawing/2014/main" id="{4D7B6332-75CC-CF5D-3604-825D1A38C020}"/>
              </a:ext>
            </a:extLst>
          </p:cNvPr>
          <p:cNvSpPr txBox="1"/>
          <p:nvPr/>
        </p:nvSpPr>
        <p:spPr>
          <a:xfrm>
            <a:off x="2673928" y="380493"/>
            <a:ext cx="6844146" cy="707886"/>
          </a:xfrm>
          <a:prstGeom prst="rect">
            <a:avLst/>
          </a:prstGeom>
          <a:solidFill>
            <a:schemeClr val="bg1"/>
          </a:solidFill>
        </p:spPr>
        <p:txBody>
          <a:bodyPr wrap="square" rtlCol="0">
            <a:spAutoFit/>
          </a:bodyPr>
          <a:lstStyle/>
          <a:p>
            <a:pPr algn="ctr"/>
            <a:r>
              <a:rPr lang="en-US" sz="4000" b="1" dirty="0">
                <a:latin typeface="Avenir Medium" panose="02000503020000020003" pitchFamily="2" charset="0"/>
              </a:rPr>
              <a:t>Federal Initiatives</a:t>
            </a:r>
          </a:p>
        </p:txBody>
      </p:sp>
      <p:sp>
        <p:nvSpPr>
          <p:cNvPr id="5" name="Rectangle 4">
            <a:extLst>
              <a:ext uri="{FF2B5EF4-FFF2-40B4-BE49-F238E27FC236}">
                <a16:creationId xmlns:a16="http://schemas.microsoft.com/office/drawing/2014/main" id="{1B5EB5B2-D043-7E14-1831-70FED8BA04F9}"/>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B952A7-7B3A-3054-652F-CDF439B923E3}"/>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602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9" name="Text Placeholder 8">
            <a:extLst>
              <a:ext uri="{FF2B5EF4-FFF2-40B4-BE49-F238E27FC236}">
                <a16:creationId xmlns:a16="http://schemas.microsoft.com/office/drawing/2014/main" id="{F216B409-3B90-E397-58D7-E039F820CD25}"/>
              </a:ext>
            </a:extLst>
          </p:cNvPr>
          <p:cNvSpPr>
            <a:spLocks noGrp="1"/>
          </p:cNvSpPr>
          <p:nvPr>
            <p:ph type="body" idx="1"/>
          </p:nvPr>
        </p:nvSpPr>
        <p:spPr>
          <a:xfrm>
            <a:off x="228067" y="1659651"/>
            <a:ext cx="11354334" cy="568797"/>
          </a:xfrm>
        </p:spPr>
        <p:txBody>
          <a:bodyPr>
            <a:noAutofit/>
          </a:bodyPr>
          <a:lstStyle/>
          <a:p>
            <a:r>
              <a:rPr lang="en-US" sz="2500" dirty="0">
                <a:solidFill>
                  <a:srgbClr val="5B9BD5"/>
                </a:solidFill>
              </a:rPr>
              <a:t>Social Determinants for Moms Act</a:t>
            </a:r>
            <a:r>
              <a:rPr lang="en-US" sz="2500" baseline="30000" dirty="0">
                <a:solidFill>
                  <a:srgbClr val="5B9BD5"/>
                </a:solidFill>
              </a:rPr>
              <a:t>45*</a:t>
            </a:r>
            <a:endParaRPr lang="en-US" sz="2500" b="0" dirty="0">
              <a:solidFill>
                <a:srgbClr val="5B9BD5"/>
              </a:solidFill>
            </a:endParaRPr>
          </a:p>
        </p:txBody>
      </p:sp>
      <p:sp>
        <p:nvSpPr>
          <p:cNvPr id="11" name="Content Placeholder 10">
            <a:extLst>
              <a:ext uri="{FF2B5EF4-FFF2-40B4-BE49-F238E27FC236}">
                <a16:creationId xmlns:a16="http://schemas.microsoft.com/office/drawing/2014/main" id="{E66730FD-1A60-9474-E560-C758DCDE06C6}"/>
              </a:ext>
            </a:extLst>
          </p:cNvPr>
          <p:cNvSpPr>
            <a:spLocks noGrp="1"/>
          </p:cNvSpPr>
          <p:nvPr>
            <p:ph sz="half" idx="2"/>
          </p:nvPr>
        </p:nvSpPr>
        <p:spPr>
          <a:xfrm>
            <a:off x="494767" y="2253763"/>
            <a:ext cx="11534775" cy="2229337"/>
          </a:xfrm>
        </p:spPr>
        <p:txBody>
          <a:bodyPr>
            <a:normAutofit/>
          </a:bodyPr>
          <a:lstStyle/>
          <a:p>
            <a:r>
              <a:rPr lang="en-US" dirty="0"/>
              <a:t>The first bill included in the Black Maternal Health </a:t>
            </a:r>
            <a:r>
              <a:rPr lang="en-US" dirty="0" err="1"/>
              <a:t>Momnibus</a:t>
            </a:r>
            <a:r>
              <a:rPr lang="en-US" dirty="0"/>
              <a:t> Act</a:t>
            </a:r>
            <a:r>
              <a:rPr lang="en-US" baseline="30000" dirty="0"/>
              <a:t>46</a:t>
            </a:r>
            <a:r>
              <a:rPr lang="en-US" dirty="0"/>
              <a:t>, which aims to address Black maternal mortality and morbidity with an extension of comprehensive supports and quality metrics.</a:t>
            </a:r>
          </a:p>
          <a:p>
            <a:r>
              <a:rPr lang="en-US" dirty="0"/>
              <a:t>This bill </a:t>
            </a:r>
            <a:r>
              <a:rPr lang="en-US" dirty="0">
                <a:latin typeface="Calibri" panose="020F0502020204030204" pitchFamily="34" charset="0"/>
                <a:cs typeface="Calibri" panose="020F0502020204030204" pitchFamily="34" charset="0"/>
              </a:rPr>
              <a:t>will “m</a:t>
            </a:r>
            <a:r>
              <a:rPr lang="en-US" b="0" i="0" dirty="0">
                <a:effectLst/>
                <a:latin typeface="Calibri" panose="020F0502020204030204" pitchFamily="34" charset="0"/>
                <a:cs typeface="Calibri" panose="020F0502020204030204" pitchFamily="34" charset="0"/>
              </a:rPr>
              <a:t>ake critical investments in </a:t>
            </a:r>
            <a:r>
              <a:rPr lang="en-US" b="1" i="0" dirty="0">
                <a:effectLst/>
                <a:latin typeface="Calibri" panose="020F0502020204030204" pitchFamily="34" charset="0"/>
                <a:cs typeface="Calibri" panose="020F0502020204030204" pitchFamily="34" charset="0"/>
              </a:rPr>
              <a:t>social determinants of health</a:t>
            </a:r>
            <a:r>
              <a:rPr lang="en-US" b="0" i="0" dirty="0">
                <a:effectLst/>
                <a:latin typeface="Calibri" panose="020F0502020204030204" pitchFamily="34" charset="0"/>
                <a:cs typeface="Calibri" panose="020F0502020204030204" pitchFamily="34" charset="0"/>
              </a:rPr>
              <a:t> that influence maternal health outcomes,” including housing.</a:t>
            </a:r>
          </a:p>
          <a:p>
            <a:endParaRPr lang="en-US" dirty="0">
              <a:highlight>
                <a:srgbClr val="FFFF00"/>
              </a:highlight>
            </a:endParaRPr>
          </a:p>
        </p:txBody>
      </p:sp>
      <p:sp>
        <p:nvSpPr>
          <p:cNvPr id="2" name="TextBox 1">
            <a:extLst>
              <a:ext uri="{FF2B5EF4-FFF2-40B4-BE49-F238E27FC236}">
                <a16:creationId xmlns:a16="http://schemas.microsoft.com/office/drawing/2014/main" id="{4D7B6332-75CC-CF5D-3604-825D1A38C020}"/>
              </a:ext>
            </a:extLst>
          </p:cNvPr>
          <p:cNvSpPr txBox="1"/>
          <p:nvPr/>
        </p:nvSpPr>
        <p:spPr>
          <a:xfrm>
            <a:off x="2673928" y="380493"/>
            <a:ext cx="6844146" cy="707886"/>
          </a:xfrm>
          <a:prstGeom prst="rect">
            <a:avLst/>
          </a:prstGeom>
          <a:solidFill>
            <a:schemeClr val="bg1"/>
          </a:solidFill>
        </p:spPr>
        <p:txBody>
          <a:bodyPr wrap="square" rtlCol="0">
            <a:spAutoFit/>
          </a:bodyPr>
          <a:lstStyle/>
          <a:p>
            <a:pPr algn="ctr"/>
            <a:r>
              <a:rPr lang="en-US" sz="4000" b="1" dirty="0">
                <a:latin typeface="Avenir Medium" panose="02000503020000020003" pitchFamily="2" charset="0"/>
              </a:rPr>
              <a:t>Federal Initiatives</a:t>
            </a:r>
          </a:p>
        </p:txBody>
      </p:sp>
      <p:sp>
        <p:nvSpPr>
          <p:cNvPr id="5" name="Text Placeholder 8">
            <a:extLst>
              <a:ext uri="{FF2B5EF4-FFF2-40B4-BE49-F238E27FC236}">
                <a16:creationId xmlns:a16="http://schemas.microsoft.com/office/drawing/2014/main" id="{9326A423-FC73-3B9B-67A5-A4AF594DD879}"/>
              </a:ext>
            </a:extLst>
          </p:cNvPr>
          <p:cNvSpPr txBox="1">
            <a:spLocks/>
          </p:cNvSpPr>
          <p:nvPr/>
        </p:nvSpPr>
        <p:spPr>
          <a:xfrm>
            <a:off x="162458" y="4356508"/>
            <a:ext cx="11354334" cy="56879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500" dirty="0">
                <a:solidFill>
                  <a:srgbClr val="5B9BD5"/>
                </a:solidFill>
              </a:rPr>
              <a:t>Innovative Maternal Payment and Coverage to (IMPACT To) Save Moms Act</a:t>
            </a:r>
            <a:r>
              <a:rPr lang="en-US" sz="2500" baseline="30000" dirty="0">
                <a:solidFill>
                  <a:srgbClr val="5B9BD5"/>
                </a:solidFill>
              </a:rPr>
              <a:t>47*</a:t>
            </a:r>
            <a:endParaRPr lang="en-US" sz="2500" b="0" dirty="0">
              <a:solidFill>
                <a:srgbClr val="5B9BD5"/>
              </a:solidFill>
            </a:endParaRPr>
          </a:p>
        </p:txBody>
      </p:sp>
      <p:sp>
        <p:nvSpPr>
          <p:cNvPr id="7" name="Content Placeholder 10">
            <a:extLst>
              <a:ext uri="{FF2B5EF4-FFF2-40B4-BE49-F238E27FC236}">
                <a16:creationId xmlns:a16="http://schemas.microsoft.com/office/drawing/2014/main" id="{A2414E7F-24D3-B8A0-D7BB-6BAED27D0476}"/>
              </a:ext>
            </a:extLst>
          </p:cNvPr>
          <p:cNvSpPr txBox="1">
            <a:spLocks/>
          </p:cNvSpPr>
          <p:nvPr/>
        </p:nvSpPr>
        <p:spPr>
          <a:xfrm>
            <a:off x="429158" y="4950621"/>
            <a:ext cx="11534775" cy="1752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“Establishes a new Center for Medicare and Medicaid Services Innovation Center demonstration project to transform maternity care delivery.”</a:t>
            </a:r>
          </a:p>
          <a:p>
            <a:r>
              <a:rPr lang="en-US" dirty="0"/>
              <a:t> Would make investments in social determinants of health, such as housing.</a:t>
            </a:r>
          </a:p>
          <a:p>
            <a:endParaRPr lang="en-US" dirty="0">
              <a:highlight>
                <a:srgbClr val="FFFF00"/>
              </a:highlight>
            </a:endParaRPr>
          </a:p>
        </p:txBody>
      </p:sp>
      <p:sp>
        <p:nvSpPr>
          <p:cNvPr id="13" name="TextBox 12">
            <a:extLst>
              <a:ext uri="{FF2B5EF4-FFF2-40B4-BE49-F238E27FC236}">
                <a16:creationId xmlns:a16="http://schemas.microsoft.com/office/drawing/2014/main" id="{CBED9B00-E345-A51D-CD02-03B7FEDC248A}"/>
              </a:ext>
            </a:extLst>
          </p:cNvPr>
          <p:cNvSpPr txBox="1"/>
          <p:nvPr/>
        </p:nvSpPr>
        <p:spPr>
          <a:xfrm>
            <a:off x="162458" y="6401179"/>
            <a:ext cx="2226379" cy="369332"/>
          </a:xfrm>
          <a:prstGeom prst="rect">
            <a:avLst/>
          </a:prstGeom>
          <a:noFill/>
        </p:spPr>
        <p:txBody>
          <a:bodyPr wrap="none" rtlCol="0">
            <a:spAutoFit/>
          </a:bodyPr>
          <a:lstStyle/>
          <a:p>
            <a:r>
              <a:rPr lang="en-US" sz="1800" dirty="0"/>
              <a:t>*Unpassed legislation</a:t>
            </a:r>
          </a:p>
        </p:txBody>
      </p:sp>
      <p:sp>
        <p:nvSpPr>
          <p:cNvPr id="8" name="Rectangle 7">
            <a:extLst>
              <a:ext uri="{FF2B5EF4-FFF2-40B4-BE49-F238E27FC236}">
                <a16:creationId xmlns:a16="http://schemas.microsoft.com/office/drawing/2014/main" id="{8105C19B-CA78-C992-3D6E-007B011D9B95}"/>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870513-E528-7F75-C0A7-EDB50E3DB90D}"/>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82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97B762E6-0B87-B118-0145-A1334865006E}"/>
              </a:ext>
            </a:extLst>
          </p:cNvPr>
          <p:cNvSpPr txBox="1">
            <a:spLocks/>
          </p:cNvSpPr>
          <p:nvPr/>
        </p:nvSpPr>
        <p:spPr>
          <a:xfrm>
            <a:off x="609599" y="1482437"/>
            <a:ext cx="11236037" cy="5195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p:txBody>
      </p:sp>
      <p:sp>
        <p:nvSpPr>
          <p:cNvPr id="2" name="TextBox 1">
            <a:extLst>
              <a:ext uri="{FF2B5EF4-FFF2-40B4-BE49-F238E27FC236}">
                <a16:creationId xmlns:a16="http://schemas.microsoft.com/office/drawing/2014/main" id="{4D7B6332-75CC-CF5D-3604-825D1A38C020}"/>
              </a:ext>
            </a:extLst>
          </p:cNvPr>
          <p:cNvSpPr txBox="1"/>
          <p:nvPr/>
        </p:nvSpPr>
        <p:spPr>
          <a:xfrm>
            <a:off x="2673928" y="204221"/>
            <a:ext cx="6844146" cy="1077218"/>
          </a:xfrm>
          <a:prstGeom prst="rect">
            <a:avLst/>
          </a:prstGeom>
          <a:solidFill>
            <a:schemeClr val="bg1"/>
          </a:solidFill>
        </p:spPr>
        <p:txBody>
          <a:bodyPr wrap="square" rtlCol="0">
            <a:spAutoFit/>
          </a:bodyPr>
          <a:lstStyle/>
          <a:p>
            <a:pPr algn="ctr"/>
            <a:r>
              <a:rPr lang="en-US" sz="3200" b="1" dirty="0">
                <a:latin typeface="Avenir Medium" panose="02000503020000020003" pitchFamily="2" charset="0"/>
              </a:rPr>
              <a:t>Recommendations for </a:t>
            </a:r>
          </a:p>
          <a:p>
            <a:pPr algn="ctr"/>
            <a:r>
              <a:rPr lang="en-US" sz="3200" b="1" dirty="0">
                <a:latin typeface="Avenir Medium" panose="02000503020000020003" pitchFamily="2" charset="0"/>
              </a:rPr>
              <a:t>State-Wide Initiatives</a:t>
            </a:r>
          </a:p>
        </p:txBody>
      </p:sp>
      <p:graphicFrame>
        <p:nvGraphicFramePr>
          <p:cNvPr id="12" name="Content Placeholder 3">
            <a:extLst>
              <a:ext uri="{FF2B5EF4-FFF2-40B4-BE49-F238E27FC236}">
                <a16:creationId xmlns:a16="http://schemas.microsoft.com/office/drawing/2014/main" id="{D3C96637-81F5-77B4-900C-A0E8DB04E269}"/>
              </a:ext>
            </a:extLst>
          </p:cNvPr>
          <p:cNvGraphicFramePr>
            <a:graphicFrameLocks/>
          </p:cNvGraphicFramePr>
          <p:nvPr>
            <p:extLst>
              <p:ext uri="{D42A27DB-BD31-4B8C-83A1-F6EECF244321}">
                <p14:modId xmlns:p14="http://schemas.microsoft.com/office/powerpoint/2010/main" val="592938415"/>
              </p:ext>
            </p:extLst>
          </p:nvPr>
        </p:nvGraphicFramePr>
        <p:xfrm>
          <a:off x="446314" y="1281439"/>
          <a:ext cx="11299372" cy="523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47460C4C-8F5F-C1DD-EA74-52091B7B379B}"/>
              </a:ext>
            </a:extLst>
          </p:cNvPr>
          <p:cNvSpPr/>
          <p:nvPr/>
        </p:nvSpPr>
        <p:spPr>
          <a:xfrm>
            <a:off x="0" y="540327"/>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198C3E-2418-6BA3-D856-4243ADB2AAFD}"/>
              </a:ext>
            </a:extLst>
          </p:cNvPr>
          <p:cNvSpPr/>
          <p:nvPr/>
        </p:nvSpPr>
        <p:spPr>
          <a:xfrm>
            <a:off x="9518073" y="557396"/>
            <a:ext cx="2673927" cy="415637"/>
          </a:xfrm>
          <a:prstGeom prst="rect">
            <a:avLst/>
          </a:prstGeom>
          <a:solidFill>
            <a:srgbClr val="FFAD68"/>
          </a:solidFill>
          <a:ln>
            <a:solidFill>
              <a:srgbClr val="FFA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658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6ABB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66F1-44DC-C04F-9FED-C2B484FCC668}"/>
              </a:ext>
            </a:extLst>
          </p:cNvPr>
          <p:cNvSpPr>
            <a:spLocks noGrp="1"/>
          </p:cNvSpPr>
          <p:nvPr>
            <p:ph type="title"/>
          </p:nvPr>
        </p:nvSpPr>
        <p:spPr/>
        <p:txBody>
          <a:bodyPr/>
          <a:lstStyle/>
          <a:p>
            <a:pPr algn="ctr"/>
            <a:r>
              <a:rPr lang="en-US" b="1" dirty="0">
                <a:solidFill>
                  <a:schemeClr val="bg1"/>
                </a:solidFill>
                <a:latin typeface="Avenir Book" panose="02000503020000020003" pitchFamily="2" charset="0"/>
              </a:rPr>
              <a:t>Summary</a:t>
            </a:r>
          </a:p>
        </p:txBody>
      </p:sp>
      <p:sp>
        <p:nvSpPr>
          <p:cNvPr id="3" name="Content Placeholder 2">
            <a:extLst>
              <a:ext uri="{FF2B5EF4-FFF2-40B4-BE49-F238E27FC236}">
                <a16:creationId xmlns:a16="http://schemas.microsoft.com/office/drawing/2014/main" id="{9E365B2B-4A22-4DC0-382C-6BAC31B879B8}"/>
              </a:ext>
            </a:extLst>
          </p:cNvPr>
          <p:cNvSpPr>
            <a:spLocks noGrp="1"/>
          </p:cNvSpPr>
          <p:nvPr>
            <p:ph idx="1"/>
          </p:nvPr>
        </p:nvSpPr>
        <p:spPr/>
        <p:txBody>
          <a:bodyPr>
            <a:normAutofit/>
          </a:bodyPr>
          <a:lstStyle/>
          <a:p>
            <a:r>
              <a:rPr lang="en-US" dirty="0">
                <a:solidFill>
                  <a:schemeClr val="bg1"/>
                </a:solidFill>
              </a:rPr>
              <a:t>Housing is essential to promote the health of pregnant people and their babies throughout the perinatal period. </a:t>
            </a:r>
          </a:p>
          <a:p>
            <a:r>
              <a:rPr lang="en-US" dirty="0">
                <a:solidFill>
                  <a:schemeClr val="bg1"/>
                </a:solidFill>
              </a:rPr>
              <a:t>The I PROMOTE-IL team is working on interdisciplinary solutions to address the maternal health crisis. </a:t>
            </a:r>
          </a:p>
          <a:p>
            <a:r>
              <a:rPr lang="en-US" dirty="0">
                <a:solidFill>
                  <a:schemeClr val="bg1"/>
                </a:solidFill>
              </a:rPr>
              <a:t>The Pritzker Housing Project is exploring policy solutions to improve homelessness services specifically for pregnant people. </a:t>
            </a:r>
          </a:p>
          <a:p>
            <a:r>
              <a:rPr lang="en-US" dirty="0">
                <a:solidFill>
                  <a:schemeClr val="bg1"/>
                </a:solidFill>
              </a:rPr>
              <a:t>Governmental and nonprofit organizational policy should prioritize pregnant women for housing.</a:t>
            </a:r>
          </a:p>
          <a:p>
            <a:endParaRPr lang="en-US" dirty="0">
              <a:solidFill>
                <a:schemeClr val="bg1"/>
              </a:solidFill>
            </a:endParaRPr>
          </a:p>
        </p:txBody>
      </p:sp>
    </p:spTree>
    <p:extLst>
      <p:ext uri="{BB962C8B-B14F-4D97-AF65-F5344CB8AC3E}">
        <p14:creationId xmlns:p14="http://schemas.microsoft.com/office/powerpoint/2010/main" val="3605048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8BAF75-348B-F07E-81FF-3FB7EC57FFA5}"/>
              </a:ext>
            </a:extLst>
          </p:cNvPr>
          <p:cNvSpPr txBox="1"/>
          <p:nvPr/>
        </p:nvSpPr>
        <p:spPr>
          <a:xfrm>
            <a:off x="282222" y="397582"/>
            <a:ext cx="11627556" cy="6460417"/>
          </a:xfrm>
          <a:prstGeom prst="rect">
            <a:avLst/>
          </a:prstGeom>
        </p:spPr>
        <p:txBody>
          <a:bodyPr vert="horz" lIns="91440" tIns="45720" rIns="91440" bIns="45720" rtlCol="0">
            <a:noAutofit/>
          </a:bodyPr>
          <a:lstStyle/>
          <a:p>
            <a:pPr>
              <a:lnSpc>
                <a:spcPct val="90000"/>
              </a:lnSpc>
              <a:spcAft>
                <a:spcPts val="600"/>
              </a:spcAft>
            </a:pPr>
            <a:r>
              <a:rPr lang="en-US" sz="3600" b="1" dirty="0">
                <a:latin typeface="Avenir Book" panose="02000503020000020003" pitchFamily="2" charset="0"/>
              </a:rPr>
              <a:t>References</a:t>
            </a:r>
            <a:endParaRPr lang="en-US" b="1" dirty="0">
              <a:latin typeface="Avenir Book" panose="02000503020000020003" pitchFamily="2" charset="0"/>
            </a:endParaRPr>
          </a:p>
          <a:p>
            <a:pPr indent="-228600">
              <a:lnSpc>
                <a:spcPct val="90000"/>
              </a:lnSpc>
              <a:spcAft>
                <a:spcPts val="600"/>
              </a:spcAft>
              <a:buFont typeface="Arial" panose="020B0604020202020204" pitchFamily="34" charset="0"/>
              <a:buChar char="•"/>
            </a:pPr>
            <a:endParaRPr lang="en-US" dirty="0"/>
          </a:p>
          <a:p>
            <a:pPr marL="342900" marR="0" lvl="0" indent="-342900" fontAlgn="auto">
              <a:lnSpc>
                <a:spcPct val="90000"/>
              </a:lnSpc>
              <a:spcBef>
                <a:spcPts val="0"/>
              </a:spcBef>
              <a:spcAft>
                <a:spcPts val="600"/>
              </a:spcAft>
              <a:buClrTx/>
              <a:buSzTx/>
              <a:buFont typeface="+mj-lt"/>
              <a:buAutoNum type="arabicPeriod"/>
              <a:tabLst/>
              <a:defRPr/>
            </a:pPr>
            <a:r>
              <a:rPr lang="en-US" dirty="0">
                <a:effectLst/>
              </a:rPr>
              <a:t>Centers for Disease Control and Prevention (2021). </a:t>
            </a:r>
            <a:r>
              <a:rPr lang="en-US" i="1" dirty="0"/>
              <a:t>Social Determinants of Health: Know What Affects Health</a:t>
            </a:r>
            <a:r>
              <a:rPr lang="en-US" dirty="0"/>
              <a:t>.  https://www.cdc.gov/socialdeterminants/index.htm</a:t>
            </a:r>
            <a:r>
              <a:rPr lang="en-US" b="0" i="0" dirty="0">
                <a:effectLst/>
              </a:rPr>
              <a:t>. </a:t>
            </a:r>
          </a:p>
          <a:p>
            <a:pPr marL="342900" marR="0" lvl="0" indent="-342900" fontAlgn="auto">
              <a:lnSpc>
                <a:spcPct val="90000"/>
              </a:lnSpc>
              <a:spcBef>
                <a:spcPts val="0"/>
              </a:spcBef>
              <a:spcAft>
                <a:spcPts val="600"/>
              </a:spcAft>
              <a:buClrTx/>
              <a:buSzTx/>
              <a:buFont typeface="+mj-lt"/>
              <a:buAutoNum type="arabicPeriod"/>
              <a:tabLst/>
              <a:defRPr/>
            </a:pPr>
            <a:r>
              <a:rPr lang="en-US" b="0" i="0" dirty="0">
                <a:effectLst/>
              </a:rPr>
              <a:t>Reece J. (2021). More Than Shelter: Housing for Urban Maternal and Infant Health. </a:t>
            </a:r>
            <a:r>
              <a:rPr lang="en-US" b="0" i="1" dirty="0">
                <a:effectLst/>
              </a:rPr>
              <a:t>International journal of environmental research and public health</a:t>
            </a:r>
            <a:r>
              <a:rPr lang="en-US" b="0" i="0" dirty="0">
                <a:effectLst/>
              </a:rPr>
              <a:t>, </a:t>
            </a:r>
            <a:r>
              <a:rPr lang="en-US" b="0" i="1" dirty="0">
                <a:effectLst/>
              </a:rPr>
              <a:t>18</a:t>
            </a:r>
            <a:r>
              <a:rPr lang="en-US" b="0" i="0" dirty="0">
                <a:effectLst/>
              </a:rPr>
              <a:t>(7), 3331. </a:t>
            </a:r>
            <a:r>
              <a:rPr lang="en-US" b="0" i="0" dirty="0">
                <a:effectLst/>
                <a:hlinkClick r:id="rId2"/>
              </a:rPr>
              <a:t>https://doi.org/10.3390/ijerph18073331</a:t>
            </a:r>
            <a:endParaRPr lang="en-US" b="0" i="0" dirty="0">
              <a:effectLst/>
            </a:endParaRPr>
          </a:p>
          <a:p>
            <a:pPr marL="342900" marR="0" lvl="0" indent="-342900" fontAlgn="auto">
              <a:lnSpc>
                <a:spcPct val="90000"/>
              </a:lnSpc>
              <a:spcBef>
                <a:spcPts val="0"/>
              </a:spcBef>
              <a:spcAft>
                <a:spcPts val="600"/>
              </a:spcAft>
              <a:buClrTx/>
              <a:buSzTx/>
              <a:buFont typeface="+mj-lt"/>
              <a:buAutoNum type="arabicPeriod"/>
              <a:tabLst/>
              <a:defRPr/>
            </a:pPr>
            <a:r>
              <a:rPr lang="en-US" dirty="0"/>
              <a:t>Illinois MMRC and MMRC-V Data, 2016-2017.</a:t>
            </a:r>
          </a:p>
          <a:p>
            <a:pPr marL="342900" indent="-342900">
              <a:lnSpc>
                <a:spcPct val="90000"/>
              </a:lnSpc>
              <a:spcAft>
                <a:spcPts val="600"/>
              </a:spcAft>
              <a:buFont typeface="+mj-lt"/>
              <a:buAutoNum type="arabicPeriod"/>
              <a:defRPr/>
            </a:pPr>
            <a:r>
              <a:rPr lang="en-US" dirty="0">
                <a:effectLst/>
                <a:latin typeface="Helvetica" pitchFamily="2" charset="0"/>
              </a:rPr>
              <a:t>Illinois Maternal Morbidity and Mortality Report, Illinois Department of Public Health. (October 2023).</a:t>
            </a:r>
            <a:endParaRPr lang="en-US" dirty="0"/>
          </a:p>
          <a:p>
            <a:pPr marL="342900" marR="0" lvl="0" indent="-342900" fontAlgn="auto">
              <a:lnSpc>
                <a:spcPct val="90000"/>
              </a:lnSpc>
              <a:spcBef>
                <a:spcPts val="0"/>
              </a:spcBef>
              <a:spcAft>
                <a:spcPts val="600"/>
              </a:spcAft>
              <a:buClrTx/>
              <a:buSzTx/>
              <a:buFont typeface="+mj-lt"/>
              <a:buAutoNum type="arabicPeriod"/>
              <a:tabLst/>
              <a:defRPr/>
            </a:pPr>
            <a:r>
              <a:rPr lang="en-US" sz="1800" kern="1200" dirty="0">
                <a:solidFill>
                  <a:schemeClr val="tx1"/>
                </a:solidFill>
                <a:effectLst/>
              </a:rPr>
              <a:t>Clark, R. E., </a:t>
            </a:r>
            <a:r>
              <a:rPr lang="en-US" sz="1800" kern="1200" dirty="0" err="1">
                <a:solidFill>
                  <a:schemeClr val="tx1"/>
                </a:solidFill>
                <a:effectLst/>
              </a:rPr>
              <a:t>Weinreb</a:t>
            </a:r>
            <a:r>
              <a:rPr lang="en-US" sz="1800" kern="1200" dirty="0">
                <a:solidFill>
                  <a:schemeClr val="tx1"/>
                </a:solidFill>
                <a:effectLst/>
              </a:rPr>
              <a:t>, L., </a:t>
            </a:r>
            <a:r>
              <a:rPr lang="en-US" sz="1800" kern="1200" dirty="0" err="1">
                <a:solidFill>
                  <a:schemeClr val="tx1"/>
                </a:solidFill>
                <a:effectLst/>
              </a:rPr>
              <a:t>Flahive</a:t>
            </a:r>
            <a:r>
              <a:rPr lang="en-US" sz="1800" kern="1200" dirty="0">
                <a:solidFill>
                  <a:schemeClr val="tx1"/>
                </a:solidFill>
                <a:effectLst/>
              </a:rPr>
              <a:t>, J. M., &amp; Seifert, R. W. (2019). Homelessness contributes to pregnancy complications. </a:t>
            </a:r>
            <a:r>
              <a:rPr lang="en-US" sz="1800" i="1" kern="1200" dirty="0">
                <a:solidFill>
                  <a:schemeClr val="tx1"/>
                </a:solidFill>
                <a:effectLst/>
              </a:rPr>
              <a:t>Health Affairs</a:t>
            </a:r>
            <a:r>
              <a:rPr lang="en-US" sz="1800" kern="1200" dirty="0">
                <a:solidFill>
                  <a:schemeClr val="tx1"/>
                </a:solidFill>
                <a:effectLst/>
              </a:rPr>
              <a:t>, </a:t>
            </a:r>
            <a:r>
              <a:rPr lang="en-US" sz="1800" i="1" kern="1200" dirty="0">
                <a:solidFill>
                  <a:schemeClr val="tx1"/>
                </a:solidFill>
                <a:effectLst/>
              </a:rPr>
              <a:t>38</a:t>
            </a:r>
            <a:r>
              <a:rPr lang="en-US" sz="1800" kern="1200" dirty="0">
                <a:solidFill>
                  <a:schemeClr val="tx1"/>
                </a:solidFill>
                <a:effectLst/>
              </a:rPr>
              <a:t>(1), 139-146.</a:t>
            </a:r>
          </a:p>
          <a:p>
            <a:pPr marL="342900" marR="0" lvl="0" indent="-342900" fontAlgn="auto">
              <a:lnSpc>
                <a:spcPct val="90000"/>
              </a:lnSpc>
              <a:spcBef>
                <a:spcPts val="0"/>
              </a:spcBef>
              <a:spcAft>
                <a:spcPts val="600"/>
              </a:spcAft>
              <a:buClrTx/>
              <a:buSzTx/>
              <a:buFont typeface="+mj-lt"/>
              <a:buAutoNum type="arabicPeriod"/>
              <a:tabLst/>
              <a:defRPr/>
            </a:pPr>
            <a:r>
              <a:rPr lang="en-US" sz="1800" kern="1200" dirty="0">
                <a:solidFill>
                  <a:schemeClr val="tx1"/>
                </a:solidFill>
                <a:effectLst/>
              </a:rPr>
              <a:t>Green, J. M., Fabricant, S. P</a:t>
            </a:r>
            <a:r>
              <a:rPr lang="en-US" dirty="0"/>
              <a:t>., Duval, C. J., et al. (2023). Trends in maternal morbidity associated with unhoused status in pregnancy, 6(7). doi:10.1001/jamanetworkopen.2023.26352 </a:t>
            </a:r>
            <a:endParaRPr lang="en-US" sz="1800" kern="1200" dirty="0">
              <a:solidFill>
                <a:schemeClr val="tx1"/>
              </a:solidFill>
              <a:effectLst/>
            </a:endParaRPr>
          </a:p>
          <a:p>
            <a:pPr marL="342900" marR="0" lvl="0" indent="-342900" fontAlgn="auto">
              <a:lnSpc>
                <a:spcPct val="90000"/>
              </a:lnSpc>
              <a:spcBef>
                <a:spcPts val="0"/>
              </a:spcBef>
              <a:spcAft>
                <a:spcPts val="600"/>
              </a:spcAft>
              <a:buClrTx/>
              <a:buSzTx/>
              <a:buFont typeface="+mj-lt"/>
              <a:buAutoNum type="arabicPeriod"/>
              <a:tabLst/>
              <a:defRPr/>
            </a:pPr>
            <a:r>
              <a:rPr lang="en-US" dirty="0" err="1"/>
              <a:t>Dworsky</a:t>
            </a:r>
            <a:r>
              <a:rPr lang="en-US" dirty="0"/>
              <a:t>, A., Morton, M. H. &amp; Samuels, G. M. (2018). Missed opportunities: Pregnant and parenting youth experiencing homelessness in America. Chicago, IL: Chapin Hall at the University of Chicago.</a:t>
            </a:r>
          </a:p>
          <a:p>
            <a:pPr marL="342900" marR="0" lvl="0" indent="-342900" fontAlgn="auto">
              <a:lnSpc>
                <a:spcPct val="90000"/>
              </a:lnSpc>
              <a:spcBef>
                <a:spcPts val="0"/>
              </a:spcBef>
              <a:spcAft>
                <a:spcPts val="600"/>
              </a:spcAft>
              <a:buClrTx/>
              <a:buSzTx/>
              <a:buFont typeface="+mj-lt"/>
              <a:buAutoNum type="arabicPeriod"/>
              <a:tabLst/>
              <a:defRPr/>
            </a:pPr>
            <a:r>
              <a:rPr lang="en-US" kern="1200" dirty="0">
                <a:solidFill>
                  <a:schemeClr val="tx1"/>
                </a:solidFill>
                <a:effectLst/>
              </a:rPr>
              <a:t>McGeough, C., Walsh, A., &amp; Clyne, B. (2020). Barriers and facilitators perceived by women while homeless and pregnant in accessing antenatal and or postnatal healthcare: A qualitative evidence synthesis. </a:t>
            </a:r>
            <a:r>
              <a:rPr lang="en-US" i="1" kern="1200" dirty="0">
                <a:solidFill>
                  <a:schemeClr val="tx1"/>
                </a:solidFill>
                <a:effectLst/>
              </a:rPr>
              <a:t>Health &amp; Social Care in the Community</a:t>
            </a:r>
            <a:r>
              <a:rPr lang="en-US" kern="1200" dirty="0">
                <a:solidFill>
                  <a:schemeClr val="tx1"/>
                </a:solidFill>
                <a:effectLst/>
              </a:rPr>
              <a:t>. </a:t>
            </a:r>
            <a:endParaRPr lang="en-US" dirty="0"/>
          </a:p>
          <a:p>
            <a:pPr marL="342900" marR="0" lvl="0" indent="-342900" fontAlgn="auto">
              <a:lnSpc>
                <a:spcPct val="90000"/>
              </a:lnSpc>
              <a:spcBef>
                <a:spcPts val="0"/>
              </a:spcBef>
              <a:spcAft>
                <a:spcPts val="600"/>
              </a:spcAft>
              <a:buClrTx/>
              <a:buSzTx/>
              <a:buFont typeface="+mj-lt"/>
              <a:buAutoNum type="arabicPeriod"/>
              <a:tabLst/>
              <a:defRPr/>
            </a:pPr>
            <a:r>
              <a:rPr lang="en-US" b="0" i="0" kern="1200" dirty="0">
                <a:solidFill>
                  <a:schemeClr val="tx1"/>
                </a:solidFill>
                <a:effectLst/>
              </a:rPr>
              <a:t>Lewis, J. H., . Andersen, R. M., &amp; </a:t>
            </a:r>
            <a:r>
              <a:rPr lang="en-US" b="0" i="0" kern="1200" dirty="0" err="1">
                <a:solidFill>
                  <a:schemeClr val="tx1"/>
                </a:solidFill>
                <a:effectLst/>
              </a:rPr>
              <a:t>Gelberg</a:t>
            </a:r>
            <a:r>
              <a:rPr lang="en-US" b="0" i="0" kern="1200" dirty="0">
                <a:solidFill>
                  <a:schemeClr val="tx1"/>
                </a:solidFill>
                <a:effectLst/>
              </a:rPr>
              <a:t>, L. (2003). Health care for homeless women: Unmet needs and barriers to</a:t>
            </a:r>
          </a:p>
          <a:p>
            <a:pPr>
              <a:lnSpc>
                <a:spcPct val="90000"/>
              </a:lnSpc>
              <a:spcAft>
                <a:spcPts val="600"/>
              </a:spcAft>
              <a:defRPr/>
            </a:pPr>
            <a:r>
              <a:rPr lang="en-US" b="0" i="0" kern="1200" dirty="0">
                <a:solidFill>
                  <a:schemeClr val="tx1"/>
                </a:solidFill>
                <a:effectLst/>
              </a:rPr>
              <a:t>      care. </a:t>
            </a:r>
            <a:r>
              <a:rPr lang="en-US" b="0" i="1" kern="1200" dirty="0">
                <a:solidFill>
                  <a:schemeClr val="tx1"/>
                </a:solidFill>
                <a:effectLst/>
              </a:rPr>
              <a:t>Journal of general internal medicine</a:t>
            </a:r>
            <a:r>
              <a:rPr lang="en-US" b="0" i="0" kern="1200" dirty="0">
                <a:solidFill>
                  <a:schemeClr val="tx1"/>
                </a:solidFill>
                <a:effectLst/>
              </a:rPr>
              <a:t>, </a:t>
            </a:r>
            <a:r>
              <a:rPr lang="en-US" b="0" i="1" kern="1200" dirty="0">
                <a:solidFill>
                  <a:schemeClr val="tx1"/>
                </a:solidFill>
                <a:effectLst/>
              </a:rPr>
              <a:t>18</a:t>
            </a:r>
            <a:r>
              <a:rPr lang="en-US" b="0" i="0" kern="1200" dirty="0">
                <a:solidFill>
                  <a:schemeClr val="tx1"/>
                </a:solidFill>
                <a:effectLst/>
              </a:rPr>
              <a:t>(11), 921-928.</a:t>
            </a:r>
          </a:p>
          <a:p>
            <a:pPr marL="342900" marR="0" lvl="0" indent="-342900" fontAlgn="auto">
              <a:lnSpc>
                <a:spcPct val="90000"/>
              </a:lnSpc>
              <a:spcBef>
                <a:spcPts val="0"/>
              </a:spcBef>
              <a:spcAft>
                <a:spcPts val="600"/>
              </a:spcAft>
              <a:buClrTx/>
              <a:buSzTx/>
              <a:buFont typeface="+mj-lt"/>
              <a:buAutoNum type="arabicPeriod"/>
              <a:tabLst/>
              <a:defRPr/>
            </a:pPr>
            <a:endParaRPr lang="en-US" dirty="0"/>
          </a:p>
        </p:txBody>
      </p:sp>
    </p:spTree>
    <p:extLst>
      <p:ext uri="{BB962C8B-B14F-4D97-AF65-F5344CB8AC3E}">
        <p14:creationId xmlns:p14="http://schemas.microsoft.com/office/powerpoint/2010/main" val="1612993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56339-3770-0430-49AB-6DD481A43FEA}"/>
              </a:ext>
            </a:extLst>
          </p:cNvPr>
          <p:cNvSpPr txBox="1"/>
          <p:nvPr/>
        </p:nvSpPr>
        <p:spPr>
          <a:xfrm>
            <a:off x="191911" y="340021"/>
            <a:ext cx="11808178" cy="5909310"/>
          </a:xfrm>
          <a:prstGeom prst="rect">
            <a:avLst/>
          </a:prstGeom>
          <a:noFill/>
        </p:spPr>
        <p:txBody>
          <a:bodyPr wrap="square">
            <a:spAutoFit/>
          </a:bodyPr>
          <a:lstStyle/>
          <a:p>
            <a:pPr marL="342900" indent="-342900">
              <a:buFont typeface="+mj-lt"/>
              <a:buAutoNum type="arabicPeriod" startAt="10"/>
            </a:pPr>
            <a:r>
              <a:rPr lang="en-US" sz="1800" kern="1200" dirty="0" err="1">
                <a:solidFill>
                  <a:schemeClr val="tx1"/>
                </a:solidFill>
                <a:effectLst/>
              </a:rPr>
              <a:t>Cutts</a:t>
            </a:r>
            <a:r>
              <a:rPr lang="en-US" sz="1800" kern="1200" dirty="0">
                <a:solidFill>
                  <a:schemeClr val="tx1"/>
                </a:solidFill>
                <a:effectLst/>
              </a:rPr>
              <a:t>, D. B., Coleman, S., Black, M. M., Chilton, M. M., Cook, J. T., de Cuba, S. E., ... &amp; Frank, D. A. (2015). Homelessness during pregnancy: a unique, time-dependent risk factor of birth outcomes. </a:t>
            </a:r>
            <a:r>
              <a:rPr lang="en-US" sz="1800" i="1" kern="1200" dirty="0">
                <a:solidFill>
                  <a:schemeClr val="tx1"/>
                </a:solidFill>
                <a:effectLst/>
              </a:rPr>
              <a:t>Maternal and child health journal</a:t>
            </a:r>
            <a:r>
              <a:rPr lang="en-US" sz="1800" kern="1200" dirty="0">
                <a:solidFill>
                  <a:schemeClr val="tx1"/>
                </a:solidFill>
                <a:effectLst/>
              </a:rPr>
              <a:t>, </a:t>
            </a:r>
            <a:r>
              <a:rPr lang="en-US" sz="1800" i="1" kern="1200" dirty="0">
                <a:solidFill>
                  <a:schemeClr val="tx1"/>
                </a:solidFill>
                <a:effectLst/>
              </a:rPr>
              <a:t>19</a:t>
            </a:r>
            <a:r>
              <a:rPr lang="en-US" sz="1800" kern="1200" dirty="0">
                <a:solidFill>
                  <a:schemeClr val="tx1"/>
                </a:solidFill>
                <a:effectLst/>
              </a:rPr>
              <a:t>(6),  1276-1283</a:t>
            </a:r>
            <a:endParaRPr lang="en-US" dirty="0"/>
          </a:p>
          <a:p>
            <a:pPr marL="342900" indent="-342900">
              <a:buFont typeface="+mj-lt"/>
              <a:buAutoNum type="arabicPeriod" startAt="10"/>
            </a:pPr>
            <a:r>
              <a:rPr lang="en-US" sz="1800" b="0" i="0" kern="1200" dirty="0">
                <a:solidFill>
                  <a:schemeClr val="tx1"/>
                </a:solidFill>
                <a:effectLst/>
              </a:rPr>
              <a:t>Himmelstein MA and Desmond, M. Association of eviction with adverse birth outcomes among women in Georgia, 2000 to 2016. </a:t>
            </a:r>
            <a:r>
              <a:rPr lang="en-US" sz="1800" b="0" i="1" kern="1200" dirty="0">
                <a:solidFill>
                  <a:schemeClr val="tx1"/>
                </a:solidFill>
                <a:effectLst/>
              </a:rPr>
              <a:t>JAMA Pediatrics.</a:t>
            </a:r>
            <a:r>
              <a:rPr lang="en-US" sz="1800" b="0" i="0" kern="1200" dirty="0">
                <a:solidFill>
                  <a:schemeClr val="tx1"/>
                </a:solidFill>
                <a:effectLst/>
              </a:rPr>
              <a:t> 2021.</a:t>
            </a:r>
          </a:p>
          <a:p>
            <a:pPr marL="342900" indent="-342900">
              <a:buFont typeface="+mj-lt"/>
              <a:buAutoNum type="arabicPeriod" startAt="10"/>
            </a:pPr>
            <a:r>
              <a:rPr lang="en-US" sz="1800" b="0" i="0" kern="1200" dirty="0">
                <a:solidFill>
                  <a:schemeClr val="tx1"/>
                </a:solidFill>
                <a:effectLst/>
              </a:rPr>
              <a:t>Rittman, D., Parrish, J., &amp; Lanier, P. (2020). Prebirth Household Challenges To Predict Adverse Childhood Experiences Score by Age 3. </a:t>
            </a:r>
            <a:r>
              <a:rPr lang="en-US" sz="1800" b="0" i="1" kern="1200" dirty="0">
                <a:solidFill>
                  <a:schemeClr val="tx1"/>
                </a:solidFill>
                <a:effectLst/>
              </a:rPr>
              <a:t>Pediatrics</a:t>
            </a:r>
            <a:r>
              <a:rPr lang="en-US" sz="1800" b="0" i="0" kern="1200" dirty="0">
                <a:solidFill>
                  <a:schemeClr val="tx1"/>
                </a:solidFill>
                <a:effectLst/>
              </a:rPr>
              <a:t>, </a:t>
            </a:r>
            <a:r>
              <a:rPr lang="en-US" sz="1800" b="0" i="1" kern="1200" dirty="0">
                <a:solidFill>
                  <a:schemeClr val="tx1"/>
                </a:solidFill>
                <a:effectLst/>
              </a:rPr>
              <a:t>146</a:t>
            </a:r>
            <a:r>
              <a:rPr lang="en-US" sz="1800" b="0" i="0" kern="1200" dirty="0">
                <a:solidFill>
                  <a:schemeClr val="tx1"/>
                </a:solidFill>
                <a:effectLst/>
              </a:rPr>
              <a:t>(5), e20201303. </a:t>
            </a:r>
            <a:r>
              <a:rPr lang="en-US" sz="1800" b="0" i="0" kern="1200" dirty="0">
                <a:solidFill>
                  <a:schemeClr val="tx1"/>
                </a:solidFill>
                <a:effectLst/>
                <a:hlinkClick r:id="rId3"/>
              </a:rPr>
              <a:t>https://doi.org/10.1542/peds.2020-1303</a:t>
            </a:r>
            <a:endParaRPr lang="en-US" dirty="0"/>
          </a:p>
          <a:p>
            <a:pPr marL="342900" indent="-342900">
              <a:buFont typeface="+mj-lt"/>
              <a:buAutoNum type="arabicPeriod" startAt="10"/>
            </a:pPr>
            <a:r>
              <a:rPr lang="en-US" sz="1800" dirty="0"/>
              <a:t>Joint Center for Housing Studies of Harvard University. (2023). </a:t>
            </a:r>
            <a:r>
              <a:rPr lang="en-US" sz="1800" i="1" dirty="0"/>
              <a:t>State of the nation’s housing 2023</a:t>
            </a:r>
            <a:r>
              <a:rPr lang="en-US" sz="1800" b="0" i="0" kern="1200" dirty="0">
                <a:solidFill>
                  <a:schemeClr val="tx1"/>
                </a:solidFill>
                <a:effectLst/>
              </a:rPr>
              <a:t>. https://</a:t>
            </a:r>
            <a:r>
              <a:rPr lang="en-US" sz="1800" b="0" i="0" kern="1200" dirty="0" err="1">
                <a:solidFill>
                  <a:schemeClr val="tx1"/>
                </a:solidFill>
                <a:effectLst/>
              </a:rPr>
              <a:t>www.jchs.harvard.edu</a:t>
            </a:r>
            <a:r>
              <a:rPr lang="en-US" sz="1800" b="0" i="0" kern="1200" dirty="0">
                <a:solidFill>
                  <a:schemeClr val="tx1"/>
                </a:solidFill>
                <a:effectLst/>
              </a:rPr>
              <a:t>/sites/default/files/reports/files/Harvard_JCHS_The_State_of_the_Nations_Housing_2023.pdf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800" b="0" i="0" kern="1200" dirty="0" err="1">
                <a:solidFill>
                  <a:schemeClr val="tx1"/>
                </a:solidFill>
                <a:effectLst/>
              </a:rPr>
              <a:t>Leifheit</a:t>
            </a:r>
            <a:r>
              <a:rPr lang="en-US" sz="1800" b="0" i="0" kern="1200" dirty="0">
                <a:solidFill>
                  <a:schemeClr val="tx1"/>
                </a:solidFill>
                <a:effectLst/>
              </a:rPr>
              <a:t>, K. M., Schwartz, G. L., Pollack, C. E., Edin, K. J., Black, M. M., Jennings, J. M., &amp; </a:t>
            </a:r>
            <a:r>
              <a:rPr lang="en-US" sz="1800" b="0" i="0" kern="1200" dirty="0" err="1">
                <a:solidFill>
                  <a:schemeClr val="tx1"/>
                </a:solidFill>
                <a:effectLst/>
              </a:rPr>
              <a:t>Althoff</a:t>
            </a:r>
            <a:r>
              <a:rPr lang="en-US" sz="1800" b="0" i="0" kern="1200" dirty="0">
                <a:solidFill>
                  <a:schemeClr val="tx1"/>
                </a:solidFill>
                <a:effectLst/>
              </a:rPr>
              <a:t>, K. N. (2020). Severe Housing Insecurity during Pregnancy: Association with Adverse Birth and Infant Outcomes. </a:t>
            </a:r>
            <a:r>
              <a:rPr lang="en-US" sz="1800" b="0" i="1" kern="1200" dirty="0">
                <a:solidFill>
                  <a:schemeClr val="tx1"/>
                </a:solidFill>
                <a:effectLst/>
              </a:rPr>
              <a:t>International journal of environmental research and public health</a:t>
            </a:r>
            <a:r>
              <a:rPr lang="en-US" sz="1800" b="0" i="0" kern="1200" dirty="0">
                <a:solidFill>
                  <a:schemeClr val="tx1"/>
                </a:solidFill>
                <a:effectLst/>
              </a:rPr>
              <a:t>, </a:t>
            </a:r>
            <a:r>
              <a:rPr lang="en-US" sz="1800" b="0" i="1" kern="1200" dirty="0">
                <a:solidFill>
                  <a:schemeClr val="tx1"/>
                </a:solidFill>
                <a:effectLst/>
              </a:rPr>
              <a:t>17</a:t>
            </a:r>
            <a:r>
              <a:rPr lang="en-US" sz="1800" b="0" i="0" kern="1200" dirty="0">
                <a:solidFill>
                  <a:schemeClr val="tx1"/>
                </a:solidFill>
                <a:effectLst/>
              </a:rPr>
              <a:t>(22), 8659. </a:t>
            </a:r>
            <a:r>
              <a:rPr lang="en-US" sz="1800" b="0" i="0" kern="1200" dirty="0">
                <a:solidFill>
                  <a:schemeClr val="tx1"/>
                </a:solidFill>
                <a:effectLst/>
                <a:hlinkClick r:id="rId4"/>
              </a:rPr>
              <a:t>https://doi.org/10.3390/ijerph17228659</a:t>
            </a:r>
            <a:endParaRPr lang="en-US" sz="1800" b="0" i="0" kern="1200" dirty="0">
              <a:solidFill>
                <a:schemeClr val="tx1"/>
              </a:solidFill>
              <a:effectLst/>
            </a:endParaRPr>
          </a:p>
          <a:p>
            <a:pPr marL="342900" indent="-342900">
              <a:buFont typeface="+mj-lt"/>
              <a:buAutoNum type="arabicPeriod" startAt="10"/>
              <a:defRPr/>
            </a:pPr>
            <a:r>
              <a:rPr lang="en-US" dirty="0" err="1">
                <a:effectLst/>
              </a:rPr>
              <a:t>Peitzmeier</a:t>
            </a:r>
            <a:r>
              <a:rPr lang="en-US" dirty="0">
                <a:effectLst/>
              </a:rPr>
              <a:t>, S. M., </a:t>
            </a:r>
            <a:r>
              <a:rPr lang="en-US" dirty="0" err="1">
                <a:effectLst/>
              </a:rPr>
              <a:t>Fedina</a:t>
            </a:r>
            <a:r>
              <a:rPr lang="en-US" dirty="0">
                <a:effectLst/>
              </a:rPr>
              <a:t>, L., Ashwell, L., </a:t>
            </a:r>
            <a:r>
              <a:rPr lang="en-US" dirty="0" err="1">
                <a:effectLst/>
              </a:rPr>
              <a:t>Herrenkohl</a:t>
            </a:r>
            <a:r>
              <a:rPr lang="en-US" dirty="0">
                <a:effectLst/>
              </a:rPr>
              <a:t>, T. I., &amp; Tolman, R. (2022). Increases in Intimate Partner Violence During COVID-19: Prevalence and Correlates. </a:t>
            </a:r>
            <a:r>
              <a:rPr lang="en-US" i="1" dirty="0">
                <a:effectLst/>
              </a:rPr>
              <a:t>Journal of Interpersonal Violence</a:t>
            </a:r>
            <a:r>
              <a:rPr lang="en-US" dirty="0">
                <a:effectLst/>
              </a:rPr>
              <a:t>, </a:t>
            </a:r>
            <a:r>
              <a:rPr lang="en-US" i="1" dirty="0">
                <a:effectLst/>
              </a:rPr>
              <a:t>37</a:t>
            </a:r>
            <a:r>
              <a:rPr lang="en-US" dirty="0">
                <a:effectLst/>
              </a:rPr>
              <a:t>(21–22), NP20482–NP20512. </a:t>
            </a:r>
            <a:r>
              <a:rPr lang="en-US" dirty="0">
                <a:effectLst/>
                <a:hlinkClick r:id="rId5"/>
              </a:rPr>
              <a:t>https://doi.org/10.1177/08862605211052586</a:t>
            </a:r>
            <a:endParaRPr lang="en-US" sz="1800" b="0" i="0" kern="1200" dirty="0">
              <a:solidFill>
                <a:schemeClr val="tx1"/>
              </a:solidFill>
              <a:effectLst/>
            </a:endParaRPr>
          </a:p>
          <a:p>
            <a:pPr marL="342900" indent="-342900">
              <a:buFont typeface="+mj-lt"/>
              <a:buAutoNum type="arabicPeriod" startAt="10"/>
              <a:defRPr/>
            </a:pPr>
            <a:r>
              <a:rPr lang="en-US" dirty="0">
                <a:effectLst/>
              </a:rPr>
              <a:t>3 Large Public Housing Consultant Companies Managing Voucher Programs. (2017, August 1). </a:t>
            </a:r>
            <a:r>
              <a:rPr lang="en-US" i="1" dirty="0">
                <a:effectLst/>
              </a:rPr>
              <a:t>International Observatory on Social Housing</a:t>
            </a:r>
            <a:r>
              <a:rPr lang="en-US" dirty="0">
                <a:effectLst/>
              </a:rPr>
              <a:t>. </a:t>
            </a:r>
            <a:r>
              <a:rPr lang="en-US" dirty="0">
                <a:effectLst/>
                <a:hlinkClick r:id="rId6"/>
              </a:rPr>
              <a:t>https://internationalsocialhousing.org/2017/08/01/3-large-public-housing-consultant-companies-managing-voucher-programs/</a:t>
            </a:r>
            <a:endParaRPr lang="en-US" dirty="0">
              <a:effectLst/>
            </a:endParaRPr>
          </a:p>
          <a:p>
            <a:pPr marL="342900" indent="-342900">
              <a:buFont typeface="+mj-lt"/>
              <a:buAutoNum type="arabicPeriod" startAt="10"/>
              <a:defRPr/>
            </a:pPr>
            <a:r>
              <a:rPr lang="en-US" dirty="0">
                <a:effectLst/>
              </a:rPr>
              <a:t>Watts, Q. (2019, November 1). Pregnant People to be Prioritized for Shelter and Housing. </a:t>
            </a:r>
            <a:r>
              <a:rPr lang="en-US" i="1" dirty="0">
                <a:effectLst/>
              </a:rPr>
              <a:t>Street Sheet</a:t>
            </a:r>
            <a:r>
              <a:rPr lang="en-US" dirty="0">
                <a:effectLst/>
              </a:rPr>
              <a:t>. </a:t>
            </a:r>
            <a:r>
              <a:rPr lang="en-US" dirty="0">
                <a:effectLst/>
                <a:hlinkClick r:id="rId7"/>
              </a:rPr>
              <a:t>https://www.streetsheet.org/pregnant-people-to-be-prioritized-for-shelter-and-housing/</a:t>
            </a:r>
            <a:endParaRPr lang="en-US" dirty="0"/>
          </a:p>
        </p:txBody>
      </p:sp>
    </p:spTree>
    <p:extLst>
      <p:ext uri="{BB962C8B-B14F-4D97-AF65-F5344CB8AC3E}">
        <p14:creationId xmlns:p14="http://schemas.microsoft.com/office/powerpoint/2010/main" val="160381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35C76E-DCA9-5B4B-AED2-3FE1030A4A02}"/>
              </a:ext>
            </a:extLst>
          </p:cNvPr>
          <p:cNvSpPr txBox="1"/>
          <p:nvPr/>
        </p:nvSpPr>
        <p:spPr>
          <a:xfrm>
            <a:off x="382594" y="1539209"/>
            <a:ext cx="11497261" cy="423128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249" dirty="0"/>
              <a:t>Pregnant women on public assistance have an 18% probability of being homeless, compared to a 2% probability among non-pregnant women on public assistance</a:t>
            </a:r>
            <a:r>
              <a:rPr lang="en-US" sz="2249" baseline="30000" dirty="0"/>
              <a:t>5</a:t>
            </a:r>
          </a:p>
          <a:p>
            <a:pPr marL="800100" lvl="1" indent="-342900">
              <a:buFont typeface="Arial" panose="020B0604020202020204" pitchFamily="34" charset="0"/>
              <a:buChar char="•"/>
            </a:pPr>
            <a:r>
              <a:rPr lang="en-US" sz="2249" dirty="0"/>
              <a:t>Most pregnant women experiencing homelessness are covered under Medicaid, but their unique health needs and patterns of healthcare use are not well understood</a:t>
            </a:r>
          </a:p>
          <a:p>
            <a:pPr marL="749300" lvl="1" indent="-320675">
              <a:buFont typeface="Arial" panose="020B0604020202020204" pitchFamily="34" charset="0"/>
              <a:buChar char="•"/>
            </a:pPr>
            <a:endParaRPr lang="en-US" sz="2249" dirty="0"/>
          </a:p>
          <a:p>
            <a:pPr marL="292100" indent="-320675">
              <a:buFont typeface="Arial" panose="020B0604020202020204" pitchFamily="34" charset="0"/>
              <a:buChar char="•"/>
            </a:pPr>
            <a:r>
              <a:rPr lang="en-US" sz="2249" dirty="0"/>
              <a:t>Unhoused women are more than 3 times as likely than housed women to have extreme preterm delivery (&lt;28 weeks gestation) and severe maternal morbidity</a:t>
            </a:r>
            <a:r>
              <a:rPr lang="en-US" sz="2249" baseline="30000" dirty="0"/>
              <a:t>6</a:t>
            </a:r>
            <a:endParaRPr lang="en-US" sz="2249" dirty="0"/>
          </a:p>
          <a:p>
            <a:pPr marL="749300" lvl="1" indent="-320675">
              <a:buFont typeface="Arial" panose="020B0604020202020204" pitchFamily="34" charset="0"/>
              <a:buChar char="•"/>
            </a:pPr>
            <a:r>
              <a:rPr lang="en-US" sz="2249" dirty="0"/>
              <a:t>Maternal morbidity indicators include cardiac arrest, cardiac rhythm conversion, ventilation, and sepsis</a:t>
            </a:r>
          </a:p>
          <a:p>
            <a:pPr marL="749300" lvl="1" indent="-320675">
              <a:buFont typeface="Arial" panose="020B0604020202020204" pitchFamily="34" charset="0"/>
              <a:buChar char="•"/>
            </a:pPr>
            <a:endParaRPr lang="en-US" sz="2249" dirty="0"/>
          </a:p>
          <a:p>
            <a:pPr marL="292100" indent="-320675">
              <a:buFont typeface="Arial" panose="020B0604020202020204" pitchFamily="34" charset="0"/>
              <a:buChar char="•"/>
            </a:pPr>
            <a:r>
              <a:rPr lang="en-US" sz="2249" dirty="0"/>
              <a:t>Unhoused women are more than 8 times as likely than housed women to die in the hospital</a:t>
            </a:r>
            <a:r>
              <a:rPr lang="en-US" sz="2249" baseline="30000" dirty="0"/>
              <a:t>6</a:t>
            </a:r>
            <a:endParaRPr lang="en-US" sz="2249" dirty="0"/>
          </a:p>
          <a:p>
            <a:endParaRPr lang="en-US" sz="2155" dirty="0">
              <a:latin typeface="Avenir Medium" panose="02000503020000020003" pitchFamily="2" charset="0"/>
            </a:endParaRPr>
          </a:p>
        </p:txBody>
      </p:sp>
      <p:sp>
        <p:nvSpPr>
          <p:cNvPr id="5" name="TextBox 4">
            <a:extLst>
              <a:ext uri="{FF2B5EF4-FFF2-40B4-BE49-F238E27FC236}">
                <a16:creationId xmlns:a16="http://schemas.microsoft.com/office/drawing/2014/main" id="{083D11CD-6405-D749-8DB3-857560BD2DA8}"/>
              </a:ext>
            </a:extLst>
          </p:cNvPr>
          <p:cNvSpPr txBox="1"/>
          <p:nvPr/>
        </p:nvSpPr>
        <p:spPr>
          <a:xfrm>
            <a:off x="2795388" y="109901"/>
            <a:ext cx="6601224" cy="1245854"/>
          </a:xfrm>
          <a:prstGeom prst="rect">
            <a:avLst/>
          </a:prstGeom>
          <a:noFill/>
        </p:spPr>
        <p:txBody>
          <a:bodyPr wrap="square" rtlCol="0">
            <a:spAutoFit/>
          </a:bodyPr>
          <a:lstStyle/>
          <a:p>
            <a:pPr algn="ctr"/>
            <a:r>
              <a:rPr lang="en-US" sz="3748" b="1" dirty="0">
                <a:latin typeface="Avenir Medium" panose="02000503020000020003" pitchFamily="2" charset="0"/>
              </a:rPr>
              <a:t>Pregnancy &amp; </a:t>
            </a:r>
          </a:p>
          <a:p>
            <a:pPr algn="ctr"/>
            <a:r>
              <a:rPr lang="en-US" sz="3748" b="1" dirty="0">
                <a:latin typeface="Avenir Medium" panose="02000503020000020003" pitchFamily="2" charset="0"/>
              </a:rPr>
              <a:t>Housing Insecurity</a:t>
            </a:r>
          </a:p>
        </p:txBody>
      </p:sp>
      <p:sp>
        <p:nvSpPr>
          <p:cNvPr id="4" name="Rectangle 3">
            <a:extLst>
              <a:ext uri="{FF2B5EF4-FFF2-40B4-BE49-F238E27FC236}">
                <a16:creationId xmlns:a16="http://schemas.microsoft.com/office/drawing/2014/main" id="{810592C1-3CCB-89B9-04A7-16E0F755380B}"/>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BEFD0D-84D0-EDA2-CF3E-5EA8024816A7}"/>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602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56339-3770-0430-49AB-6DD481A43FEA}"/>
              </a:ext>
            </a:extLst>
          </p:cNvPr>
          <p:cNvSpPr txBox="1"/>
          <p:nvPr/>
        </p:nvSpPr>
        <p:spPr>
          <a:xfrm>
            <a:off x="191911" y="340021"/>
            <a:ext cx="11808178" cy="6460230"/>
          </a:xfrm>
          <a:prstGeom prst="rect">
            <a:avLst/>
          </a:prstGeom>
          <a:noFill/>
        </p:spPr>
        <p:txBody>
          <a:bodyPr wrap="square">
            <a:spAutoFit/>
          </a:bodyPr>
          <a:lstStyle/>
          <a:p>
            <a:pPr marL="342900" indent="-342900">
              <a:buFont typeface="+mj-lt"/>
              <a:buAutoNum type="arabicPeriod" startAt="18"/>
              <a:defRPr/>
            </a:pPr>
            <a:r>
              <a:rPr lang="en-US" i="1" dirty="0">
                <a:effectLst/>
              </a:rPr>
              <a:t>Pregnant Women Assistance (PWA) Program | DSHS</a:t>
            </a:r>
            <a:r>
              <a:rPr lang="en-US" dirty="0">
                <a:effectLst/>
              </a:rPr>
              <a:t>. (n.d.). Retrieved October 12, 2023, from </a:t>
            </a:r>
            <a:r>
              <a:rPr lang="en-US" dirty="0">
                <a:effectLst/>
                <a:hlinkClick r:id="rId3"/>
              </a:rPr>
              <a:t>https://www.dshs.wa.gov/esa/community-services-offices/pregnant-women-assistance-pwa-program</a:t>
            </a:r>
            <a:endParaRPr lang="en-US" i="1" dirty="0">
              <a:effectLs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8"/>
              <a:tabLst/>
              <a:defRPr/>
            </a:pPr>
            <a:r>
              <a:rPr lang="en-US" i="1" dirty="0">
                <a:effectLst/>
              </a:rPr>
              <a:t>Housing and Essential Needs (HEN) Referral Program | DSHS</a:t>
            </a:r>
            <a:r>
              <a:rPr lang="en-US" dirty="0">
                <a:effectLst/>
              </a:rPr>
              <a:t>. (n.d.). Retrieved October 12, 2023, from </a:t>
            </a:r>
            <a:r>
              <a:rPr lang="en-US" dirty="0">
                <a:effectLst/>
                <a:hlinkClick r:id="rId4"/>
              </a:rPr>
              <a:t>https://www.dshs.wa.gov/esa/community-services-offices/housing-and-essential-needs-hen-referral-program</a:t>
            </a:r>
            <a:endParaRPr lang="en-US" dirty="0">
              <a:effectLst/>
            </a:endParaRPr>
          </a:p>
          <a:p>
            <a:pPr marL="342900" indent="-342900">
              <a:buFont typeface="+mj-lt"/>
              <a:buAutoNum type="arabicPeriod" startAt="18"/>
              <a:defRPr/>
            </a:pPr>
            <a:r>
              <a:rPr lang="en-US" sz="1800" kern="1200" dirty="0">
                <a:solidFill>
                  <a:schemeClr val="tx1"/>
                </a:solidFill>
                <a:effectLst/>
              </a:rPr>
              <a:t>APHA. (2018). </a:t>
            </a:r>
            <a:r>
              <a:rPr lang="en-US" sz="1800" i="1" kern="1200" dirty="0">
                <a:solidFill>
                  <a:schemeClr val="tx1"/>
                </a:solidFill>
                <a:effectLst/>
              </a:rPr>
              <a:t>State of the nation’s housing report: creating the healthiest nation</a:t>
            </a:r>
            <a:r>
              <a:rPr lang="en-US" sz="1800" kern="1200" dirty="0">
                <a:solidFill>
                  <a:schemeClr val="tx1"/>
                </a:solidFill>
                <a:effectLst/>
              </a:rPr>
              <a:t>. 50(7)2. 2018 14. </a:t>
            </a:r>
            <a:endParaRPr lang="en-US" dirty="0"/>
          </a:p>
          <a:p>
            <a:pPr marL="342900" indent="-342900">
              <a:buFont typeface="+mj-lt"/>
              <a:buAutoNum type="arabicPeriod" startAt="18"/>
              <a:defRPr/>
            </a:pPr>
            <a:r>
              <a:rPr lang="en-US" dirty="0"/>
              <a:t>Housing Action Illinois (2021). Federally funded emergency rental assistance programs for 2021. </a:t>
            </a:r>
            <a:r>
              <a:rPr lang="en-US" dirty="0">
                <a:hlinkClick r:id="rId5"/>
              </a:rPr>
              <a:t>https://housingactionil.org/blog/2021/04/19/federally-funded-emergency-rental-assistance-programs-for-2021/</a:t>
            </a:r>
            <a:endParaRPr lang="en-US" dirty="0"/>
          </a:p>
          <a:p>
            <a:pPr marL="342900" marR="0" lvl="0" indent="-342900" fontAlgn="auto">
              <a:lnSpc>
                <a:spcPct val="90000"/>
              </a:lnSpc>
              <a:spcBef>
                <a:spcPts val="0"/>
              </a:spcBef>
              <a:spcAft>
                <a:spcPts val="600"/>
              </a:spcAft>
              <a:buClrTx/>
              <a:buSzTx/>
              <a:buFont typeface="+mj-lt"/>
              <a:buAutoNum type="arabicPeriod" startAt="18"/>
              <a:tabLst/>
              <a:defRPr/>
            </a:pPr>
            <a:r>
              <a:rPr lang="en-US" sz="1800" kern="1200" dirty="0">
                <a:solidFill>
                  <a:schemeClr val="tx1"/>
                </a:solidFill>
                <a:effectLst/>
              </a:rPr>
              <a:t>U.S. Department of Health and Human Services (HHS). (2019). </a:t>
            </a:r>
            <a:r>
              <a:rPr lang="en-US" sz="1800" i="1" kern="1200" dirty="0">
                <a:solidFill>
                  <a:schemeClr val="tx1"/>
                </a:solidFill>
                <a:effectLst/>
              </a:rPr>
              <a:t>FYSB FY2019 Runaway and homeless youth maternity group homes grantees.</a:t>
            </a:r>
            <a:r>
              <a:rPr lang="en-US" sz="1800" kern="1200" dirty="0">
                <a:solidFill>
                  <a:schemeClr val="tx1"/>
                </a:solidFill>
                <a:effectLst/>
              </a:rPr>
              <a:t> </a:t>
            </a:r>
            <a:r>
              <a:rPr lang="en-US" sz="1800" u="sng" kern="1200" dirty="0">
                <a:solidFill>
                  <a:schemeClr val="tx1"/>
                </a:solidFill>
                <a:effectLst/>
                <a:hlinkClick r:id="" action="ppaction://noaction"/>
              </a:rPr>
              <a:t>https://www.acf.hhs.gov/fysb/grant-funding/fysb-fy2019-runaway-and-homeless-youth-maternity-group-homes-grantees</a:t>
            </a:r>
            <a:endParaRPr lang="en-US" sz="1800" u="sng" kern="1200" dirty="0">
              <a:solidFill>
                <a:schemeClr val="tx1"/>
              </a:solidFill>
              <a:effectLst/>
            </a:endParaRPr>
          </a:p>
          <a:p>
            <a:pPr marL="342900" marR="0" lvl="0" indent="-342900" fontAlgn="auto">
              <a:lnSpc>
                <a:spcPct val="90000"/>
              </a:lnSpc>
              <a:spcBef>
                <a:spcPts val="0"/>
              </a:spcBef>
              <a:spcAft>
                <a:spcPts val="600"/>
              </a:spcAft>
              <a:buClrTx/>
              <a:buSzTx/>
              <a:buFont typeface="+mj-lt"/>
              <a:buAutoNum type="arabicPeriod" startAt="18"/>
              <a:tabLst/>
              <a:defRPr/>
            </a:pPr>
            <a:r>
              <a:rPr lang="en-US" sz="1800" kern="1200" dirty="0">
                <a:solidFill>
                  <a:schemeClr val="tx1"/>
                </a:solidFill>
                <a:effectLst/>
                <a:latin typeface="+mn-lt"/>
                <a:ea typeface="+mn-ea"/>
                <a:cs typeface="+mn-cs"/>
              </a:rPr>
              <a:t>Boston Housing Authority (2014). </a:t>
            </a:r>
            <a:r>
              <a:rPr lang="en-US" sz="1800" i="1" kern="1200" dirty="0">
                <a:solidFill>
                  <a:schemeClr val="tx1"/>
                </a:solidFill>
                <a:effectLst/>
                <a:latin typeface="+mn-lt"/>
                <a:ea typeface="+mn-ea"/>
                <a:cs typeface="+mn-cs"/>
              </a:rPr>
              <a:t>Health Start in Housing provides housing and services to women with high risk pregnancies.</a:t>
            </a:r>
            <a:r>
              <a:rPr lang="en-US" sz="1800"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hlinkClick r:id="rId6"/>
              </a:rPr>
              <a:t>https://www.bostonhousing.org/en/BHA-Blog/December-2014/Healthy-Start-in-Housing-provides-housing-and-serv.aspx#:~:text=The%20Boston%20Public%20Health%20Commission,secure%20and%20retain%20stable%20housing</a:t>
            </a:r>
            <a:endParaRPr lang="en-US" dirty="0"/>
          </a:p>
          <a:p>
            <a:pPr marL="342900" marR="0" lvl="0" indent="-342900" fontAlgn="auto">
              <a:lnSpc>
                <a:spcPct val="90000"/>
              </a:lnSpc>
              <a:spcBef>
                <a:spcPts val="0"/>
              </a:spcBef>
              <a:spcAft>
                <a:spcPts val="600"/>
              </a:spcAft>
              <a:buClrTx/>
              <a:buSzTx/>
              <a:buFont typeface="+mj-lt"/>
              <a:buAutoNum type="arabicPeriod" startAt="18"/>
              <a:tabLst/>
              <a:defRPr/>
            </a:pPr>
            <a:r>
              <a:rPr lang="en-US" dirty="0"/>
              <a:t>Health Policy Institute of Ohio.</a:t>
            </a:r>
            <a:r>
              <a:rPr lang="en-US" baseline="0" dirty="0"/>
              <a:t> (June 2021). </a:t>
            </a:r>
            <a:r>
              <a:rPr lang="en-US" i="1" baseline="0" dirty="0"/>
              <a:t>Healthy Beginnings at Home: Final Report.</a:t>
            </a:r>
            <a:r>
              <a:rPr lang="en-US" dirty="0"/>
              <a:t> </a:t>
            </a:r>
            <a:r>
              <a:rPr lang="en-US" i="0" baseline="0" dirty="0">
                <a:hlinkClick r:id="rId7"/>
              </a:rPr>
              <a:t>https://cohhio.org/healthy-beginnings-at-home/research-and-reports/</a:t>
            </a:r>
            <a:endParaRPr lang="en-US" i="0" baseline="0" dirty="0"/>
          </a:p>
          <a:p>
            <a:pPr marL="342900" marR="0" lvl="0" indent="-342900" fontAlgn="auto">
              <a:lnSpc>
                <a:spcPct val="90000"/>
              </a:lnSpc>
              <a:spcBef>
                <a:spcPts val="0"/>
              </a:spcBef>
              <a:spcAft>
                <a:spcPts val="600"/>
              </a:spcAft>
              <a:buClrTx/>
              <a:buSzTx/>
              <a:buFont typeface="+mj-lt"/>
              <a:buAutoNum type="arabicPeriod" startAt="18"/>
              <a:tabLst/>
              <a:defRPr/>
            </a:pPr>
            <a:r>
              <a:rPr lang="en-US" i="0" baseline="0" dirty="0"/>
              <a:t>Bush Stevens, </a:t>
            </a:r>
            <a:r>
              <a:rPr lang="en-US" i="0" baseline="0" dirty="0" err="1"/>
              <a:t>Reat</a:t>
            </a:r>
            <a:r>
              <a:rPr lang="en-US" i="0" baseline="0" dirty="0"/>
              <a:t>, and Santiago. (June 2023). </a:t>
            </a:r>
            <a:r>
              <a:rPr lang="en-US" i="1" baseline="0" dirty="0"/>
              <a:t>Healthy Beginnings at Home: Final Report. </a:t>
            </a:r>
            <a:r>
              <a:rPr lang="en-US" dirty="0"/>
              <a:t> </a:t>
            </a:r>
            <a:r>
              <a:rPr lang="en-US" i="0" baseline="0" dirty="0"/>
              <a:t>https://</a:t>
            </a:r>
            <a:r>
              <a:rPr lang="en-US" i="0" baseline="0" dirty="0" err="1"/>
              <a:t>www.healthpolicyohio.org</a:t>
            </a:r>
            <a:r>
              <a:rPr lang="en-US" i="0" baseline="0" dirty="0"/>
              <a:t>/healthy-beginnings-at-home-final-report/</a:t>
            </a:r>
          </a:p>
          <a:p>
            <a:pPr marL="342900" indent="-342900">
              <a:lnSpc>
                <a:spcPct val="90000"/>
              </a:lnSpc>
              <a:spcAft>
                <a:spcPts val="600"/>
              </a:spcAft>
              <a:buFont typeface="+mj-lt"/>
              <a:buAutoNum type="arabicPeriod" startAt="18"/>
              <a:defRPr/>
            </a:pPr>
            <a:r>
              <a:rPr lang="en-US" sz="1800" kern="1200" dirty="0">
                <a:solidFill>
                  <a:schemeClr val="tx1"/>
                </a:solidFill>
                <a:effectLst/>
                <a:latin typeface="+mn-lt"/>
                <a:ea typeface="+mn-ea"/>
                <a:cs typeface="+mn-cs"/>
              </a:rPr>
              <a:t>Sharps PW, </a:t>
            </a:r>
            <a:r>
              <a:rPr lang="en-US" sz="1800" kern="1200" dirty="0" err="1">
                <a:solidFill>
                  <a:schemeClr val="tx1"/>
                </a:solidFill>
                <a:effectLst/>
                <a:latin typeface="+mn-lt"/>
                <a:ea typeface="+mn-ea"/>
                <a:cs typeface="+mn-cs"/>
              </a:rPr>
              <a:t>Laughon</a:t>
            </a:r>
            <a:r>
              <a:rPr lang="en-US" sz="1800" kern="1200" dirty="0">
                <a:solidFill>
                  <a:schemeClr val="tx1"/>
                </a:solidFill>
                <a:effectLst/>
                <a:latin typeface="+mn-lt"/>
                <a:ea typeface="+mn-ea"/>
                <a:cs typeface="+mn-cs"/>
              </a:rPr>
              <a:t> K, </a:t>
            </a:r>
            <a:r>
              <a:rPr lang="en-US" sz="1800" kern="1200" dirty="0" err="1">
                <a:solidFill>
                  <a:schemeClr val="tx1"/>
                </a:solidFill>
                <a:effectLst/>
                <a:latin typeface="+mn-lt"/>
                <a:ea typeface="+mn-ea"/>
                <a:cs typeface="+mn-cs"/>
              </a:rPr>
              <a:t>Giangrande</a:t>
            </a:r>
            <a:r>
              <a:rPr lang="en-US" sz="1800" kern="1200" dirty="0">
                <a:solidFill>
                  <a:schemeClr val="tx1"/>
                </a:solidFill>
                <a:effectLst/>
                <a:latin typeface="+mn-lt"/>
                <a:ea typeface="+mn-ea"/>
                <a:cs typeface="+mn-cs"/>
              </a:rPr>
              <a:t> SK. Intimate partner violence and the childbearing year: maternal and infant health consequences. Trauma Violence Abuse. 2007;8:105e116.</a:t>
            </a:r>
          </a:p>
          <a:p>
            <a:pPr marL="342900" indent="-342900">
              <a:buFont typeface="+mj-lt"/>
              <a:buAutoNum type="arabicPeriod" startAt="18"/>
            </a:pPr>
            <a:r>
              <a:rPr lang="en-US" dirty="0">
                <a:effectLst/>
              </a:rPr>
              <a:t>Gomez, I., </a:t>
            </a:r>
            <a:r>
              <a:rPr lang="en-US" dirty="0" err="1">
                <a:effectLst/>
              </a:rPr>
              <a:t>Ranji</a:t>
            </a:r>
            <a:r>
              <a:rPr lang="en-US" dirty="0">
                <a:effectLst/>
              </a:rPr>
              <a:t>, U., </a:t>
            </a:r>
            <a:r>
              <a:rPr lang="en-US" dirty="0" err="1">
                <a:effectLst/>
              </a:rPr>
              <a:t>Salganicoff</a:t>
            </a:r>
            <a:r>
              <a:rPr lang="en-US" dirty="0">
                <a:effectLst/>
              </a:rPr>
              <a:t>, A., &amp; Published, B. F. (2022, February 17). Medicaid Coverage for Women. </a:t>
            </a:r>
            <a:r>
              <a:rPr lang="en-US" i="1" dirty="0">
                <a:effectLst/>
              </a:rPr>
              <a:t>KFF</a:t>
            </a:r>
            <a:r>
              <a:rPr lang="en-US" dirty="0">
                <a:effectLst/>
              </a:rPr>
              <a:t>. </a:t>
            </a:r>
            <a:r>
              <a:rPr lang="en-US" dirty="0">
                <a:effectLst/>
                <a:hlinkClick r:id="rId8"/>
              </a:rPr>
              <a:t>https://www.kff.org/womens-health-policy/issue-brief/medicaid-coverage-for-women/</a:t>
            </a:r>
            <a:endParaRPr lang="en-US" dirty="0">
              <a:effectLst/>
            </a:endParaRPr>
          </a:p>
          <a:p>
            <a:pPr marR="0" lvl="0" fontAlgn="auto">
              <a:lnSpc>
                <a:spcPct val="90000"/>
              </a:lnSpc>
              <a:spcBef>
                <a:spcPts val="0"/>
              </a:spcBef>
              <a:spcAft>
                <a:spcPts val="600"/>
              </a:spcAft>
              <a:buClrTx/>
              <a:buSzTx/>
              <a:tabLst/>
              <a:defRPr/>
            </a:pPr>
            <a:endParaRPr lang="en-US" u="sng" dirty="0"/>
          </a:p>
        </p:txBody>
      </p:sp>
    </p:spTree>
    <p:extLst>
      <p:ext uri="{BB962C8B-B14F-4D97-AF65-F5344CB8AC3E}">
        <p14:creationId xmlns:p14="http://schemas.microsoft.com/office/powerpoint/2010/main" val="110390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56339-3770-0430-49AB-6DD481A43FEA}"/>
              </a:ext>
            </a:extLst>
          </p:cNvPr>
          <p:cNvSpPr txBox="1"/>
          <p:nvPr/>
        </p:nvSpPr>
        <p:spPr>
          <a:xfrm>
            <a:off x="191911" y="289367"/>
            <a:ext cx="11808178" cy="551227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8"/>
              <a:tabLst/>
              <a:defRPr/>
            </a:pPr>
            <a:r>
              <a:rPr lang="en-US" dirty="0">
                <a:effectLst/>
              </a:rPr>
              <a:t>Evaluation (ASPE), A. S. for P. and. (2007, September 26). </a:t>
            </a:r>
            <a:r>
              <a:rPr lang="en-US" i="1" dirty="0">
                <a:effectLst/>
              </a:rPr>
              <a:t>Condensed Version of a Primer on How to Use Medicaid to Assist Persons Who Are Homeless to Access Medical, Behavioral Health, and Support Services</a:t>
            </a:r>
            <a:r>
              <a:rPr lang="en-US" dirty="0">
                <a:effectLst/>
              </a:rPr>
              <a:t> [Text]. </a:t>
            </a:r>
            <a:r>
              <a:rPr lang="en-US" dirty="0" err="1">
                <a:effectLst/>
              </a:rPr>
              <a:t>HHS.Gov</a:t>
            </a:r>
            <a:r>
              <a:rPr lang="en-US" dirty="0">
                <a:effectLst/>
              </a:rPr>
              <a:t>. </a:t>
            </a:r>
            <a:r>
              <a:rPr lang="en-US" dirty="0">
                <a:effectLst/>
                <a:hlinkClick r:id="rId3"/>
              </a:rPr>
              <a:t>https://www.hhs.gov/programs/social-services/homelessness/research/how-to-use-medicaid-to-assist-homeless-persons/index.html</a:t>
            </a:r>
            <a:endParaRPr lang="en-US" dirty="0">
              <a:effectLs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8"/>
              <a:tabLst/>
              <a:defRPr/>
            </a:pPr>
            <a:r>
              <a:rPr lang="en-US" i="1" dirty="0">
                <a:effectLst/>
              </a:rPr>
              <a:t>Housing Support Services Health Services Initiative</a:t>
            </a:r>
            <a:r>
              <a:rPr lang="en-US" dirty="0">
                <a:effectLst/>
              </a:rPr>
              <a:t>. (2021, October 12). Wisconsin Department of Health Services. </a:t>
            </a:r>
            <a:r>
              <a:rPr lang="en-US" dirty="0">
                <a:effectLst/>
                <a:hlinkClick r:id="rId4"/>
              </a:rPr>
              <a:t>https://www.dhs.wisconsin.gov/medicaid/housing-supports.htm</a:t>
            </a:r>
            <a:endParaRPr lang="en-US" dirty="0"/>
          </a:p>
          <a:p>
            <a:pPr marL="342900" indent="-342900">
              <a:lnSpc>
                <a:spcPct val="90000"/>
              </a:lnSpc>
              <a:spcAft>
                <a:spcPts val="600"/>
              </a:spcAft>
              <a:buFont typeface="+mj-lt"/>
              <a:buAutoNum type="arabicPeriod" startAt="28"/>
              <a:defRPr/>
            </a:pPr>
            <a:r>
              <a:rPr lang="en-US" dirty="0"/>
              <a:t>Continuum of care program. U.S. Department of Housing and Urban Development Web site. https://www.hud.gov/program_offices/comm_planning/coc. Updated 2023. Accessed March 25th, 2023.</a:t>
            </a:r>
          </a:p>
          <a:p>
            <a:pPr marL="342900" indent="-342900">
              <a:lnSpc>
                <a:spcPct val="90000"/>
              </a:lnSpc>
              <a:spcAft>
                <a:spcPts val="600"/>
              </a:spcAft>
              <a:buFont typeface="+mj-lt"/>
              <a:buAutoNum type="arabicPeriod" startAt="28"/>
              <a:defRPr/>
            </a:pPr>
            <a:r>
              <a:rPr lang="en-US" sz="1800" kern="1200" dirty="0">
                <a:solidFill>
                  <a:schemeClr val="tx1"/>
                </a:solidFill>
                <a:effectLst/>
                <a:latin typeface="+mn-lt"/>
                <a:ea typeface="+mn-ea"/>
                <a:cs typeface="+mn-cs"/>
              </a:rPr>
              <a:t>Definition of chronic homelessness . HUD Exchange Web site. https://www.hudexchange.info/homelessness-assistance/coc-esg-virtual-binders/</a:t>
            </a:r>
            <a:r>
              <a:rPr lang="en-US" sz="1800" kern="1200" dirty="0" err="1">
                <a:solidFill>
                  <a:schemeClr val="tx1"/>
                </a:solidFill>
                <a:effectLst/>
                <a:latin typeface="+mn-lt"/>
                <a:ea typeface="+mn-ea"/>
                <a:cs typeface="+mn-cs"/>
              </a:rPr>
              <a:t>coc</a:t>
            </a:r>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esg</a:t>
            </a:r>
            <a:r>
              <a:rPr lang="en-US" sz="1800" kern="1200" dirty="0">
                <a:solidFill>
                  <a:schemeClr val="tx1"/>
                </a:solidFill>
                <a:effectLst/>
                <a:latin typeface="+mn-lt"/>
                <a:ea typeface="+mn-ea"/>
                <a:cs typeface="+mn-cs"/>
              </a:rPr>
              <a:t>-homeless-eligibility/definition-of-chronic-homelessness/. Accessed 5/9/, 2023.</a:t>
            </a:r>
          </a:p>
          <a:p>
            <a:pPr marL="342900" indent="-342900">
              <a:lnSpc>
                <a:spcPct val="90000"/>
              </a:lnSpc>
              <a:spcAft>
                <a:spcPts val="600"/>
              </a:spcAft>
              <a:buFont typeface="+mj-lt"/>
              <a:buAutoNum type="arabicPeriod" startAt="28"/>
              <a:defRPr/>
            </a:pPr>
            <a:r>
              <a:rPr lang="en-US" sz="1800" kern="1200" dirty="0">
                <a:solidFill>
                  <a:schemeClr val="tx1"/>
                </a:solidFill>
                <a:effectLst/>
                <a:latin typeface="+mn-lt"/>
                <a:ea typeface="+mn-ea"/>
                <a:cs typeface="+mn-cs"/>
              </a:rPr>
              <a:t>Public housing (PH) data dashboard. U.S. Department of Housing and Urban Development Web site. https://www.hud.gov/program_offices/public_indian_housing/programs/ph/PH_Dashboard. Accessed April 25, 2023.</a:t>
            </a:r>
          </a:p>
          <a:p>
            <a:pPr marL="342900" indent="-342900">
              <a:lnSpc>
                <a:spcPct val="90000"/>
              </a:lnSpc>
              <a:spcAft>
                <a:spcPts val="600"/>
              </a:spcAft>
              <a:buFont typeface="+mj-lt"/>
              <a:buAutoNum type="arabicPeriod" startAt="28"/>
              <a:defRPr/>
            </a:pPr>
            <a:r>
              <a:rPr lang="en-US" sz="1800" kern="1200" dirty="0">
                <a:solidFill>
                  <a:schemeClr val="tx1"/>
                </a:solidFill>
                <a:effectLst/>
                <a:latin typeface="+mn-lt"/>
                <a:ea typeface="+mn-ea"/>
                <a:cs typeface="+mn-cs"/>
              </a:rPr>
              <a:t>Public housing. National Housing Law Project Web site. https://www.nhlp.org/resource-center/public-housing/. Accessed May 10th, 2023.</a:t>
            </a:r>
          </a:p>
          <a:p>
            <a:pPr marL="342900" indent="-342900">
              <a:lnSpc>
                <a:spcPct val="90000"/>
              </a:lnSpc>
              <a:spcAft>
                <a:spcPts val="600"/>
              </a:spcAft>
              <a:buFont typeface="+mj-lt"/>
              <a:buAutoNum type="arabicPeriod" startAt="28"/>
              <a:defRPr/>
            </a:pPr>
            <a:r>
              <a:rPr lang="en-US" i="1" dirty="0">
                <a:effectLst/>
              </a:rPr>
              <a:t>Maternity Group Homes</a:t>
            </a:r>
            <a:r>
              <a:rPr lang="en-US" dirty="0">
                <a:effectLst/>
              </a:rPr>
              <a:t>. (n.d.). Retrieved October 12, 2023, from </a:t>
            </a:r>
            <a:r>
              <a:rPr lang="en-US" dirty="0">
                <a:effectLst/>
                <a:hlinkClick r:id="rId5"/>
              </a:rPr>
              <a:t>https://www.acf.hhs.gov/fysb/fact-sheet/maternity-group-homes</a:t>
            </a:r>
            <a:endParaRPr lang="en-US" dirty="0">
              <a:effectLst/>
            </a:endParaRPr>
          </a:p>
          <a:p>
            <a:pPr marL="342900" indent="-342900">
              <a:buFont typeface="+mj-lt"/>
              <a:buAutoNum type="arabicPeriod" startAt="28"/>
            </a:pPr>
            <a:r>
              <a:rPr lang="en-US" i="1" dirty="0">
                <a:effectLst/>
              </a:rPr>
              <a:t>Rental Housing Resources – IHDA</a:t>
            </a:r>
            <a:r>
              <a:rPr lang="en-US" dirty="0">
                <a:effectLst/>
              </a:rPr>
              <a:t>. (n.d.). Retrieved October 12, 2023, from </a:t>
            </a:r>
            <a:r>
              <a:rPr lang="en-US" dirty="0">
                <a:effectLst/>
                <a:hlinkClick r:id="rId6"/>
              </a:rPr>
              <a:t>https://www.ihda.org/rental-housing-main/rental-housing/</a:t>
            </a:r>
            <a:endParaRPr lang="en-US" dirty="0">
              <a:effectLst/>
            </a:endParaRPr>
          </a:p>
        </p:txBody>
      </p:sp>
    </p:spTree>
    <p:extLst>
      <p:ext uri="{BB962C8B-B14F-4D97-AF65-F5344CB8AC3E}">
        <p14:creationId xmlns:p14="http://schemas.microsoft.com/office/powerpoint/2010/main" val="822744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56339-3770-0430-49AB-6DD481A43FEA}"/>
              </a:ext>
            </a:extLst>
          </p:cNvPr>
          <p:cNvSpPr txBox="1"/>
          <p:nvPr/>
        </p:nvSpPr>
        <p:spPr>
          <a:xfrm>
            <a:off x="191911" y="398939"/>
            <a:ext cx="11808178" cy="5755422"/>
          </a:xfrm>
          <a:prstGeom prst="rect">
            <a:avLst/>
          </a:prstGeom>
          <a:noFill/>
        </p:spPr>
        <p:txBody>
          <a:bodyPr wrap="square">
            <a:spAutoFit/>
          </a:bodyPr>
          <a:lstStyle/>
          <a:p>
            <a:pPr marL="342900" indent="-342900">
              <a:lnSpc>
                <a:spcPct val="90000"/>
              </a:lnSpc>
              <a:spcAft>
                <a:spcPts val="600"/>
              </a:spcAft>
              <a:buFont typeface="+mj-lt"/>
              <a:buAutoNum type="arabicPeriod" startAt="36"/>
              <a:defRPr/>
            </a:pPr>
            <a:r>
              <a:rPr lang="en-US" sz="1800" kern="1200" dirty="0">
                <a:solidFill>
                  <a:schemeClr val="tx1"/>
                </a:solidFill>
                <a:effectLst/>
                <a:latin typeface="+mn-lt"/>
                <a:ea typeface="+mn-ea"/>
                <a:cs typeface="+mn-cs"/>
              </a:rPr>
              <a:t>Rental housing support (RHS) program re-entry special demonstration program local administering agencies (LAA). Illinois Housing Development Authority. 2018.</a:t>
            </a:r>
            <a:endParaRPr lang="en-US" dirty="0"/>
          </a:p>
          <a:p>
            <a:pPr marL="342900" indent="-342900">
              <a:lnSpc>
                <a:spcPct val="90000"/>
              </a:lnSpc>
              <a:spcAft>
                <a:spcPts val="600"/>
              </a:spcAft>
              <a:buFont typeface="+mj-lt"/>
              <a:buAutoNum type="arabicPeriod" startAt="36"/>
              <a:defRPr/>
            </a:pPr>
            <a:r>
              <a:rPr lang="en-US" sz="1800" kern="1200" dirty="0">
                <a:solidFill>
                  <a:schemeClr val="tx1"/>
                </a:solidFill>
                <a:effectLst/>
                <a:latin typeface="+mn-lt"/>
                <a:ea typeface="+mn-ea"/>
                <a:cs typeface="+mn-cs"/>
              </a:rPr>
              <a:t>Request for proposals - rental housing support program special demonstration program local administering agencies. Illinois Housing Development Authority. 2017.</a:t>
            </a:r>
          </a:p>
          <a:p>
            <a:pPr marL="342900" indent="-342900">
              <a:lnSpc>
                <a:spcPct val="90000"/>
              </a:lnSpc>
              <a:spcAft>
                <a:spcPts val="600"/>
              </a:spcAft>
              <a:buFont typeface="+mj-lt"/>
              <a:buAutoNum type="arabicPeriod" startAt="36"/>
              <a:defRPr/>
            </a:pPr>
            <a:r>
              <a:rPr lang="en-US" dirty="0"/>
              <a:t>Housing advocacy and cash assistance program . National Low Income Housing Coalition Web site. https://reports.nlihc.org/rental-programs/catalog/housing-advocacy-and-cash-assistance-program. Accessed 7/3/, 2023.</a:t>
            </a:r>
          </a:p>
          <a:p>
            <a:pPr marL="342900" indent="-342900">
              <a:lnSpc>
                <a:spcPct val="90000"/>
              </a:lnSpc>
              <a:spcAft>
                <a:spcPts val="600"/>
              </a:spcAft>
              <a:buFont typeface="+mj-lt"/>
              <a:buAutoNum type="arabicPeriod" startAt="36"/>
              <a:defRPr/>
            </a:pPr>
            <a:r>
              <a:rPr lang="en-US" sz="1800" kern="1200" dirty="0">
                <a:solidFill>
                  <a:schemeClr val="tx1"/>
                </a:solidFill>
                <a:effectLst/>
                <a:latin typeface="+mn-lt"/>
                <a:ea typeface="+mn-ea"/>
                <a:cs typeface="+mn-cs"/>
              </a:rPr>
              <a:t>Youth housing assistance program. Illinois Department of Children and Family Services Web site. https://dcfs.illinois.gov/brighter-futures/independence/housing/cash-assistance.html. Accessed 7/3/, 2023.</a:t>
            </a:r>
          </a:p>
          <a:p>
            <a:pPr marL="342900" indent="-342900">
              <a:lnSpc>
                <a:spcPct val="90000"/>
              </a:lnSpc>
              <a:spcAft>
                <a:spcPts val="600"/>
              </a:spcAft>
              <a:buFont typeface="+mj-lt"/>
              <a:buAutoNum type="arabicPeriod" startAt="36"/>
              <a:defRPr/>
            </a:pPr>
            <a:r>
              <a:rPr lang="en-US" sz="1800" kern="1200" dirty="0">
                <a:solidFill>
                  <a:schemeClr val="tx1"/>
                </a:solidFill>
                <a:effectLst/>
                <a:latin typeface="+mn-lt"/>
                <a:ea typeface="+mn-ea"/>
                <a:cs typeface="+mn-cs"/>
              </a:rPr>
              <a:t>Homeless prevention. Illinois Department of Human Services Web site. https://www.dhs.state.il.us/page.aspx?item=30360. Accessed April 25, 2023.</a:t>
            </a:r>
          </a:p>
          <a:p>
            <a:pPr marL="342900" indent="-342900">
              <a:lnSpc>
                <a:spcPct val="90000"/>
              </a:lnSpc>
              <a:spcAft>
                <a:spcPts val="600"/>
              </a:spcAft>
              <a:buFont typeface="+mj-lt"/>
              <a:buAutoNum type="arabicPeriod" startAt="36"/>
              <a:defRPr/>
            </a:pPr>
            <a:r>
              <a:rPr lang="en-US" dirty="0"/>
              <a:t>Utility bill assistance. Illinois Department of Commerce Web site. https://dceo.illinois.gov/communityservices/utilitybillassistance.html. Accessed 5/10/2023.</a:t>
            </a:r>
          </a:p>
          <a:p>
            <a:pPr marL="342900" indent="-342900">
              <a:lnSpc>
                <a:spcPct val="90000"/>
              </a:lnSpc>
              <a:spcAft>
                <a:spcPts val="600"/>
              </a:spcAft>
              <a:buFont typeface="+mj-lt"/>
              <a:buAutoNum type="arabicPeriod" startAt="36"/>
              <a:defRPr/>
            </a:pPr>
            <a:r>
              <a:rPr lang="en-US" sz="1800" kern="1200" dirty="0">
                <a:solidFill>
                  <a:schemeClr val="tx1"/>
                </a:solidFill>
                <a:effectLst/>
                <a:latin typeface="+mn-lt"/>
                <a:ea typeface="+mn-ea"/>
                <a:cs typeface="+mn-cs"/>
              </a:rPr>
              <a:t>Utility billing relief program &amp; LIHWAP . City of Chicago Web site. </a:t>
            </a:r>
            <a:r>
              <a:rPr lang="en-US" sz="1800" kern="1200" dirty="0">
                <a:solidFill>
                  <a:schemeClr val="tx1"/>
                </a:solidFill>
                <a:effectLst/>
                <a:latin typeface="+mn-lt"/>
                <a:ea typeface="+mn-ea"/>
                <a:cs typeface="+mn-cs"/>
                <a:hlinkClick r:id="rId3"/>
              </a:rPr>
              <a:t>https://www.chicago.gov/city/en/depts/fin/provdrs/utility_billing/svcs/utility-bill-relief-program.html</a:t>
            </a:r>
            <a:r>
              <a:rPr lang="en-US" sz="1800" kern="1200" dirty="0">
                <a:solidFill>
                  <a:schemeClr val="tx1"/>
                </a:solidFill>
                <a:effectLst/>
                <a:latin typeface="+mn-lt"/>
                <a:ea typeface="+mn-ea"/>
                <a:cs typeface="+mn-cs"/>
              </a:rPr>
              <a:t>. Accessed 5/10/, 2023</a:t>
            </a:r>
          </a:p>
          <a:p>
            <a:pPr marL="342900" indent="-342900">
              <a:buFont typeface="+mj-lt"/>
              <a:buAutoNum type="arabicPeriod" startAt="36"/>
            </a:pPr>
            <a:r>
              <a:rPr lang="en-US" dirty="0"/>
              <a:t>Environmental Protection Agency. (June 2023). </a:t>
            </a:r>
            <a:r>
              <a:rPr lang="en-US" i="1" dirty="0"/>
              <a:t>Environmental Justice Toolkit for Lead Paint Enforcement Programs. </a:t>
            </a:r>
            <a:r>
              <a:rPr lang="en-US" i="0" dirty="0"/>
              <a:t>https://</a:t>
            </a:r>
            <a:r>
              <a:rPr lang="en-US" i="0" dirty="0" err="1"/>
              <a:t>www.epa.gov</a:t>
            </a:r>
            <a:r>
              <a:rPr lang="en-US" i="0" dirty="0"/>
              <a:t>/system/files/documents/2023-07/</a:t>
            </a:r>
            <a:r>
              <a:rPr lang="en-US" i="0" dirty="0" err="1"/>
              <a:t>ejleadpainttoolkit.pdf</a:t>
            </a:r>
            <a:r>
              <a:rPr lang="en-US" i="0" dirty="0"/>
              <a:t>  </a:t>
            </a:r>
            <a:endParaRPr lang="en-US"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6"/>
              <a:tabLst/>
              <a:defRPr/>
            </a:pPr>
            <a:r>
              <a:rPr lang="en-US" dirty="0">
                <a:effectLst/>
              </a:rPr>
              <a:t>EPA Press Office. (2023, January 30). </a:t>
            </a:r>
            <a:r>
              <a:rPr lang="en-US" i="1" dirty="0">
                <a:effectLst/>
              </a:rPr>
              <a:t>EPA and DOJ Announce Settlement with Logan Square </a:t>
            </a:r>
            <a:r>
              <a:rPr lang="en-US" i="1" dirty="0" err="1">
                <a:effectLst/>
              </a:rPr>
              <a:t>Aluminium</a:t>
            </a:r>
            <a:r>
              <a:rPr lang="en-US" i="1" dirty="0">
                <a:effectLst/>
              </a:rPr>
              <a:t> Supply Over Lead Violations</a:t>
            </a:r>
            <a:r>
              <a:rPr lang="en-US" dirty="0">
                <a:effectLst/>
              </a:rPr>
              <a:t> [News Release]. </a:t>
            </a:r>
            <a:r>
              <a:rPr lang="en-US" dirty="0">
                <a:effectLst/>
                <a:hlinkClick r:id="rId4"/>
              </a:rPr>
              <a:t>https://www.epa.gov/newsreleases/epa-and-doj-announce-settlement-logan-square-aluminium-supply-over-lead-violations</a:t>
            </a:r>
            <a:endParaRPr lang="en-US" dirty="0">
              <a:effectLst/>
            </a:endParaRPr>
          </a:p>
        </p:txBody>
      </p:sp>
    </p:spTree>
    <p:extLst>
      <p:ext uri="{BB962C8B-B14F-4D97-AF65-F5344CB8AC3E}">
        <p14:creationId xmlns:p14="http://schemas.microsoft.com/office/powerpoint/2010/main" val="641543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56339-3770-0430-49AB-6DD481A43FEA}"/>
              </a:ext>
            </a:extLst>
          </p:cNvPr>
          <p:cNvSpPr txBox="1"/>
          <p:nvPr/>
        </p:nvSpPr>
        <p:spPr>
          <a:xfrm>
            <a:off x="191911" y="398939"/>
            <a:ext cx="11808178" cy="23083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5"/>
              <a:tabLst/>
              <a:defRPr/>
            </a:pPr>
            <a:r>
              <a:rPr lang="en-US" i="1" dirty="0">
                <a:effectLst/>
              </a:rPr>
              <a:t>Hayes Leads Legislation to Address Maternal Health Crisis and Save Mothers and Infants</a:t>
            </a:r>
            <a:r>
              <a:rPr lang="en-US" dirty="0">
                <a:effectLst/>
              </a:rPr>
              <a:t>. (2023, May 16). Congresswoman </a:t>
            </a:r>
            <a:r>
              <a:rPr lang="en-US" dirty="0" err="1">
                <a:effectLst/>
              </a:rPr>
              <a:t>Jahana</a:t>
            </a:r>
            <a:r>
              <a:rPr lang="en-US" dirty="0">
                <a:effectLst/>
              </a:rPr>
              <a:t> Hayes. </a:t>
            </a:r>
            <a:r>
              <a:rPr lang="en-US" dirty="0">
                <a:effectLst/>
                <a:hlinkClick r:id="rId3"/>
              </a:rPr>
              <a:t>https://hayes.house.gov/2023/5/hayes-leads-legislation-to-address-maternal-health-crisis-and-save-mothers-and-infants</a:t>
            </a:r>
            <a:endParaRPr lang="en-US"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5"/>
              <a:tabLst/>
              <a:defRPr/>
            </a:pPr>
            <a:r>
              <a:rPr lang="en-US" i="1" dirty="0">
                <a:effectLst/>
              </a:rPr>
              <a:t>Black Maternal Health </a:t>
            </a:r>
            <a:r>
              <a:rPr lang="en-US" i="1" dirty="0" err="1">
                <a:effectLst/>
              </a:rPr>
              <a:t>Momnibus</a:t>
            </a:r>
            <a:r>
              <a:rPr lang="en-US" i="1" dirty="0">
                <a:effectLst/>
              </a:rPr>
              <a:t> | Black Maternal Health Caucus</a:t>
            </a:r>
            <a:r>
              <a:rPr lang="en-US" dirty="0">
                <a:effectLst/>
              </a:rPr>
              <a:t>. (2020, March 7). </a:t>
            </a:r>
            <a:r>
              <a:rPr lang="en-US" dirty="0">
                <a:effectLst/>
                <a:hlinkClick r:id="rId4"/>
              </a:rPr>
              <a:t>http://blackmaternalhealthcaucus-underwood.house.gov/Momnibus</a:t>
            </a:r>
            <a:endParaRPr lang="en-US" dirty="0">
              <a:effectLs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5"/>
              <a:tabLst/>
              <a:defRPr/>
            </a:pPr>
            <a:r>
              <a:rPr lang="en-US" i="1" dirty="0">
                <a:effectLst/>
              </a:rPr>
              <a:t>Schakowsky Reintroduces Legislation to Address Black Maternal Health Disparities | Congresswoman Jan Schakowsky</a:t>
            </a:r>
            <a:r>
              <a:rPr lang="en-US" dirty="0">
                <a:effectLst/>
              </a:rPr>
              <a:t>. (2023, May 15). </a:t>
            </a:r>
            <a:r>
              <a:rPr lang="en-US" dirty="0">
                <a:effectLst/>
                <a:hlinkClick r:id="rId5"/>
              </a:rPr>
              <a:t>http://schakowsky.house.gov/media/press-releases/schakowsky-reintroduces-legislation-address-black-maternal-health-disparities</a:t>
            </a:r>
            <a:endParaRPr lang="en-US" dirty="0">
              <a:effectLst/>
            </a:endParaRPr>
          </a:p>
        </p:txBody>
      </p:sp>
    </p:spTree>
    <p:extLst>
      <p:ext uri="{BB962C8B-B14F-4D97-AF65-F5344CB8AC3E}">
        <p14:creationId xmlns:p14="http://schemas.microsoft.com/office/powerpoint/2010/main" val="19643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CE2E8F-9ED4-03A6-B832-2D4F3EFCB4A6}"/>
              </a:ext>
            </a:extLst>
          </p:cNvPr>
          <p:cNvPicPr>
            <a:picLocks noChangeAspect="1"/>
          </p:cNvPicPr>
          <p:nvPr/>
        </p:nvPicPr>
        <p:blipFill rotWithShape="1">
          <a:blip r:embed="rId3"/>
          <a:srcRect l="52742" t="35269" r="27540" b="30941"/>
          <a:stretch/>
        </p:blipFill>
        <p:spPr>
          <a:xfrm>
            <a:off x="8182381" y="3207064"/>
            <a:ext cx="3766509" cy="3630698"/>
          </a:xfrm>
          <a:prstGeom prst="rect">
            <a:avLst/>
          </a:prstGeom>
        </p:spPr>
      </p:pic>
      <p:sp>
        <p:nvSpPr>
          <p:cNvPr id="3" name="TextBox 2">
            <a:extLst>
              <a:ext uri="{FF2B5EF4-FFF2-40B4-BE49-F238E27FC236}">
                <a16:creationId xmlns:a16="http://schemas.microsoft.com/office/drawing/2014/main" id="{9E35C76E-DCA9-5B4B-AED2-3FE1030A4A02}"/>
              </a:ext>
            </a:extLst>
          </p:cNvPr>
          <p:cNvSpPr txBox="1"/>
          <p:nvPr/>
        </p:nvSpPr>
        <p:spPr>
          <a:xfrm>
            <a:off x="243110" y="1459503"/>
            <a:ext cx="11809407" cy="4923527"/>
          </a:xfrm>
          <a:prstGeom prst="rect">
            <a:avLst/>
          </a:prstGeom>
          <a:noFill/>
        </p:spPr>
        <p:txBody>
          <a:bodyPr wrap="square" rtlCol="0">
            <a:spAutoFit/>
          </a:bodyPr>
          <a:lstStyle/>
          <a:p>
            <a:pPr marL="321297" indent="-321297">
              <a:buFont typeface="Arial" panose="020B0604020202020204" pitchFamily="34" charset="0"/>
              <a:buChar char="•"/>
            </a:pPr>
            <a:r>
              <a:rPr lang="en-US" sz="2249" dirty="0"/>
              <a:t>Among women ages 18-25 who experience homelessness, 44% are pregnant or parents</a:t>
            </a:r>
            <a:r>
              <a:rPr lang="en-US" sz="2249" baseline="30000" dirty="0"/>
              <a:t>7</a:t>
            </a:r>
          </a:p>
          <a:p>
            <a:pPr marL="749694" lvl="1" indent="-321297">
              <a:buFont typeface="Arial" panose="020B0604020202020204" pitchFamily="34" charset="0"/>
              <a:buChar char="•"/>
            </a:pPr>
            <a:r>
              <a:rPr lang="en-US" sz="2249" dirty="0"/>
              <a:t>1.1 million children in the United States have a youth parent who experienced homelessness in the last year</a:t>
            </a:r>
            <a:r>
              <a:rPr lang="en-US" sz="2249" baseline="30000" dirty="0"/>
              <a:t>7</a:t>
            </a:r>
          </a:p>
          <a:p>
            <a:pPr marL="749694" lvl="1" indent="-321297">
              <a:buFont typeface="Arial" panose="020B0604020202020204" pitchFamily="34" charset="0"/>
              <a:buChar char="•"/>
            </a:pPr>
            <a:endParaRPr lang="en-US" sz="1031" dirty="0"/>
          </a:p>
          <a:p>
            <a:pPr marL="321297" indent="-321297">
              <a:buFont typeface="Arial" panose="020B0604020202020204" pitchFamily="34" charset="0"/>
              <a:buChar char="•"/>
            </a:pPr>
            <a:r>
              <a:rPr lang="en-US" sz="2249" dirty="0"/>
              <a:t>Although youth parents experiencing homelessness seek services during and after pregnancy, many homelessness services do not provide support directed toward youth parents</a:t>
            </a:r>
            <a:r>
              <a:rPr lang="en-US" sz="2249" baseline="30000" dirty="0"/>
              <a:t>7</a:t>
            </a:r>
            <a:r>
              <a:rPr lang="en-US" sz="2249" dirty="0"/>
              <a:t> </a:t>
            </a:r>
          </a:p>
          <a:p>
            <a:pPr marL="749694" lvl="1" indent="-321297">
              <a:buFont typeface="Arial" panose="020B0604020202020204" pitchFamily="34" charset="0"/>
              <a:buChar char="•"/>
            </a:pPr>
            <a:r>
              <a:rPr lang="en-US" sz="2249" dirty="0"/>
              <a:t>One study of 142 homelessness service providers throughout the U.S. found</a:t>
            </a:r>
            <a:r>
              <a:rPr lang="en-US" sz="2249" baseline="30000" dirty="0"/>
              <a:t>7</a:t>
            </a:r>
            <a:r>
              <a:rPr lang="en-US" sz="2249" dirty="0"/>
              <a:t>:</a:t>
            </a:r>
          </a:p>
          <a:p>
            <a:pPr marL="1178090" lvl="2" indent="-321297">
              <a:buFont typeface="Arial" panose="020B0604020202020204" pitchFamily="34" charset="0"/>
              <a:buChar char="•"/>
            </a:pPr>
            <a:r>
              <a:rPr lang="en-US" sz="2249" dirty="0"/>
              <a:t>38% have at least one program that serves youth parents</a:t>
            </a:r>
          </a:p>
          <a:p>
            <a:pPr marL="1178090" lvl="2" indent="-321297">
              <a:buFont typeface="Arial" panose="020B0604020202020204" pitchFamily="34" charset="0"/>
              <a:buChar char="•"/>
            </a:pPr>
            <a:r>
              <a:rPr lang="en-US" sz="2249" dirty="0"/>
              <a:t>35% serve parents aged 18-25 years</a:t>
            </a:r>
          </a:p>
          <a:p>
            <a:pPr marL="1178090" lvl="2" indent="-321297">
              <a:buFont typeface="Arial" panose="020B0604020202020204" pitchFamily="34" charset="0"/>
              <a:buChar char="•"/>
            </a:pPr>
            <a:r>
              <a:rPr lang="en-US" sz="2249" dirty="0"/>
              <a:t>21% serve parents under the age of 18 years</a:t>
            </a:r>
          </a:p>
          <a:p>
            <a:pPr marL="263690" indent="-321297">
              <a:buFont typeface="Arial" panose="020B0604020202020204" pitchFamily="34" charset="0"/>
              <a:buChar char="•"/>
            </a:pPr>
            <a:endParaRPr lang="en-US" sz="2249" dirty="0"/>
          </a:p>
          <a:p>
            <a:pPr marL="263690" indent="-321297">
              <a:buFont typeface="Arial" panose="020B0604020202020204" pitchFamily="34" charset="0"/>
              <a:buChar char="•"/>
            </a:pPr>
            <a:r>
              <a:rPr lang="en-US" sz="2249" dirty="0"/>
              <a:t>More supports tailored to youth parents are needed to prevent                                        homelessness and provide services for those experiencing homelessness</a:t>
            </a:r>
            <a:r>
              <a:rPr lang="en-US" sz="2249" baseline="30000" dirty="0"/>
              <a:t>7</a:t>
            </a:r>
          </a:p>
          <a:p>
            <a:pPr marL="321297" indent="-321297">
              <a:buFont typeface="Arial" panose="020B0604020202020204" pitchFamily="34" charset="0"/>
              <a:buChar char="•"/>
            </a:pPr>
            <a:endParaRPr lang="en-US" sz="1499" dirty="0">
              <a:latin typeface="Avenir Medium" panose="02000503020000020003" pitchFamily="2" charset="0"/>
            </a:endParaRPr>
          </a:p>
          <a:p>
            <a:r>
              <a:rPr lang="en-US" sz="1874" i="1" dirty="0">
                <a:latin typeface="Avenir Medium" panose="02000503020000020003" pitchFamily="2" charset="0"/>
              </a:rPr>
              <a:t>*Youth is defined as ages 13-25 years old.</a:t>
            </a:r>
          </a:p>
        </p:txBody>
      </p:sp>
      <p:sp>
        <p:nvSpPr>
          <p:cNvPr id="5" name="TextBox 4">
            <a:extLst>
              <a:ext uri="{FF2B5EF4-FFF2-40B4-BE49-F238E27FC236}">
                <a16:creationId xmlns:a16="http://schemas.microsoft.com/office/drawing/2014/main" id="{083D11CD-6405-D749-8DB3-857560BD2DA8}"/>
              </a:ext>
            </a:extLst>
          </p:cNvPr>
          <p:cNvSpPr txBox="1"/>
          <p:nvPr/>
        </p:nvSpPr>
        <p:spPr>
          <a:xfrm>
            <a:off x="2795388" y="109901"/>
            <a:ext cx="6601224" cy="1245854"/>
          </a:xfrm>
          <a:prstGeom prst="rect">
            <a:avLst/>
          </a:prstGeom>
          <a:noFill/>
        </p:spPr>
        <p:txBody>
          <a:bodyPr wrap="square" rtlCol="0">
            <a:spAutoFit/>
          </a:bodyPr>
          <a:lstStyle/>
          <a:p>
            <a:pPr algn="ctr"/>
            <a:r>
              <a:rPr lang="en-US" sz="3748" b="1" dirty="0">
                <a:latin typeface="Avenir Medium" panose="02000503020000020003" pitchFamily="2" charset="0"/>
              </a:rPr>
              <a:t>Pregnancy &amp; </a:t>
            </a:r>
          </a:p>
          <a:p>
            <a:pPr algn="ctr"/>
            <a:r>
              <a:rPr lang="en-US" sz="3748" b="1" dirty="0">
                <a:latin typeface="Avenir Medium" panose="02000503020000020003" pitchFamily="2" charset="0"/>
              </a:rPr>
              <a:t>Housing Insecure Youth*</a:t>
            </a:r>
          </a:p>
        </p:txBody>
      </p:sp>
      <p:sp>
        <p:nvSpPr>
          <p:cNvPr id="4" name="Rectangle 3">
            <a:extLst>
              <a:ext uri="{FF2B5EF4-FFF2-40B4-BE49-F238E27FC236}">
                <a16:creationId xmlns:a16="http://schemas.microsoft.com/office/drawing/2014/main" id="{8ACE9707-4C15-B777-D6B7-60DD79E84C93}"/>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439BC9-D8B8-4361-E129-41E21451DA00}"/>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48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B0CE35-9C4B-FEB4-505B-1412070E6ECB}"/>
              </a:ext>
            </a:extLst>
          </p:cNvPr>
          <p:cNvPicPr>
            <a:picLocks noChangeAspect="1"/>
          </p:cNvPicPr>
          <p:nvPr/>
        </p:nvPicPr>
        <p:blipFill>
          <a:blip r:embed="rId3"/>
          <a:stretch>
            <a:fillRect/>
          </a:stretch>
        </p:blipFill>
        <p:spPr>
          <a:xfrm>
            <a:off x="5497690" y="3072212"/>
            <a:ext cx="6694310" cy="3765550"/>
          </a:xfrm>
          <a:prstGeom prst="rect">
            <a:avLst/>
          </a:prstGeom>
        </p:spPr>
      </p:pic>
      <p:sp>
        <p:nvSpPr>
          <p:cNvPr id="3" name="TextBox 2">
            <a:extLst>
              <a:ext uri="{FF2B5EF4-FFF2-40B4-BE49-F238E27FC236}">
                <a16:creationId xmlns:a16="http://schemas.microsoft.com/office/drawing/2014/main" id="{9E35C76E-DCA9-5B4B-AED2-3FE1030A4A02}"/>
              </a:ext>
            </a:extLst>
          </p:cNvPr>
          <p:cNvSpPr txBox="1"/>
          <p:nvPr/>
        </p:nvSpPr>
        <p:spPr>
          <a:xfrm>
            <a:off x="544696" y="1808741"/>
            <a:ext cx="11102607" cy="4192173"/>
          </a:xfrm>
          <a:prstGeom prst="rect">
            <a:avLst/>
          </a:prstGeom>
          <a:noFill/>
        </p:spPr>
        <p:txBody>
          <a:bodyPr wrap="square" rtlCol="0">
            <a:spAutoFit/>
          </a:bodyPr>
          <a:lstStyle/>
          <a:p>
            <a:pPr marL="321297" indent="-321297">
              <a:lnSpc>
                <a:spcPct val="150000"/>
              </a:lnSpc>
              <a:buFont typeface="Arial" panose="020B0604020202020204" pitchFamily="34" charset="0"/>
              <a:buChar char="•"/>
            </a:pPr>
            <a:r>
              <a:rPr lang="en-US" sz="2249" dirty="0"/>
              <a:t>Fragmentation of health services and low accessibility/long waitlists</a:t>
            </a:r>
            <a:r>
              <a:rPr lang="en-US" sz="2249" baseline="30000" dirty="0"/>
              <a:t>8</a:t>
            </a:r>
            <a:r>
              <a:rPr lang="en-US" sz="2249" dirty="0"/>
              <a:t> </a:t>
            </a:r>
            <a:endParaRPr lang="en-US" sz="2249" baseline="30000" dirty="0"/>
          </a:p>
          <a:p>
            <a:pPr marL="321297" indent="-321297">
              <a:lnSpc>
                <a:spcPct val="150000"/>
              </a:lnSpc>
              <a:buFont typeface="Arial" panose="020B0604020202020204" pitchFamily="34" charset="0"/>
              <a:buChar char="•"/>
            </a:pPr>
            <a:r>
              <a:rPr lang="en-US" sz="2249" dirty="0"/>
              <a:t>Feelings of shame, embarrassment, isolation, and poor mental health</a:t>
            </a:r>
            <a:r>
              <a:rPr lang="en-US" sz="2249" baseline="30000" dirty="0"/>
              <a:t>8</a:t>
            </a:r>
          </a:p>
          <a:p>
            <a:pPr marL="321297" indent="-321297">
              <a:lnSpc>
                <a:spcPct val="150000"/>
              </a:lnSpc>
              <a:buFont typeface="Arial" panose="020B0604020202020204" pitchFamily="34" charset="0"/>
              <a:buChar char="•"/>
            </a:pPr>
            <a:r>
              <a:rPr lang="en-US" sz="2249" dirty="0"/>
              <a:t>Inadequate care that does not recognize complex and diverse needs</a:t>
            </a:r>
            <a:r>
              <a:rPr lang="en-US" sz="2249" baseline="30000" dirty="0"/>
              <a:t>9</a:t>
            </a:r>
          </a:p>
          <a:p>
            <a:pPr marL="321297" indent="-321297">
              <a:lnSpc>
                <a:spcPct val="150000"/>
              </a:lnSpc>
              <a:buFont typeface="Arial" panose="020B0604020202020204" pitchFamily="34" charset="0"/>
              <a:buChar char="•"/>
            </a:pPr>
            <a:r>
              <a:rPr lang="en-US" sz="2249" dirty="0"/>
              <a:t>Attitude &amp; treatment from healthcare providers (stigma)</a:t>
            </a:r>
            <a:r>
              <a:rPr lang="en-US" sz="2249" baseline="30000" dirty="0"/>
              <a:t>8</a:t>
            </a:r>
          </a:p>
          <a:p>
            <a:pPr marL="321297" indent="-321297">
              <a:lnSpc>
                <a:spcPct val="150000"/>
              </a:lnSpc>
              <a:buFont typeface="Arial" panose="020B0604020202020204" pitchFamily="34" charset="0"/>
              <a:buChar char="•"/>
            </a:pPr>
            <a:r>
              <a:rPr lang="en-US" sz="2249" dirty="0"/>
              <a:t>Difficulty navigating and maintaining insurance/Medicaid</a:t>
            </a:r>
            <a:r>
              <a:rPr lang="en-US" sz="2249" baseline="30000" dirty="0"/>
              <a:t>9</a:t>
            </a:r>
          </a:p>
          <a:p>
            <a:pPr marL="321297" indent="-321297">
              <a:lnSpc>
                <a:spcPct val="150000"/>
              </a:lnSpc>
              <a:buFont typeface="Arial" panose="020B0604020202020204" pitchFamily="34" charset="0"/>
              <a:buChar char="•"/>
            </a:pPr>
            <a:r>
              <a:rPr lang="en-US" sz="2249" dirty="0"/>
              <a:t>Transportation, geographical location</a:t>
            </a:r>
            <a:r>
              <a:rPr lang="en-US" sz="2249" baseline="30000" dirty="0"/>
              <a:t>8</a:t>
            </a:r>
          </a:p>
          <a:p>
            <a:pPr marL="321297" indent="-321297">
              <a:lnSpc>
                <a:spcPct val="150000"/>
              </a:lnSpc>
              <a:buFont typeface="Arial" panose="020B0604020202020204" pitchFamily="34" charset="0"/>
              <a:buChar char="•"/>
            </a:pPr>
            <a:r>
              <a:rPr lang="en-US" sz="2249" dirty="0"/>
              <a:t>Competing lifestyle demands</a:t>
            </a:r>
            <a:r>
              <a:rPr lang="en-US" sz="2249" baseline="30000" dirty="0"/>
              <a:t>8</a:t>
            </a:r>
          </a:p>
          <a:p>
            <a:pPr marL="321297" indent="-321297">
              <a:lnSpc>
                <a:spcPct val="150000"/>
              </a:lnSpc>
              <a:buFont typeface="Arial" panose="020B0604020202020204" pitchFamily="34" charset="0"/>
              <a:buChar char="•"/>
            </a:pPr>
            <a:r>
              <a:rPr lang="en-US" sz="2249" dirty="0"/>
              <a:t>Fear and distrust of Child Protection Services</a:t>
            </a:r>
            <a:r>
              <a:rPr lang="en-US" sz="2249" baseline="30000" dirty="0"/>
              <a:t>8</a:t>
            </a:r>
          </a:p>
        </p:txBody>
      </p:sp>
      <p:sp>
        <p:nvSpPr>
          <p:cNvPr id="5" name="TextBox 4">
            <a:extLst>
              <a:ext uri="{FF2B5EF4-FFF2-40B4-BE49-F238E27FC236}">
                <a16:creationId xmlns:a16="http://schemas.microsoft.com/office/drawing/2014/main" id="{083D11CD-6405-D749-8DB3-857560BD2DA8}"/>
              </a:ext>
            </a:extLst>
          </p:cNvPr>
          <p:cNvSpPr txBox="1"/>
          <p:nvPr/>
        </p:nvSpPr>
        <p:spPr>
          <a:xfrm>
            <a:off x="2700184" y="304036"/>
            <a:ext cx="6601224" cy="1015021"/>
          </a:xfrm>
          <a:prstGeom prst="rect">
            <a:avLst/>
          </a:prstGeom>
          <a:noFill/>
        </p:spPr>
        <p:txBody>
          <a:bodyPr wrap="square" rtlCol="0">
            <a:spAutoFit/>
          </a:bodyPr>
          <a:lstStyle/>
          <a:p>
            <a:pPr algn="ctr"/>
            <a:r>
              <a:rPr lang="en-US" sz="2998" b="1" dirty="0">
                <a:latin typeface="Avenir Medium" panose="02000503020000020003" pitchFamily="2" charset="0"/>
              </a:rPr>
              <a:t>Challenges to Receiving Prenatal Care While Experiencing Housing Insecurity</a:t>
            </a:r>
          </a:p>
        </p:txBody>
      </p:sp>
      <p:sp>
        <p:nvSpPr>
          <p:cNvPr id="4" name="Rectangle 3">
            <a:extLst>
              <a:ext uri="{FF2B5EF4-FFF2-40B4-BE49-F238E27FC236}">
                <a16:creationId xmlns:a16="http://schemas.microsoft.com/office/drawing/2014/main" id="{2C121780-1783-F44B-3ABC-9034D2D4984B}"/>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DA90CF-CAAB-88BC-876B-7B8567F07EFD}"/>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5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4F1BF-9E56-9911-D6FB-6999ACC6BE49}"/>
              </a:ext>
            </a:extLst>
          </p:cNvPr>
          <p:cNvPicPr>
            <a:picLocks noChangeAspect="1"/>
          </p:cNvPicPr>
          <p:nvPr/>
        </p:nvPicPr>
        <p:blipFill rotWithShape="1">
          <a:blip r:embed="rId3">
            <a:alphaModFix amt="70000"/>
          </a:blip>
          <a:srcRect r="16559"/>
          <a:stretch/>
        </p:blipFill>
        <p:spPr>
          <a:xfrm flipH="1">
            <a:off x="0" y="2192385"/>
            <a:ext cx="5615651" cy="3785653"/>
          </a:xfrm>
          <a:prstGeom prst="rect">
            <a:avLst/>
          </a:prstGeom>
          <a:effectLst>
            <a:softEdge rad="635000"/>
          </a:effectLst>
        </p:spPr>
      </p:pic>
      <p:sp>
        <p:nvSpPr>
          <p:cNvPr id="3" name="TextBox 2">
            <a:extLst>
              <a:ext uri="{FF2B5EF4-FFF2-40B4-BE49-F238E27FC236}">
                <a16:creationId xmlns:a16="http://schemas.microsoft.com/office/drawing/2014/main" id="{9E35C76E-DCA9-5B4B-AED2-3FE1030A4A02}"/>
              </a:ext>
            </a:extLst>
          </p:cNvPr>
          <p:cNvSpPr txBox="1"/>
          <p:nvPr/>
        </p:nvSpPr>
        <p:spPr>
          <a:xfrm>
            <a:off x="2351314" y="1479637"/>
            <a:ext cx="9695067" cy="5139869"/>
          </a:xfrm>
          <a:prstGeom prst="rect">
            <a:avLst/>
          </a:prstGeom>
          <a:noFill/>
        </p:spPr>
        <p:txBody>
          <a:bodyPr wrap="square" rtlCol="0">
            <a:spAutoFit/>
          </a:bodyPr>
          <a:lstStyle/>
          <a:p>
            <a:pPr marL="428396" indent="-428396">
              <a:buFont typeface="Arial" panose="020B0604020202020204" pitchFamily="34" charset="0"/>
              <a:buChar char="•"/>
            </a:pPr>
            <a:r>
              <a:rPr lang="en-US" sz="2400" dirty="0"/>
              <a:t>Persons in shelters during or shortly after pregnancy had higher rates of substance use disorders, anxiety, depressive disorders, and injuries</a:t>
            </a:r>
            <a:r>
              <a:rPr lang="en-US" sz="2400" baseline="30000" dirty="0"/>
              <a:t>5</a:t>
            </a:r>
            <a:r>
              <a:rPr lang="en-US" sz="2400" dirty="0"/>
              <a:t>; </a:t>
            </a:r>
            <a:r>
              <a:rPr lang="en-US" sz="2400" b="1" dirty="0"/>
              <a:t>substance use disorder was the leading cause of pregnancy-related death from 2018-2020</a:t>
            </a:r>
            <a:r>
              <a:rPr lang="en-US" sz="2400" b="1" baseline="30000" dirty="0"/>
              <a:t>4</a:t>
            </a:r>
            <a:endParaRPr lang="en-US" sz="2400" baseline="30000" dirty="0"/>
          </a:p>
          <a:p>
            <a:endParaRPr lang="en-US" sz="2400" baseline="30000" dirty="0"/>
          </a:p>
          <a:p>
            <a:pPr marL="428396" indent="-428396">
              <a:buFont typeface="Arial" panose="020B0604020202020204" pitchFamily="34" charset="0"/>
              <a:buChar char="•"/>
            </a:pPr>
            <a:r>
              <a:rPr lang="en-US" sz="2400" dirty="0"/>
              <a:t>Persons experiencing homelessness during pregnancy had higher odds of low birthweight and preterm birth</a:t>
            </a:r>
            <a:r>
              <a:rPr lang="en-US" sz="2400" baseline="30000" dirty="0"/>
              <a:t>10</a:t>
            </a:r>
          </a:p>
          <a:p>
            <a:endParaRPr lang="en-US" sz="2400" dirty="0"/>
          </a:p>
          <a:p>
            <a:pPr marL="428396" indent="-428396">
              <a:buFont typeface="Arial" panose="020B0604020202020204" pitchFamily="34" charset="0"/>
              <a:buChar char="•"/>
            </a:pPr>
            <a:r>
              <a:rPr lang="en-US" sz="2400" dirty="0"/>
              <a:t>Being evicted while pregnant (especially in 2</a:t>
            </a:r>
            <a:r>
              <a:rPr lang="en-US" sz="2400" baseline="30000" dirty="0"/>
              <a:t>nd</a:t>
            </a:r>
            <a:r>
              <a:rPr lang="en-US" sz="2400" dirty="0"/>
              <a:t> or 3</a:t>
            </a:r>
            <a:r>
              <a:rPr lang="en-US" sz="2400" baseline="30000" dirty="0"/>
              <a:t>rd</a:t>
            </a:r>
            <a:r>
              <a:rPr lang="en-US" sz="2400" dirty="0"/>
              <a:t> trimester) is linked to earlier births and lower birthweight</a:t>
            </a:r>
            <a:r>
              <a:rPr lang="en-US" sz="2400" baseline="30000" dirty="0"/>
              <a:t>11</a:t>
            </a:r>
          </a:p>
          <a:p>
            <a:endParaRPr lang="en-US" sz="2400" dirty="0"/>
          </a:p>
          <a:p>
            <a:pPr marL="428396" indent="-428396">
              <a:buFont typeface="Arial" panose="020B0604020202020204" pitchFamily="34" charset="0"/>
              <a:buChar char="•"/>
            </a:pPr>
            <a:r>
              <a:rPr lang="en-US" sz="2400" dirty="0"/>
              <a:t>Experiencing homelessness 12 months before or during pregnancy was associated with the greatest increase in Adverse Childhood Experiences (ACEs) scores among children by age 3</a:t>
            </a:r>
            <a:r>
              <a:rPr lang="en-US" sz="2400" baseline="30000" dirty="0"/>
              <a:t>12</a:t>
            </a:r>
            <a:endParaRPr lang="en-US" sz="2400" dirty="0"/>
          </a:p>
        </p:txBody>
      </p:sp>
      <p:sp>
        <p:nvSpPr>
          <p:cNvPr id="5" name="TextBox 4">
            <a:extLst>
              <a:ext uri="{FF2B5EF4-FFF2-40B4-BE49-F238E27FC236}">
                <a16:creationId xmlns:a16="http://schemas.microsoft.com/office/drawing/2014/main" id="{083D11CD-6405-D749-8DB3-857560BD2DA8}"/>
              </a:ext>
            </a:extLst>
          </p:cNvPr>
          <p:cNvSpPr txBox="1"/>
          <p:nvPr/>
        </p:nvSpPr>
        <p:spPr>
          <a:xfrm>
            <a:off x="2795388" y="263602"/>
            <a:ext cx="6601224" cy="954107"/>
          </a:xfrm>
          <a:prstGeom prst="rect">
            <a:avLst/>
          </a:prstGeom>
          <a:noFill/>
        </p:spPr>
        <p:txBody>
          <a:bodyPr wrap="square" rtlCol="0">
            <a:spAutoFit/>
          </a:bodyPr>
          <a:lstStyle/>
          <a:p>
            <a:pPr algn="ctr"/>
            <a:r>
              <a:rPr lang="en-US" sz="2800" b="1" dirty="0">
                <a:latin typeface="Avenir Medium" panose="02000503020000020003" pitchFamily="2" charset="0"/>
              </a:rPr>
              <a:t>Housing Insecurity During Pregnancy and Adverse Outcomes</a:t>
            </a:r>
          </a:p>
        </p:txBody>
      </p:sp>
      <p:sp>
        <p:nvSpPr>
          <p:cNvPr id="4" name="Rectangle 3">
            <a:extLst>
              <a:ext uri="{FF2B5EF4-FFF2-40B4-BE49-F238E27FC236}">
                <a16:creationId xmlns:a16="http://schemas.microsoft.com/office/drawing/2014/main" id="{46B56F89-2A5F-2866-5843-1B2302B05338}"/>
              </a:ext>
            </a:extLst>
          </p:cNvPr>
          <p:cNvSpPr/>
          <p:nvPr/>
        </p:nvSpPr>
        <p:spPr>
          <a:xfrm>
            <a:off x="0" y="540327"/>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40A794-232D-39FC-448B-E828926FD4A6}"/>
              </a:ext>
            </a:extLst>
          </p:cNvPr>
          <p:cNvSpPr/>
          <p:nvPr/>
        </p:nvSpPr>
        <p:spPr>
          <a:xfrm>
            <a:off x="9518073" y="557396"/>
            <a:ext cx="2673927" cy="415637"/>
          </a:xfrm>
          <a:prstGeom prst="rect">
            <a:avLst/>
          </a:prstGeom>
          <a:solidFill>
            <a:srgbClr val="E66375"/>
          </a:solidFill>
          <a:ln>
            <a:solidFill>
              <a:srgbClr val="E66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950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11054</Words>
  <Application>Microsoft Macintosh PowerPoint</Application>
  <PresentationFormat>Widescreen</PresentationFormat>
  <Paragraphs>724</Paragraphs>
  <Slides>63</Slides>
  <Notes>54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Avenir Book</vt:lpstr>
      <vt:lpstr>Avenir Medium</vt:lpstr>
      <vt:lpstr>Calibri</vt:lpstr>
      <vt:lpstr>Calibri (body)</vt:lpstr>
      <vt:lpstr>Calibri Light</vt:lpstr>
      <vt:lpstr>Courier New</vt:lpstr>
      <vt:lpstr>Helvetica</vt:lpstr>
      <vt:lpstr>Wingdings</vt:lpstr>
      <vt:lpstr>Office Theme</vt:lpstr>
      <vt:lpstr>Housing Insecurity and Maternal Health in Illinois</vt:lpstr>
      <vt:lpstr>Roadmap</vt:lpstr>
      <vt:lpstr>State of maternal health and homelessness in Illinois</vt:lpstr>
      <vt:lpstr>PowerPoint Presentation</vt:lpstr>
      <vt:lpstr>Social Determinants of Health in  Pregnancy-Related Deaths </vt:lpstr>
      <vt:lpstr>PowerPoint Presentation</vt:lpstr>
      <vt:lpstr>PowerPoint Presentation</vt:lpstr>
      <vt:lpstr>PowerPoint Presentation</vt:lpstr>
      <vt:lpstr>PowerPoint Presentation</vt:lpstr>
      <vt:lpstr>PowerPoint Presentation</vt:lpstr>
      <vt:lpstr>I PROMOTE-IL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Pritzker Housing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Perinatal Housing Support Organizations</vt:lpstr>
      <vt:lpstr>PowerPoint Presentation</vt:lpstr>
      <vt:lpstr>Illinois Interagency Task Force on Homelessness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for federal and state-wide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PowerPoint</dc:title>
  <dc:creator>Kelley Baumann</dc:creator>
  <cp:lastModifiedBy>Kelley Baumann</cp:lastModifiedBy>
  <cp:revision>140</cp:revision>
  <dcterms:created xsi:type="dcterms:W3CDTF">2023-07-21T18:27:58Z</dcterms:created>
  <dcterms:modified xsi:type="dcterms:W3CDTF">2023-11-07T23:25:29Z</dcterms:modified>
</cp:coreProperties>
</file>