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jpg" ContentType="image/jp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1414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1414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1414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6"/>
                </a:lnTo>
                <a:lnTo>
                  <a:pt x="12191999" y="6857996"/>
                </a:lnTo>
                <a:lnTo>
                  <a:pt x="12191999" y="0"/>
                </a:lnTo>
                <a:close/>
              </a:path>
            </a:pathLst>
          </a:custGeom>
          <a:solidFill>
            <a:srgbClr val="1A4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847831" y="6030466"/>
            <a:ext cx="1344295" cy="828040"/>
          </a:xfrm>
          <a:custGeom>
            <a:avLst/>
            <a:gdLst/>
            <a:ahLst/>
            <a:cxnLst/>
            <a:rect l="l" t="t" r="r" b="b"/>
            <a:pathLst>
              <a:path w="1344295" h="828040">
                <a:moveTo>
                  <a:pt x="1344168" y="0"/>
                </a:moveTo>
                <a:lnTo>
                  <a:pt x="0" y="0"/>
                </a:lnTo>
                <a:lnTo>
                  <a:pt x="0" y="827530"/>
                </a:lnTo>
                <a:lnTo>
                  <a:pt x="1344168" y="827530"/>
                </a:lnTo>
                <a:lnTo>
                  <a:pt x="13441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0247" y="2766058"/>
            <a:ext cx="7921752" cy="40919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804" y="6376328"/>
            <a:ext cx="1203547" cy="2004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754" y="6194010"/>
            <a:ext cx="71371" cy="983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5962" y="6193058"/>
            <a:ext cx="122748" cy="10023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1752" y="6146294"/>
            <a:ext cx="455795" cy="4562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1414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6"/>
                </a:lnTo>
                <a:lnTo>
                  <a:pt x="12191999" y="6857996"/>
                </a:lnTo>
                <a:lnTo>
                  <a:pt x="12191999" y="0"/>
                </a:lnTo>
                <a:close/>
              </a:path>
            </a:pathLst>
          </a:custGeom>
          <a:solidFill>
            <a:srgbClr val="1A4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847831" y="6030466"/>
            <a:ext cx="1344295" cy="828040"/>
          </a:xfrm>
          <a:custGeom>
            <a:avLst/>
            <a:gdLst/>
            <a:ahLst/>
            <a:cxnLst/>
            <a:rect l="l" t="t" r="r" b="b"/>
            <a:pathLst>
              <a:path w="1344295" h="828040">
                <a:moveTo>
                  <a:pt x="1344168" y="0"/>
                </a:moveTo>
                <a:lnTo>
                  <a:pt x="0" y="0"/>
                </a:lnTo>
                <a:lnTo>
                  <a:pt x="0" y="827530"/>
                </a:lnTo>
                <a:lnTo>
                  <a:pt x="1344168" y="827530"/>
                </a:lnTo>
                <a:lnTo>
                  <a:pt x="13441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0247" y="2766058"/>
            <a:ext cx="7921752" cy="40919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804" y="6376328"/>
            <a:ext cx="1203547" cy="2004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754" y="6194010"/>
            <a:ext cx="71371" cy="983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5962" y="6193058"/>
            <a:ext cx="122748" cy="10023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1752" y="6146294"/>
            <a:ext cx="455795" cy="4562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92366"/>
            <a:ext cx="12192000" cy="866140"/>
          </a:xfrm>
          <a:custGeom>
            <a:avLst/>
            <a:gdLst/>
            <a:ahLst/>
            <a:cxnLst/>
            <a:rect l="l" t="t" r="r" b="b"/>
            <a:pathLst>
              <a:path w="12192000" h="866140">
                <a:moveTo>
                  <a:pt x="12191999" y="0"/>
                </a:moveTo>
                <a:lnTo>
                  <a:pt x="0" y="0"/>
                </a:lnTo>
                <a:lnTo>
                  <a:pt x="0" y="865630"/>
                </a:lnTo>
                <a:lnTo>
                  <a:pt x="12191999" y="865630"/>
                </a:lnTo>
                <a:lnTo>
                  <a:pt x="12191999" y="0"/>
                </a:lnTo>
                <a:close/>
              </a:path>
            </a:pathLst>
          </a:custGeom>
          <a:solidFill>
            <a:srgbClr val="1A43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9464" y="6493676"/>
            <a:ext cx="1203547" cy="2004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0415" y="6311358"/>
            <a:ext cx="71371" cy="983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4622" y="6310406"/>
            <a:ext cx="122748" cy="10023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0411" y="6263642"/>
            <a:ext cx="455795" cy="45626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0"/>
            <a:ext cx="12192000" cy="349250"/>
          </a:xfrm>
          <a:custGeom>
            <a:avLst/>
            <a:gdLst/>
            <a:ahLst/>
            <a:cxnLst/>
            <a:rect l="l" t="t" r="r" b="b"/>
            <a:pathLst>
              <a:path w="12192000" h="349250">
                <a:moveTo>
                  <a:pt x="12191999" y="0"/>
                </a:moveTo>
                <a:lnTo>
                  <a:pt x="0" y="0"/>
                </a:lnTo>
                <a:lnTo>
                  <a:pt x="0" y="348996"/>
                </a:lnTo>
                <a:lnTo>
                  <a:pt x="12191999" y="348996"/>
                </a:lnTo>
                <a:lnTo>
                  <a:pt x="12191999" y="0"/>
                </a:lnTo>
                <a:close/>
              </a:path>
            </a:pathLst>
          </a:custGeom>
          <a:solidFill>
            <a:srgbClr val="75B8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3153155" cy="164591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28827" y="336804"/>
            <a:ext cx="352425" cy="373380"/>
          </a:xfrm>
          <a:custGeom>
            <a:avLst/>
            <a:gdLst/>
            <a:ahLst/>
            <a:cxnLst/>
            <a:rect l="l" t="t" r="r" b="b"/>
            <a:pathLst>
              <a:path w="352425" h="373380">
                <a:moveTo>
                  <a:pt x="352044" y="0"/>
                </a:moveTo>
                <a:lnTo>
                  <a:pt x="0" y="0"/>
                </a:lnTo>
                <a:lnTo>
                  <a:pt x="0" y="373380"/>
                </a:lnTo>
                <a:lnTo>
                  <a:pt x="352044" y="373380"/>
                </a:lnTo>
                <a:lnTo>
                  <a:pt x="352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1160" y="325556"/>
            <a:ext cx="7872095" cy="1159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1414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4647" y="3060192"/>
            <a:ext cx="5998845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surveymonkey.com/r/8T87FTX" TargetMode="External"/><Relationship Id="rId3" Type="http://schemas.openxmlformats.org/officeDocument/2006/relationships/hyperlink" Target="https://hfs.illinois.gov/healthchoiceadt/healthchoiceadtfaq.html" TargetMode="External"/><Relationship Id="rId4" Type="http://schemas.openxmlformats.org/officeDocument/2006/relationships/hyperlink" Target="https://pointclickcare.tfaforms.net/4676242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hyperlink" Target="https://hfs.illinois.gov/content/dam/soi/en/web/hfs/healthchoiceadt/documents/CollectiveMedicalTechnologiesILPatientFileSpecs.xlsx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fs.illinois.gov/healthchoiceadt/notify.html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intclickcare.zoom.us/webinar/register/WN_3ZEqqYZnT9mQZpyV96iNPw" TargetMode="External"/><Relationship Id="rId3" Type="http://schemas.openxmlformats.org/officeDocument/2006/relationships/hyperlink" Target="https://pointclickcare.zoom.us/webinar/register/WN_coCxhTLtR7aLjjS-8aonJA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hfs.illinois.gov/healthchoiceadt.html" TargetMode="External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fs.illinois.gov/healthchoiceadt.html" TargetMode="External"/><Relationship Id="rId3" Type="http://schemas.openxmlformats.org/officeDocument/2006/relationships/hyperlink" Target="mailto:HFS.HealthChoiceIllinoisADT@Illinois.gov" TargetMode="External"/><Relationship Id="rId4" Type="http://schemas.openxmlformats.org/officeDocument/2006/relationships/hyperlink" Target="https://hfs.illinois.gov/healthchoiceadt/notify.html" TargetMode="External"/><Relationship Id="rId5" Type="http://schemas.openxmlformats.org/officeDocument/2006/relationships/hyperlink" Target="https://www.surveymonkey.com/r/8T87FTX" TargetMode="External"/><Relationship Id="rId6" Type="http://schemas.openxmlformats.org/officeDocument/2006/relationships/hyperlink" Target="https://community.collectivemedical.com/" TargetMode="External"/><Relationship Id="rId7" Type="http://schemas.openxmlformats.org/officeDocument/2006/relationships/hyperlink" Target="mailto:support@collectivemedicaltech.com" TargetMode="External"/><Relationship Id="rId8" Type="http://schemas.openxmlformats.org/officeDocument/2006/relationships/hyperlink" Target="https://calendly.com/nancy-sehy/15-minute-chat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5180330"/>
          </a:xfrm>
          <a:custGeom>
            <a:avLst/>
            <a:gdLst/>
            <a:ahLst/>
            <a:cxnLst/>
            <a:rect l="l" t="t" r="r" b="b"/>
            <a:pathLst>
              <a:path w="12192000" h="5180330">
                <a:moveTo>
                  <a:pt x="12191999" y="0"/>
                </a:moveTo>
                <a:lnTo>
                  <a:pt x="0" y="0"/>
                </a:lnTo>
                <a:lnTo>
                  <a:pt x="0" y="5180076"/>
                </a:lnTo>
                <a:lnTo>
                  <a:pt x="12191999" y="5180076"/>
                </a:lnTo>
                <a:lnTo>
                  <a:pt x="12191999" y="0"/>
                </a:lnTo>
                <a:close/>
              </a:path>
            </a:pathLst>
          </a:custGeom>
          <a:solidFill>
            <a:srgbClr val="1A43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97679" cy="68579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4776" y="5498591"/>
            <a:ext cx="3942587" cy="10546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69560" y="325577"/>
            <a:ext cx="6652259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0" b="1">
                <a:solidFill>
                  <a:srgbClr val="FFFFFF"/>
                </a:solidFill>
                <a:latin typeface="Arial"/>
                <a:cs typeface="Arial"/>
              </a:rPr>
              <a:t>HealthChoice</a:t>
            </a:r>
            <a:r>
              <a:rPr dirty="0" sz="4300" spc="-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300" b="1">
                <a:solidFill>
                  <a:srgbClr val="FFFFFF"/>
                </a:solidFill>
                <a:latin typeface="Arial"/>
                <a:cs typeface="Arial"/>
              </a:rPr>
              <a:t>Illinois</a:t>
            </a:r>
            <a:r>
              <a:rPr dirty="0" sz="4300" spc="-2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300" spc="-25" b="1">
                <a:solidFill>
                  <a:srgbClr val="FFFFFF"/>
                </a:solidFill>
                <a:latin typeface="Arial"/>
                <a:cs typeface="Arial"/>
              </a:rPr>
              <a:t>ADT</a:t>
            </a:r>
            <a:endParaRPr sz="4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02758" y="1542415"/>
            <a:ext cx="5786120" cy="29432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2065" marR="5080">
              <a:lnSpc>
                <a:spcPts val="2590"/>
              </a:lnSpc>
              <a:spcBef>
                <a:spcPts val="42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Illinois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Association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algn="ctr" marL="1270">
              <a:lnSpc>
                <a:spcPts val="2555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Alliance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Chicago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Arial"/>
              <a:cs typeface="Arial"/>
            </a:endParaRPr>
          </a:p>
          <a:p>
            <a:pPr marL="535305" marR="528320" indent="1360805">
              <a:lnSpc>
                <a:spcPts val="217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PTECH</a:t>
            </a:r>
            <a:r>
              <a:rPr dirty="0" sz="20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5: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Interoperable</a:t>
            </a:r>
            <a:r>
              <a:rPr dirty="0" sz="20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2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dirty="0" sz="20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L="1594485">
              <a:lnSpc>
                <a:spcPct val="100000"/>
              </a:lnSpc>
            </a:pPr>
            <a:r>
              <a:rPr dirty="0" sz="2400" b="1">
                <a:solidFill>
                  <a:srgbClr val="75B8E4"/>
                </a:solidFill>
                <a:latin typeface="Arial"/>
                <a:cs typeface="Arial"/>
              </a:rPr>
              <a:t>July</a:t>
            </a:r>
            <a:r>
              <a:rPr dirty="0" sz="2400" spc="-65" b="1">
                <a:solidFill>
                  <a:srgbClr val="75B8E4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75B8E4"/>
                </a:solidFill>
                <a:latin typeface="Arial"/>
                <a:cs typeface="Arial"/>
              </a:rPr>
              <a:t>13,</a:t>
            </a:r>
            <a:r>
              <a:rPr dirty="0" sz="2400" spc="-50" b="1">
                <a:solidFill>
                  <a:srgbClr val="75B8E4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75B8E4"/>
                </a:solidFill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19627" y="0"/>
            <a:ext cx="1368425" cy="3084195"/>
          </a:xfrm>
          <a:custGeom>
            <a:avLst/>
            <a:gdLst/>
            <a:ahLst/>
            <a:cxnLst/>
            <a:rect l="l" t="t" r="r" b="b"/>
            <a:pathLst>
              <a:path w="1368425" h="3084195">
                <a:moveTo>
                  <a:pt x="0" y="3083814"/>
                </a:moveTo>
                <a:lnTo>
                  <a:pt x="276" y="3035341"/>
                </a:lnTo>
                <a:lnTo>
                  <a:pt x="1104" y="2987002"/>
                </a:lnTo>
                <a:lnTo>
                  <a:pt x="2480" y="2938798"/>
                </a:lnTo>
                <a:lnTo>
                  <a:pt x="4401" y="2890732"/>
                </a:lnTo>
                <a:lnTo>
                  <a:pt x="6864" y="2842808"/>
                </a:lnTo>
                <a:lnTo>
                  <a:pt x="9867" y="2795028"/>
                </a:lnTo>
                <a:lnTo>
                  <a:pt x="13405" y="2747396"/>
                </a:lnTo>
                <a:lnTo>
                  <a:pt x="17477" y="2699914"/>
                </a:lnTo>
                <a:lnTo>
                  <a:pt x="22079" y="2652585"/>
                </a:lnTo>
                <a:lnTo>
                  <a:pt x="27209" y="2605413"/>
                </a:lnTo>
                <a:lnTo>
                  <a:pt x="32862" y="2558400"/>
                </a:lnTo>
                <a:lnTo>
                  <a:pt x="39037" y="2511550"/>
                </a:lnTo>
                <a:lnTo>
                  <a:pt x="45730" y="2464864"/>
                </a:lnTo>
                <a:lnTo>
                  <a:pt x="52939" y="2418348"/>
                </a:lnTo>
                <a:lnTo>
                  <a:pt x="60660" y="2372002"/>
                </a:lnTo>
                <a:lnTo>
                  <a:pt x="68890" y="2325831"/>
                </a:lnTo>
                <a:lnTo>
                  <a:pt x="77626" y="2279837"/>
                </a:lnTo>
                <a:lnTo>
                  <a:pt x="86866" y="2234024"/>
                </a:lnTo>
                <a:lnTo>
                  <a:pt x="96605" y="2188394"/>
                </a:lnTo>
                <a:lnTo>
                  <a:pt x="106843" y="2142950"/>
                </a:lnTo>
                <a:lnTo>
                  <a:pt x="117574" y="2097695"/>
                </a:lnTo>
                <a:lnTo>
                  <a:pt x="128797" y="2052633"/>
                </a:lnTo>
                <a:lnTo>
                  <a:pt x="140509" y="2007766"/>
                </a:lnTo>
                <a:lnTo>
                  <a:pt x="152705" y="1963097"/>
                </a:lnTo>
                <a:lnTo>
                  <a:pt x="165384" y="1918630"/>
                </a:lnTo>
                <a:lnTo>
                  <a:pt x="178543" y="1874366"/>
                </a:lnTo>
                <a:lnTo>
                  <a:pt x="192178" y="1830310"/>
                </a:lnTo>
                <a:lnTo>
                  <a:pt x="206286" y="1786464"/>
                </a:lnTo>
                <a:lnTo>
                  <a:pt x="220865" y="1742832"/>
                </a:lnTo>
                <a:lnTo>
                  <a:pt x="235911" y="1699415"/>
                </a:lnTo>
                <a:lnTo>
                  <a:pt x="251421" y="1656218"/>
                </a:lnTo>
                <a:lnTo>
                  <a:pt x="267393" y="1613243"/>
                </a:lnTo>
                <a:lnTo>
                  <a:pt x="283823" y="1570493"/>
                </a:lnTo>
                <a:lnTo>
                  <a:pt x="300709" y="1527971"/>
                </a:lnTo>
                <a:lnTo>
                  <a:pt x="318048" y="1485681"/>
                </a:lnTo>
                <a:lnTo>
                  <a:pt x="335835" y="1443624"/>
                </a:lnTo>
                <a:lnTo>
                  <a:pt x="354070" y="1401805"/>
                </a:lnTo>
                <a:lnTo>
                  <a:pt x="372748" y="1360226"/>
                </a:lnTo>
                <a:lnTo>
                  <a:pt x="391866" y="1318890"/>
                </a:lnTo>
                <a:lnTo>
                  <a:pt x="411422" y="1277800"/>
                </a:lnTo>
                <a:lnTo>
                  <a:pt x="431412" y="1236959"/>
                </a:lnTo>
                <a:lnTo>
                  <a:pt x="451834" y="1196370"/>
                </a:lnTo>
                <a:lnTo>
                  <a:pt x="472684" y="1156036"/>
                </a:lnTo>
                <a:lnTo>
                  <a:pt x="493960" y="1115961"/>
                </a:lnTo>
                <a:lnTo>
                  <a:pt x="515659" y="1076146"/>
                </a:lnTo>
                <a:lnTo>
                  <a:pt x="537777" y="1036596"/>
                </a:lnTo>
                <a:lnTo>
                  <a:pt x="560312" y="997312"/>
                </a:lnTo>
                <a:lnTo>
                  <a:pt x="583260" y="958299"/>
                </a:lnTo>
                <a:lnTo>
                  <a:pt x="606619" y="919559"/>
                </a:lnTo>
                <a:lnTo>
                  <a:pt x="630385" y="881094"/>
                </a:lnTo>
                <a:lnTo>
                  <a:pt x="654556" y="842909"/>
                </a:lnTo>
                <a:lnTo>
                  <a:pt x="679129" y="805005"/>
                </a:lnTo>
                <a:lnTo>
                  <a:pt x="704100" y="767387"/>
                </a:lnTo>
                <a:lnTo>
                  <a:pt x="729467" y="730057"/>
                </a:lnTo>
                <a:lnTo>
                  <a:pt x="755227" y="693017"/>
                </a:lnTo>
                <a:lnTo>
                  <a:pt x="781376" y="656272"/>
                </a:lnTo>
                <a:lnTo>
                  <a:pt x="807912" y="619823"/>
                </a:lnTo>
                <a:lnTo>
                  <a:pt x="834832" y="583675"/>
                </a:lnTo>
                <a:lnTo>
                  <a:pt x="862133" y="547829"/>
                </a:lnTo>
                <a:lnTo>
                  <a:pt x="889811" y="512289"/>
                </a:lnTo>
                <a:lnTo>
                  <a:pt x="917863" y="477058"/>
                </a:lnTo>
                <a:lnTo>
                  <a:pt x="946288" y="442139"/>
                </a:lnTo>
                <a:lnTo>
                  <a:pt x="975081" y="407535"/>
                </a:lnTo>
                <a:lnTo>
                  <a:pt x="1004240" y="373249"/>
                </a:lnTo>
                <a:lnTo>
                  <a:pt x="1033762" y="339284"/>
                </a:lnTo>
                <a:lnTo>
                  <a:pt x="1063643" y="305643"/>
                </a:lnTo>
                <a:lnTo>
                  <a:pt x="1093881" y="272328"/>
                </a:lnTo>
                <a:lnTo>
                  <a:pt x="1124473" y="239343"/>
                </a:lnTo>
                <a:lnTo>
                  <a:pt x="1155416" y="206691"/>
                </a:lnTo>
                <a:lnTo>
                  <a:pt x="1186707" y="174375"/>
                </a:lnTo>
                <a:lnTo>
                  <a:pt x="1218342" y="142398"/>
                </a:lnTo>
                <a:lnTo>
                  <a:pt x="1250319" y="110763"/>
                </a:lnTo>
                <a:lnTo>
                  <a:pt x="1282635" y="79472"/>
                </a:lnTo>
                <a:lnTo>
                  <a:pt x="1315287" y="48529"/>
                </a:lnTo>
                <a:lnTo>
                  <a:pt x="1348272" y="17937"/>
                </a:lnTo>
                <a:lnTo>
                  <a:pt x="1368035" y="0"/>
                </a:lnTo>
              </a:path>
            </a:pathLst>
          </a:custGeom>
          <a:ln w="1587500">
            <a:solidFill>
              <a:srgbClr val="187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030706" y="0"/>
            <a:ext cx="2408555" cy="6858000"/>
          </a:xfrm>
          <a:custGeom>
            <a:avLst/>
            <a:gdLst/>
            <a:ahLst/>
            <a:cxnLst/>
            <a:rect l="l" t="t" r="r" b="b"/>
            <a:pathLst>
              <a:path w="2408554" h="6858000">
                <a:moveTo>
                  <a:pt x="1040401" y="0"/>
                </a:moveTo>
                <a:lnTo>
                  <a:pt x="1093148" y="48529"/>
                </a:lnTo>
                <a:lnTo>
                  <a:pt x="1125800" y="79472"/>
                </a:lnTo>
                <a:lnTo>
                  <a:pt x="1158116" y="110763"/>
                </a:lnTo>
                <a:lnTo>
                  <a:pt x="1190094" y="142398"/>
                </a:lnTo>
                <a:lnTo>
                  <a:pt x="1221729" y="174375"/>
                </a:lnTo>
                <a:lnTo>
                  <a:pt x="1253019" y="206691"/>
                </a:lnTo>
                <a:lnTo>
                  <a:pt x="1283962" y="239343"/>
                </a:lnTo>
                <a:lnTo>
                  <a:pt x="1314554" y="272328"/>
                </a:lnTo>
                <a:lnTo>
                  <a:pt x="1344793" y="305643"/>
                </a:lnTo>
                <a:lnTo>
                  <a:pt x="1374674" y="339284"/>
                </a:lnTo>
                <a:lnTo>
                  <a:pt x="1404196" y="373249"/>
                </a:lnTo>
                <a:lnTo>
                  <a:pt x="1433355" y="407535"/>
                </a:lnTo>
                <a:lnTo>
                  <a:pt x="1462148" y="442139"/>
                </a:lnTo>
                <a:lnTo>
                  <a:pt x="1490572" y="477058"/>
                </a:lnTo>
                <a:lnTo>
                  <a:pt x="1518625" y="512289"/>
                </a:lnTo>
                <a:lnTo>
                  <a:pt x="1546303" y="547829"/>
                </a:lnTo>
                <a:lnTo>
                  <a:pt x="1573604" y="583675"/>
                </a:lnTo>
                <a:lnTo>
                  <a:pt x="1600523" y="619823"/>
                </a:lnTo>
                <a:lnTo>
                  <a:pt x="1627059" y="656272"/>
                </a:lnTo>
                <a:lnTo>
                  <a:pt x="1653209" y="693017"/>
                </a:lnTo>
                <a:lnTo>
                  <a:pt x="1678968" y="730057"/>
                </a:lnTo>
                <a:lnTo>
                  <a:pt x="1704335" y="767387"/>
                </a:lnTo>
                <a:lnTo>
                  <a:pt x="1729307" y="805005"/>
                </a:lnTo>
                <a:lnTo>
                  <a:pt x="1753879" y="842909"/>
                </a:lnTo>
                <a:lnTo>
                  <a:pt x="1778050" y="881094"/>
                </a:lnTo>
                <a:lnTo>
                  <a:pt x="1801817" y="919559"/>
                </a:lnTo>
                <a:lnTo>
                  <a:pt x="1825176" y="958299"/>
                </a:lnTo>
                <a:lnTo>
                  <a:pt x="1848124" y="997312"/>
                </a:lnTo>
                <a:lnTo>
                  <a:pt x="1870659" y="1036596"/>
                </a:lnTo>
                <a:lnTo>
                  <a:pt x="1892777" y="1076146"/>
                </a:lnTo>
                <a:lnTo>
                  <a:pt x="1914475" y="1115961"/>
                </a:lnTo>
                <a:lnTo>
                  <a:pt x="1935751" y="1156036"/>
                </a:lnTo>
                <a:lnTo>
                  <a:pt x="1956602" y="1196370"/>
                </a:lnTo>
                <a:lnTo>
                  <a:pt x="1977024" y="1236959"/>
                </a:lnTo>
                <a:lnTo>
                  <a:pt x="1997014" y="1277800"/>
                </a:lnTo>
                <a:lnTo>
                  <a:pt x="2016570" y="1318890"/>
                </a:lnTo>
                <a:lnTo>
                  <a:pt x="2035688" y="1360226"/>
                </a:lnTo>
                <a:lnTo>
                  <a:pt x="2054366" y="1401805"/>
                </a:lnTo>
                <a:lnTo>
                  <a:pt x="2072600" y="1443624"/>
                </a:lnTo>
                <a:lnTo>
                  <a:pt x="2090388" y="1485681"/>
                </a:lnTo>
                <a:lnTo>
                  <a:pt x="2107726" y="1527971"/>
                </a:lnTo>
                <a:lnTo>
                  <a:pt x="2124612" y="1570493"/>
                </a:lnTo>
                <a:lnTo>
                  <a:pt x="2141043" y="1613243"/>
                </a:lnTo>
                <a:lnTo>
                  <a:pt x="2157015" y="1656218"/>
                </a:lnTo>
                <a:lnTo>
                  <a:pt x="2172525" y="1699415"/>
                </a:lnTo>
                <a:lnTo>
                  <a:pt x="2187571" y="1742832"/>
                </a:lnTo>
                <a:lnTo>
                  <a:pt x="2202150" y="1786464"/>
                </a:lnTo>
                <a:lnTo>
                  <a:pt x="2216258" y="1830310"/>
                </a:lnTo>
                <a:lnTo>
                  <a:pt x="2229893" y="1874366"/>
                </a:lnTo>
                <a:lnTo>
                  <a:pt x="2243051" y="1918630"/>
                </a:lnTo>
                <a:lnTo>
                  <a:pt x="2255730" y="1963097"/>
                </a:lnTo>
                <a:lnTo>
                  <a:pt x="2267927" y="2007766"/>
                </a:lnTo>
                <a:lnTo>
                  <a:pt x="2279638" y="2052633"/>
                </a:lnTo>
                <a:lnTo>
                  <a:pt x="2290861" y="2097695"/>
                </a:lnTo>
                <a:lnTo>
                  <a:pt x="2301593" y="2142950"/>
                </a:lnTo>
                <a:lnTo>
                  <a:pt x="2311830" y="2188394"/>
                </a:lnTo>
                <a:lnTo>
                  <a:pt x="2321570" y="2234024"/>
                </a:lnTo>
                <a:lnTo>
                  <a:pt x="2330810" y="2279837"/>
                </a:lnTo>
                <a:lnTo>
                  <a:pt x="2339546" y="2325831"/>
                </a:lnTo>
                <a:lnTo>
                  <a:pt x="2347776" y="2372002"/>
                </a:lnTo>
                <a:lnTo>
                  <a:pt x="2355497" y="2418348"/>
                </a:lnTo>
                <a:lnTo>
                  <a:pt x="2362705" y="2464864"/>
                </a:lnTo>
                <a:lnTo>
                  <a:pt x="2369398" y="2511550"/>
                </a:lnTo>
                <a:lnTo>
                  <a:pt x="2375573" y="2558400"/>
                </a:lnTo>
                <a:lnTo>
                  <a:pt x="2381227" y="2605413"/>
                </a:lnTo>
                <a:lnTo>
                  <a:pt x="2386356" y="2652585"/>
                </a:lnTo>
                <a:lnTo>
                  <a:pt x="2390959" y="2699914"/>
                </a:lnTo>
                <a:lnTo>
                  <a:pt x="2395030" y="2747396"/>
                </a:lnTo>
                <a:lnTo>
                  <a:pt x="2398569" y="2795028"/>
                </a:lnTo>
                <a:lnTo>
                  <a:pt x="2401572" y="2842808"/>
                </a:lnTo>
                <a:lnTo>
                  <a:pt x="2404035" y="2890732"/>
                </a:lnTo>
                <a:lnTo>
                  <a:pt x="2405956" y="2938798"/>
                </a:lnTo>
                <a:lnTo>
                  <a:pt x="2407332" y="2987002"/>
                </a:lnTo>
                <a:lnTo>
                  <a:pt x="2408160" y="3035341"/>
                </a:lnTo>
                <a:lnTo>
                  <a:pt x="2408436" y="3083814"/>
                </a:lnTo>
                <a:lnTo>
                  <a:pt x="2408160" y="3132286"/>
                </a:lnTo>
                <a:lnTo>
                  <a:pt x="2407332" y="3180625"/>
                </a:lnTo>
                <a:lnTo>
                  <a:pt x="2405956" y="3228829"/>
                </a:lnTo>
                <a:lnTo>
                  <a:pt x="2404035" y="3276895"/>
                </a:lnTo>
                <a:lnTo>
                  <a:pt x="2401572" y="3324819"/>
                </a:lnTo>
                <a:lnTo>
                  <a:pt x="2398569" y="3372599"/>
                </a:lnTo>
                <a:lnTo>
                  <a:pt x="2395030" y="3420231"/>
                </a:lnTo>
                <a:lnTo>
                  <a:pt x="2390959" y="3467713"/>
                </a:lnTo>
                <a:lnTo>
                  <a:pt x="2386356" y="3515042"/>
                </a:lnTo>
                <a:lnTo>
                  <a:pt x="2381227" y="3562214"/>
                </a:lnTo>
                <a:lnTo>
                  <a:pt x="2375573" y="3609227"/>
                </a:lnTo>
                <a:lnTo>
                  <a:pt x="2369398" y="3656077"/>
                </a:lnTo>
                <a:lnTo>
                  <a:pt x="2362705" y="3702763"/>
                </a:lnTo>
                <a:lnTo>
                  <a:pt x="2355497" y="3749279"/>
                </a:lnTo>
                <a:lnTo>
                  <a:pt x="2347776" y="3795625"/>
                </a:lnTo>
                <a:lnTo>
                  <a:pt x="2339546" y="3841796"/>
                </a:lnTo>
                <a:lnTo>
                  <a:pt x="2330810" y="3887790"/>
                </a:lnTo>
                <a:lnTo>
                  <a:pt x="2321570" y="3933603"/>
                </a:lnTo>
                <a:lnTo>
                  <a:pt x="2311830" y="3979233"/>
                </a:lnTo>
                <a:lnTo>
                  <a:pt x="2301593" y="4024677"/>
                </a:lnTo>
                <a:lnTo>
                  <a:pt x="2290861" y="4069932"/>
                </a:lnTo>
                <a:lnTo>
                  <a:pt x="2279638" y="4114994"/>
                </a:lnTo>
                <a:lnTo>
                  <a:pt x="2267927" y="4159861"/>
                </a:lnTo>
                <a:lnTo>
                  <a:pt x="2255730" y="4204530"/>
                </a:lnTo>
                <a:lnTo>
                  <a:pt x="2243051" y="4248997"/>
                </a:lnTo>
                <a:lnTo>
                  <a:pt x="2229893" y="4293261"/>
                </a:lnTo>
                <a:lnTo>
                  <a:pt x="2216258" y="4337317"/>
                </a:lnTo>
                <a:lnTo>
                  <a:pt x="2202150" y="4381163"/>
                </a:lnTo>
                <a:lnTo>
                  <a:pt x="2187571" y="4424795"/>
                </a:lnTo>
                <a:lnTo>
                  <a:pt x="2172525" y="4468212"/>
                </a:lnTo>
                <a:lnTo>
                  <a:pt x="2157015" y="4511409"/>
                </a:lnTo>
                <a:lnTo>
                  <a:pt x="2141043" y="4554384"/>
                </a:lnTo>
                <a:lnTo>
                  <a:pt x="2124612" y="4597134"/>
                </a:lnTo>
                <a:lnTo>
                  <a:pt x="2107726" y="4639656"/>
                </a:lnTo>
                <a:lnTo>
                  <a:pt x="2090388" y="4681946"/>
                </a:lnTo>
                <a:lnTo>
                  <a:pt x="2072600" y="4724003"/>
                </a:lnTo>
                <a:lnTo>
                  <a:pt x="2054366" y="4765822"/>
                </a:lnTo>
                <a:lnTo>
                  <a:pt x="2035688" y="4807401"/>
                </a:lnTo>
                <a:lnTo>
                  <a:pt x="2016570" y="4848737"/>
                </a:lnTo>
                <a:lnTo>
                  <a:pt x="1997014" y="4889827"/>
                </a:lnTo>
                <a:lnTo>
                  <a:pt x="1977024" y="4930668"/>
                </a:lnTo>
                <a:lnTo>
                  <a:pt x="1956602" y="4971257"/>
                </a:lnTo>
                <a:lnTo>
                  <a:pt x="1935751" y="5011591"/>
                </a:lnTo>
                <a:lnTo>
                  <a:pt x="1914475" y="5051666"/>
                </a:lnTo>
                <a:lnTo>
                  <a:pt x="1892777" y="5091481"/>
                </a:lnTo>
                <a:lnTo>
                  <a:pt x="1870659" y="5131031"/>
                </a:lnTo>
                <a:lnTo>
                  <a:pt x="1848124" y="5170315"/>
                </a:lnTo>
                <a:lnTo>
                  <a:pt x="1825176" y="5209328"/>
                </a:lnTo>
                <a:lnTo>
                  <a:pt x="1801817" y="5248068"/>
                </a:lnTo>
                <a:lnTo>
                  <a:pt x="1778050" y="5286533"/>
                </a:lnTo>
                <a:lnTo>
                  <a:pt x="1753879" y="5324718"/>
                </a:lnTo>
                <a:lnTo>
                  <a:pt x="1729307" y="5362622"/>
                </a:lnTo>
                <a:lnTo>
                  <a:pt x="1704335" y="5400240"/>
                </a:lnTo>
                <a:lnTo>
                  <a:pt x="1678968" y="5437570"/>
                </a:lnTo>
                <a:lnTo>
                  <a:pt x="1653209" y="5474610"/>
                </a:lnTo>
                <a:lnTo>
                  <a:pt x="1627059" y="5511355"/>
                </a:lnTo>
                <a:lnTo>
                  <a:pt x="1600523" y="5547804"/>
                </a:lnTo>
                <a:lnTo>
                  <a:pt x="1573604" y="5583952"/>
                </a:lnTo>
                <a:lnTo>
                  <a:pt x="1546303" y="5619798"/>
                </a:lnTo>
                <a:lnTo>
                  <a:pt x="1518625" y="5655338"/>
                </a:lnTo>
                <a:lnTo>
                  <a:pt x="1490572" y="5690569"/>
                </a:lnTo>
                <a:lnTo>
                  <a:pt x="1462148" y="5725488"/>
                </a:lnTo>
                <a:lnTo>
                  <a:pt x="1433355" y="5760092"/>
                </a:lnTo>
                <a:lnTo>
                  <a:pt x="1404196" y="5794378"/>
                </a:lnTo>
                <a:lnTo>
                  <a:pt x="1374674" y="5828343"/>
                </a:lnTo>
                <a:lnTo>
                  <a:pt x="1344793" y="5861984"/>
                </a:lnTo>
                <a:lnTo>
                  <a:pt x="1314554" y="5895299"/>
                </a:lnTo>
                <a:lnTo>
                  <a:pt x="1283962" y="5928284"/>
                </a:lnTo>
                <a:lnTo>
                  <a:pt x="1253019" y="5960936"/>
                </a:lnTo>
                <a:lnTo>
                  <a:pt x="1221729" y="5993252"/>
                </a:lnTo>
                <a:lnTo>
                  <a:pt x="1190094" y="6025229"/>
                </a:lnTo>
                <a:lnTo>
                  <a:pt x="1158116" y="6056864"/>
                </a:lnTo>
                <a:lnTo>
                  <a:pt x="1125800" y="6088155"/>
                </a:lnTo>
                <a:lnTo>
                  <a:pt x="1093148" y="6119098"/>
                </a:lnTo>
                <a:lnTo>
                  <a:pt x="1060164" y="6149690"/>
                </a:lnTo>
                <a:lnTo>
                  <a:pt x="1026849" y="6179928"/>
                </a:lnTo>
                <a:lnTo>
                  <a:pt x="993208" y="6209809"/>
                </a:lnTo>
                <a:lnTo>
                  <a:pt x="959243" y="6239331"/>
                </a:lnTo>
                <a:lnTo>
                  <a:pt x="924956" y="6268490"/>
                </a:lnTo>
                <a:lnTo>
                  <a:pt x="890352" y="6297283"/>
                </a:lnTo>
                <a:lnTo>
                  <a:pt x="855433" y="6325708"/>
                </a:lnTo>
                <a:lnTo>
                  <a:pt x="820203" y="6353760"/>
                </a:lnTo>
                <a:lnTo>
                  <a:pt x="784663" y="6381438"/>
                </a:lnTo>
                <a:lnTo>
                  <a:pt x="748817" y="6408739"/>
                </a:lnTo>
                <a:lnTo>
                  <a:pt x="712669" y="6435659"/>
                </a:lnTo>
                <a:lnTo>
                  <a:pt x="676220" y="6462195"/>
                </a:lnTo>
                <a:lnTo>
                  <a:pt x="639475" y="6488344"/>
                </a:lnTo>
                <a:lnTo>
                  <a:pt x="602435" y="6514104"/>
                </a:lnTo>
                <a:lnTo>
                  <a:pt x="565105" y="6539471"/>
                </a:lnTo>
                <a:lnTo>
                  <a:pt x="527486" y="6564442"/>
                </a:lnTo>
                <a:lnTo>
                  <a:pt x="489583" y="6589015"/>
                </a:lnTo>
                <a:lnTo>
                  <a:pt x="451398" y="6613186"/>
                </a:lnTo>
                <a:lnTo>
                  <a:pt x="412933" y="6636952"/>
                </a:lnTo>
                <a:lnTo>
                  <a:pt x="374193" y="6660311"/>
                </a:lnTo>
                <a:lnTo>
                  <a:pt x="335179" y="6683259"/>
                </a:lnTo>
                <a:lnTo>
                  <a:pt x="295896" y="6705794"/>
                </a:lnTo>
                <a:lnTo>
                  <a:pt x="256345" y="6727912"/>
                </a:lnTo>
                <a:lnTo>
                  <a:pt x="216531" y="6749611"/>
                </a:lnTo>
                <a:lnTo>
                  <a:pt x="176455" y="6770887"/>
                </a:lnTo>
                <a:lnTo>
                  <a:pt x="136122" y="6791737"/>
                </a:lnTo>
                <a:lnTo>
                  <a:pt x="95533" y="6812159"/>
                </a:lnTo>
                <a:lnTo>
                  <a:pt x="54692" y="6832149"/>
                </a:lnTo>
                <a:lnTo>
                  <a:pt x="13602" y="6851705"/>
                </a:lnTo>
                <a:lnTo>
                  <a:pt x="0" y="6857996"/>
                </a:lnTo>
              </a:path>
            </a:pathLst>
          </a:custGeom>
          <a:ln w="1587500">
            <a:solidFill>
              <a:srgbClr val="187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119627" y="3083814"/>
            <a:ext cx="2408555" cy="3774440"/>
          </a:xfrm>
          <a:custGeom>
            <a:avLst/>
            <a:gdLst/>
            <a:ahLst/>
            <a:cxnLst/>
            <a:rect l="l" t="t" r="r" b="b"/>
            <a:pathLst>
              <a:path w="2408554" h="3774440">
                <a:moveTo>
                  <a:pt x="2408436" y="3774182"/>
                </a:moveTo>
                <a:lnTo>
                  <a:pt x="2353744" y="3748335"/>
                </a:lnTo>
                <a:lnTo>
                  <a:pt x="2312903" y="3728345"/>
                </a:lnTo>
                <a:lnTo>
                  <a:pt x="2272314" y="3707923"/>
                </a:lnTo>
                <a:lnTo>
                  <a:pt x="2231980" y="3687073"/>
                </a:lnTo>
                <a:lnTo>
                  <a:pt x="2191905" y="3665797"/>
                </a:lnTo>
                <a:lnTo>
                  <a:pt x="2152090" y="3644098"/>
                </a:lnTo>
                <a:lnTo>
                  <a:pt x="2112540" y="3621980"/>
                </a:lnTo>
                <a:lnTo>
                  <a:pt x="2073256" y="3599445"/>
                </a:lnTo>
                <a:lnTo>
                  <a:pt x="2034243" y="3576497"/>
                </a:lnTo>
                <a:lnTo>
                  <a:pt x="1995503" y="3553138"/>
                </a:lnTo>
                <a:lnTo>
                  <a:pt x="1957038" y="3529372"/>
                </a:lnTo>
                <a:lnTo>
                  <a:pt x="1918853" y="3505201"/>
                </a:lnTo>
                <a:lnTo>
                  <a:pt x="1880949" y="3480628"/>
                </a:lnTo>
                <a:lnTo>
                  <a:pt x="1843331" y="3455657"/>
                </a:lnTo>
                <a:lnTo>
                  <a:pt x="1806001" y="3430290"/>
                </a:lnTo>
                <a:lnTo>
                  <a:pt x="1768961" y="3404530"/>
                </a:lnTo>
                <a:lnTo>
                  <a:pt x="1732216" y="3378381"/>
                </a:lnTo>
                <a:lnTo>
                  <a:pt x="1695767" y="3351845"/>
                </a:lnTo>
                <a:lnTo>
                  <a:pt x="1659619" y="3324925"/>
                </a:lnTo>
                <a:lnTo>
                  <a:pt x="1623773" y="3297624"/>
                </a:lnTo>
                <a:lnTo>
                  <a:pt x="1588233" y="3269946"/>
                </a:lnTo>
                <a:lnTo>
                  <a:pt x="1553002" y="3241894"/>
                </a:lnTo>
                <a:lnTo>
                  <a:pt x="1518083" y="3213469"/>
                </a:lnTo>
                <a:lnTo>
                  <a:pt x="1483479" y="3184676"/>
                </a:lnTo>
                <a:lnTo>
                  <a:pt x="1449193" y="3155517"/>
                </a:lnTo>
                <a:lnTo>
                  <a:pt x="1415228" y="3125995"/>
                </a:lnTo>
                <a:lnTo>
                  <a:pt x="1381587" y="3096114"/>
                </a:lnTo>
                <a:lnTo>
                  <a:pt x="1348272" y="3065876"/>
                </a:lnTo>
                <a:lnTo>
                  <a:pt x="1315287" y="3035284"/>
                </a:lnTo>
                <a:lnTo>
                  <a:pt x="1282635" y="3004341"/>
                </a:lnTo>
                <a:lnTo>
                  <a:pt x="1250319" y="2973050"/>
                </a:lnTo>
                <a:lnTo>
                  <a:pt x="1218342" y="2941415"/>
                </a:lnTo>
                <a:lnTo>
                  <a:pt x="1186707" y="2909438"/>
                </a:lnTo>
                <a:lnTo>
                  <a:pt x="1155416" y="2877122"/>
                </a:lnTo>
                <a:lnTo>
                  <a:pt x="1124473" y="2844470"/>
                </a:lnTo>
                <a:lnTo>
                  <a:pt x="1093881" y="2811485"/>
                </a:lnTo>
                <a:lnTo>
                  <a:pt x="1063643" y="2778170"/>
                </a:lnTo>
                <a:lnTo>
                  <a:pt x="1033762" y="2744529"/>
                </a:lnTo>
                <a:lnTo>
                  <a:pt x="1004240" y="2710564"/>
                </a:lnTo>
                <a:lnTo>
                  <a:pt x="975081" y="2676278"/>
                </a:lnTo>
                <a:lnTo>
                  <a:pt x="946288" y="2641674"/>
                </a:lnTo>
                <a:lnTo>
                  <a:pt x="917863" y="2606755"/>
                </a:lnTo>
                <a:lnTo>
                  <a:pt x="889811" y="2571524"/>
                </a:lnTo>
                <a:lnTo>
                  <a:pt x="862133" y="2535984"/>
                </a:lnTo>
                <a:lnTo>
                  <a:pt x="834832" y="2500138"/>
                </a:lnTo>
                <a:lnTo>
                  <a:pt x="807912" y="2463990"/>
                </a:lnTo>
                <a:lnTo>
                  <a:pt x="781376" y="2427541"/>
                </a:lnTo>
                <a:lnTo>
                  <a:pt x="755227" y="2390796"/>
                </a:lnTo>
                <a:lnTo>
                  <a:pt x="729467" y="2353756"/>
                </a:lnTo>
                <a:lnTo>
                  <a:pt x="704100" y="2316426"/>
                </a:lnTo>
                <a:lnTo>
                  <a:pt x="679129" y="2278808"/>
                </a:lnTo>
                <a:lnTo>
                  <a:pt x="654556" y="2240904"/>
                </a:lnTo>
                <a:lnTo>
                  <a:pt x="630385" y="2202719"/>
                </a:lnTo>
                <a:lnTo>
                  <a:pt x="606619" y="2164254"/>
                </a:lnTo>
                <a:lnTo>
                  <a:pt x="583260" y="2125514"/>
                </a:lnTo>
                <a:lnTo>
                  <a:pt x="560312" y="2086501"/>
                </a:lnTo>
                <a:lnTo>
                  <a:pt x="537777" y="2047217"/>
                </a:lnTo>
                <a:lnTo>
                  <a:pt x="515659" y="2007667"/>
                </a:lnTo>
                <a:lnTo>
                  <a:pt x="493960" y="1967852"/>
                </a:lnTo>
                <a:lnTo>
                  <a:pt x="472684" y="1927777"/>
                </a:lnTo>
                <a:lnTo>
                  <a:pt x="451834" y="1887443"/>
                </a:lnTo>
                <a:lnTo>
                  <a:pt x="431412" y="1846854"/>
                </a:lnTo>
                <a:lnTo>
                  <a:pt x="411422" y="1806013"/>
                </a:lnTo>
                <a:lnTo>
                  <a:pt x="391866" y="1764923"/>
                </a:lnTo>
                <a:lnTo>
                  <a:pt x="372748" y="1723587"/>
                </a:lnTo>
                <a:lnTo>
                  <a:pt x="354070" y="1682008"/>
                </a:lnTo>
                <a:lnTo>
                  <a:pt x="335835" y="1640189"/>
                </a:lnTo>
                <a:lnTo>
                  <a:pt x="318048" y="1598132"/>
                </a:lnTo>
                <a:lnTo>
                  <a:pt x="300709" y="1555842"/>
                </a:lnTo>
                <a:lnTo>
                  <a:pt x="283823" y="1513320"/>
                </a:lnTo>
                <a:lnTo>
                  <a:pt x="267393" y="1470570"/>
                </a:lnTo>
                <a:lnTo>
                  <a:pt x="251421" y="1427595"/>
                </a:lnTo>
                <a:lnTo>
                  <a:pt x="235911" y="1384398"/>
                </a:lnTo>
                <a:lnTo>
                  <a:pt x="220865" y="1340981"/>
                </a:lnTo>
                <a:lnTo>
                  <a:pt x="206286" y="1297349"/>
                </a:lnTo>
                <a:lnTo>
                  <a:pt x="192178" y="1253503"/>
                </a:lnTo>
                <a:lnTo>
                  <a:pt x="178543" y="1209447"/>
                </a:lnTo>
                <a:lnTo>
                  <a:pt x="165384" y="1165183"/>
                </a:lnTo>
                <a:lnTo>
                  <a:pt x="152705" y="1120716"/>
                </a:lnTo>
                <a:lnTo>
                  <a:pt x="140509" y="1076047"/>
                </a:lnTo>
                <a:lnTo>
                  <a:pt x="128797" y="1031180"/>
                </a:lnTo>
                <a:lnTo>
                  <a:pt x="117574" y="986118"/>
                </a:lnTo>
                <a:lnTo>
                  <a:pt x="106843" y="940863"/>
                </a:lnTo>
                <a:lnTo>
                  <a:pt x="96605" y="895419"/>
                </a:lnTo>
                <a:lnTo>
                  <a:pt x="86866" y="849789"/>
                </a:lnTo>
                <a:lnTo>
                  <a:pt x="77626" y="803976"/>
                </a:lnTo>
                <a:lnTo>
                  <a:pt x="68890" y="757982"/>
                </a:lnTo>
                <a:lnTo>
                  <a:pt x="60660" y="711811"/>
                </a:lnTo>
                <a:lnTo>
                  <a:pt x="52939" y="665465"/>
                </a:lnTo>
                <a:lnTo>
                  <a:pt x="45730" y="618949"/>
                </a:lnTo>
                <a:lnTo>
                  <a:pt x="39037" y="572263"/>
                </a:lnTo>
                <a:lnTo>
                  <a:pt x="32862" y="525413"/>
                </a:lnTo>
                <a:lnTo>
                  <a:pt x="27209" y="478400"/>
                </a:lnTo>
                <a:lnTo>
                  <a:pt x="22079" y="431228"/>
                </a:lnTo>
                <a:lnTo>
                  <a:pt x="17477" y="383899"/>
                </a:lnTo>
                <a:lnTo>
                  <a:pt x="13405" y="336417"/>
                </a:lnTo>
                <a:lnTo>
                  <a:pt x="9867" y="288785"/>
                </a:lnTo>
                <a:lnTo>
                  <a:pt x="6864" y="241005"/>
                </a:lnTo>
                <a:lnTo>
                  <a:pt x="4401" y="193081"/>
                </a:lnTo>
                <a:lnTo>
                  <a:pt x="2480" y="145015"/>
                </a:lnTo>
                <a:lnTo>
                  <a:pt x="1104" y="96811"/>
                </a:lnTo>
                <a:lnTo>
                  <a:pt x="276" y="48472"/>
                </a:lnTo>
                <a:lnTo>
                  <a:pt x="0" y="0"/>
                </a:lnTo>
              </a:path>
            </a:pathLst>
          </a:custGeom>
          <a:ln w="1587500">
            <a:solidFill>
              <a:srgbClr val="187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0" y="2164079"/>
            <a:ext cx="12192000" cy="4318000"/>
            <a:chOff x="0" y="2164079"/>
            <a:chExt cx="12192000" cy="431800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64079"/>
              <a:ext cx="12191999" cy="43174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0267" y="4030979"/>
              <a:ext cx="92963" cy="914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2971" y="4050804"/>
              <a:ext cx="406133" cy="40613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134600" y="4122419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8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2971" y="4047756"/>
              <a:ext cx="406133" cy="40613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134600" y="4119372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8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9924" y="4047756"/>
              <a:ext cx="406133" cy="40613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131552" y="4119372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8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1328" y="4858524"/>
              <a:ext cx="407682" cy="40613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172955" y="4930139"/>
              <a:ext cx="266700" cy="265430"/>
            </a:xfrm>
            <a:custGeom>
              <a:avLst/>
              <a:gdLst/>
              <a:ahLst/>
              <a:cxnLst/>
              <a:rect l="l" t="t" r="r" b="b"/>
              <a:pathLst>
                <a:path w="266700" h="265429">
                  <a:moveTo>
                    <a:pt x="0" y="132587"/>
                  </a:moveTo>
                  <a:lnTo>
                    <a:pt x="6797" y="90659"/>
                  </a:lnTo>
                  <a:lnTo>
                    <a:pt x="25725" y="54260"/>
                  </a:lnTo>
                  <a:lnTo>
                    <a:pt x="54589" y="25566"/>
                  </a:lnTo>
                  <a:lnTo>
                    <a:pt x="91196" y="6754"/>
                  </a:lnTo>
                  <a:lnTo>
                    <a:pt x="133350" y="0"/>
                  </a:lnTo>
                  <a:lnTo>
                    <a:pt x="175503" y="6754"/>
                  </a:lnTo>
                  <a:lnTo>
                    <a:pt x="212110" y="25566"/>
                  </a:lnTo>
                  <a:lnTo>
                    <a:pt x="240974" y="54260"/>
                  </a:lnTo>
                  <a:lnTo>
                    <a:pt x="259902" y="90659"/>
                  </a:lnTo>
                  <a:lnTo>
                    <a:pt x="266700" y="132587"/>
                  </a:lnTo>
                  <a:lnTo>
                    <a:pt x="259902" y="174516"/>
                  </a:lnTo>
                  <a:lnTo>
                    <a:pt x="240974" y="210915"/>
                  </a:lnTo>
                  <a:lnTo>
                    <a:pt x="212110" y="239609"/>
                  </a:lnTo>
                  <a:lnTo>
                    <a:pt x="175503" y="258421"/>
                  </a:lnTo>
                  <a:lnTo>
                    <a:pt x="133350" y="265176"/>
                  </a:lnTo>
                  <a:lnTo>
                    <a:pt x="91196" y="258421"/>
                  </a:lnTo>
                  <a:lnTo>
                    <a:pt x="54589" y="239609"/>
                  </a:lnTo>
                  <a:lnTo>
                    <a:pt x="25725" y="210915"/>
                  </a:lnTo>
                  <a:lnTo>
                    <a:pt x="6797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616" y="3078479"/>
              <a:ext cx="91440" cy="9144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1727" y="3186696"/>
              <a:ext cx="406133" cy="40613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753356" y="3258311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6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8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1876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0491" y="4216907"/>
              <a:ext cx="91439" cy="914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567" y="3078479"/>
              <a:ext cx="91440" cy="914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62971" y="3189744"/>
              <a:ext cx="406133" cy="40613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0134600" y="3261359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8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96CC0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76943" y="2420124"/>
              <a:ext cx="406133" cy="40613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148571" y="2491739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30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1876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0491" y="4216907"/>
              <a:ext cx="91439" cy="9144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616" y="3078479"/>
              <a:ext cx="91440" cy="9144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8400" y="3192792"/>
              <a:ext cx="406133" cy="40613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0130028" y="3264407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8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96CC0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270491" y="421690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45719" y="0"/>
                  </a:moveTo>
                  <a:lnTo>
                    <a:pt x="27914" y="3589"/>
                  </a:lnTo>
                  <a:lnTo>
                    <a:pt x="13382" y="13382"/>
                  </a:lnTo>
                  <a:lnTo>
                    <a:pt x="3589" y="27914"/>
                  </a:lnTo>
                  <a:lnTo>
                    <a:pt x="0" y="45720"/>
                  </a:lnTo>
                  <a:lnTo>
                    <a:pt x="3589" y="63525"/>
                  </a:lnTo>
                  <a:lnTo>
                    <a:pt x="13382" y="78057"/>
                  </a:lnTo>
                  <a:lnTo>
                    <a:pt x="27914" y="87850"/>
                  </a:lnTo>
                  <a:lnTo>
                    <a:pt x="45719" y="91440"/>
                  </a:lnTo>
                  <a:lnTo>
                    <a:pt x="63525" y="87850"/>
                  </a:lnTo>
                  <a:lnTo>
                    <a:pt x="78057" y="78057"/>
                  </a:lnTo>
                  <a:lnTo>
                    <a:pt x="87850" y="63525"/>
                  </a:lnTo>
                  <a:lnTo>
                    <a:pt x="91439" y="45720"/>
                  </a:lnTo>
                  <a:lnTo>
                    <a:pt x="87850" y="27914"/>
                  </a:lnTo>
                  <a:lnTo>
                    <a:pt x="78057" y="13382"/>
                  </a:lnTo>
                  <a:lnTo>
                    <a:pt x="63525" y="3589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009F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88" y="3083051"/>
              <a:ext cx="91440" cy="9143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270491" y="421690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45719" y="0"/>
                  </a:moveTo>
                  <a:lnTo>
                    <a:pt x="27914" y="3589"/>
                  </a:lnTo>
                  <a:lnTo>
                    <a:pt x="13382" y="13382"/>
                  </a:lnTo>
                  <a:lnTo>
                    <a:pt x="3589" y="27914"/>
                  </a:lnTo>
                  <a:lnTo>
                    <a:pt x="0" y="45720"/>
                  </a:lnTo>
                  <a:lnTo>
                    <a:pt x="3589" y="63525"/>
                  </a:lnTo>
                  <a:lnTo>
                    <a:pt x="13382" y="78057"/>
                  </a:lnTo>
                  <a:lnTo>
                    <a:pt x="27914" y="87850"/>
                  </a:lnTo>
                  <a:lnTo>
                    <a:pt x="45719" y="91440"/>
                  </a:lnTo>
                  <a:lnTo>
                    <a:pt x="63525" y="87850"/>
                  </a:lnTo>
                  <a:lnTo>
                    <a:pt x="78057" y="78057"/>
                  </a:lnTo>
                  <a:lnTo>
                    <a:pt x="87850" y="63525"/>
                  </a:lnTo>
                  <a:lnTo>
                    <a:pt x="91439" y="45720"/>
                  </a:lnTo>
                  <a:lnTo>
                    <a:pt x="87850" y="27914"/>
                  </a:lnTo>
                  <a:lnTo>
                    <a:pt x="78057" y="13382"/>
                  </a:lnTo>
                  <a:lnTo>
                    <a:pt x="63525" y="3589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009F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80" y="4053852"/>
              <a:ext cx="406133" cy="40613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750307" y="4125467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96CC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261110" y="706628"/>
            <a:ext cx="371538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Eliminating </a:t>
            </a:r>
            <a:r>
              <a:rPr dirty="0" sz="3600" spc="-10"/>
              <a:t>Silos </a:t>
            </a:r>
            <a:r>
              <a:rPr dirty="0" sz="3600"/>
              <a:t>Across</a:t>
            </a:r>
            <a:r>
              <a:rPr dirty="0" sz="3600" spc="-105"/>
              <a:t> </a:t>
            </a:r>
            <a:r>
              <a:rPr dirty="0" sz="3600"/>
              <a:t>Care</a:t>
            </a:r>
            <a:r>
              <a:rPr dirty="0" sz="3600" spc="-65"/>
              <a:t> </a:t>
            </a:r>
            <a:r>
              <a:rPr dirty="0" sz="3600" spc="-10"/>
              <a:t>Settings</a:t>
            </a:r>
            <a:endParaRPr sz="3600"/>
          </a:p>
        </p:txBody>
      </p:sp>
      <p:sp>
        <p:nvSpPr>
          <p:cNvPr id="36" name="object 36" descr=""/>
          <p:cNvSpPr txBox="1"/>
          <p:nvPr/>
        </p:nvSpPr>
        <p:spPr>
          <a:xfrm>
            <a:off x="9128886" y="2825877"/>
            <a:ext cx="349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14141"/>
                </a:solidFill>
                <a:latin typeface="Calibri"/>
                <a:cs typeface="Calibri"/>
              </a:rPr>
              <a:t>CCRC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925304" y="3588766"/>
            <a:ext cx="728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Diagnostics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415409" y="3588766"/>
            <a:ext cx="935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14141"/>
                </a:solidFill>
                <a:latin typeface="Calibri"/>
                <a:cs typeface="Calibri"/>
              </a:rPr>
              <a:t>Skilled</a:t>
            </a:r>
            <a:r>
              <a:rPr dirty="0" sz="1200" spc="-3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Nursing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563236" y="4434332"/>
            <a:ext cx="6400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Pharmacy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221435" y="4434332"/>
            <a:ext cx="1339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Pharma/Life</a:t>
            </a:r>
            <a:r>
              <a:rPr dirty="0" sz="1200" spc="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Sciences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706117" y="6069279"/>
            <a:ext cx="372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14141"/>
                </a:solidFill>
                <a:latin typeface="Calibri"/>
                <a:cs typeface="Calibri"/>
              </a:rPr>
              <a:t>FQHC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594866" y="3588766"/>
            <a:ext cx="593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Hospitals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478151" y="2825877"/>
            <a:ext cx="843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14141"/>
                </a:solidFill>
                <a:latin typeface="Calibri"/>
                <a:cs typeface="Calibri"/>
              </a:rPr>
              <a:t>Public</a:t>
            </a:r>
            <a:r>
              <a:rPr dirty="0" sz="1200" spc="-1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Health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496439" y="5236209"/>
            <a:ext cx="808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14141"/>
                </a:solidFill>
                <a:latin typeface="Calibri"/>
                <a:cs typeface="Calibri"/>
              </a:rPr>
              <a:t>Senior</a:t>
            </a:r>
            <a:r>
              <a:rPr dirty="0" sz="1200" spc="-2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14141"/>
                </a:solidFill>
                <a:latin typeface="Calibri"/>
                <a:cs typeface="Calibri"/>
              </a:rPr>
              <a:t>Living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30097" y="5236209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14141"/>
                </a:solidFill>
                <a:latin typeface="Calibri"/>
                <a:cs typeface="Calibri"/>
              </a:rPr>
              <a:t>ACO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679704" y="3186696"/>
            <a:ext cx="2270760" cy="2894965"/>
            <a:chOff x="679704" y="3186696"/>
            <a:chExt cx="2270760" cy="2894965"/>
          </a:xfrm>
        </p:grpSpPr>
        <p:pic>
          <p:nvPicPr>
            <p:cNvPr id="47" name="object 4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9024" y="3340608"/>
              <a:ext cx="91439" cy="9143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6023" y="5675376"/>
              <a:ext cx="406133" cy="406133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787651" y="5747004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8"/>
                  </a:moveTo>
                  <a:lnTo>
                    <a:pt x="6754" y="90679"/>
                  </a:lnTo>
                  <a:lnTo>
                    <a:pt x="25566" y="54282"/>
                  </a:lnTo>
                  <a:lnTo>
                    <a:pt x="54260" y="25581"/>
                  </a:lnTo>
                  <a:lnTo>
                    <a:pt x="90659" y="6759"/>
                  </a:lnTo>
                  <a:lnTo>
                    <a:pt x="132587" y="0"/>
                  </a:lnTo>
                  <a:lnTo>
                    <a:pt x="174516" y="6759"/>
                  </a:lnTo>
                  <a:lnTo>
                    <a:pt x="210915" y="25581"/>
                  </a:lnTo>
                  <a:lnTo>
                    <a:pt x="239609" y="54282"/>
                  </a:lnTo>
                  <a:lnTo>
                    <a:pt x="258421" y="90679"/>
                  </a:lnTo>
                  <a:lnTo>
                    <a:pt x="265175" y="132588"/>
                  </a:lnTo>
                  <a:lnTo>
                    <a:pt x="258421" y="174496"/>
                  </a:lnTo>
                  <a:lnTo>
                    <a:pt x="239609" y="210893"/>
                  </a:lnTo>
                  <a:lnTo>
                    <a:pt x="210915" y="239594"/>
                  </a:lnTo>
                  <a:lnTo>
                    <a:pt x="174516" y="258416"/>
                  </a:lnTo>
                  <a:lnTo>
                    <a:pt x="132587" y="265176"/>
                  </a:lnTo>
                  <a:lnTo>
                    <a:pt x="90659" y="258416"/>
                  </a:lnTo>
                  <a:lnTo>
                    <a:pt x="54260" y="239594"/>
                  </a:lnTo>
                  <a:lnTo>
                    <a:pt x="25566" y="210893"/>
                  </a:lnTo>
                  <a:lnTo>
                    <a:pt x="6754" y="174496"/>
                  </a:lnTo>
                  <a:lnTo>
                    <a:pt x="0" y="132588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9024" y="3340608"/>
              <a:ext cx="91439" cy="9143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6023" y="3186696"/>
              <a:ext cx="406133" cy="406133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787651" y="3258312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2976" y="4052328"/>
              <a:ext cx="406133" cy="406133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784604" y="4123944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96CC0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2976" y="4052328"/>
              <a:ext cx="406133" cy="40613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784604" y="4123944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96CC0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9024" y="3340608"/>
              <a:ext cx="91439" cy="9143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2976" y="3186696"/>
              <a:ext cx="406133" cy="406133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784604" y="3258312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9024" y="3340608"/>
              <a:ext cx="91439" cy="9143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2976" y="4050804"/>
              <a:ext cx="406133" cy="406133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784604" y="4122420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96CC0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704" y="4852428"/>
              <a:ext cx="406133" cy="40613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51332" y="4924044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9" y="90659"/>
                  </a:lnTo>
                  <a:lnTo>
                    <a:pt x="25581" y="54260"/>
                  </a:lnTo>
                  <a:lnTo>
                    <a:pt x="54282" y="25566"/>
                  </a:lnTo>
                  <a:lnTo>
                    <a:pt x="90679" y="6754"/>
                  </a:lnTo>
                  <a:lnTo>
                    <a:pt x="132587" y="0"/>
                  </a:lnTo>
                  <a:lnTo>
                    <a:pt x="174496" y="6754"/>
                  </a:lnTo>
                  <a:lnTo>
                    <a:pt x="210893" y="25566"/>
                  </a:lnTo>
                  <a:lnTo>
                    <a:pt x="239594" y="54260"/>
                  </a:lnTo>
                  <a:lnTo>
                    <a:pt x="258416" y="90659"/>
                  </a:lnTo>
                  <a:lnTo>
                    <a:pt x="265176" y="132587"/>
                  </a:lnTo>
                  <a:lnTo>
                    <a:pt x="258416" y="174516"/>
                  </a:lnTo>
                  <a:lnTo>
                    <a:pt x="239594" y="210915"/>
                  </a:lnTo>
                  <a:lnTo>
                    <a:pt x="210893" y="239609"/>
                  </a:lnTo>
                  <a:lnTo>
                    <a:pt x="174496" y="258421"/>
                  </a:lnTo>
                  <a:lnTo>
                    <a:pt x="132587" y="265175"/>
                  </a:lnTo>
                  <a:lnTo>
                    <a:pt x="90679" y="258421"/>
                  </a:lnTo>
                  <a:lnTo>
                    <a:pt x="54282" y="239609"/>
                  </a:lnTo>
                  <a:lnTo>
                    <a:pt x="25581" y="210915"/>
                  </a:lnTo>
                  <a:lnTo>
                    <a:pt x="6759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8" y="4852428"/>
              <a:ext cx="406133" cy="406133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752856" y="4924044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9" y="90659"/>
                  </a:lnTo>
                  <a:lnTo>
                    <a:pt x="25581" y="54260"/>
                  </a:lnTo>
                  <a:lnTo>
                    <a:pt x="54282" y="25566"/>
                  </a:lnTo>
                  <a:lnTo>
                    <a:pt x="90679" y="6754"/>
                  </a:lnTo>
                  <a:lnTo>
                    <a:pt x="132587" y="0"/>
                  </a:lnTo>
                  <a:lnTo>
                    <a:pt x="174496" y="6754"/>
                  </a:lnTo>
                  <a:lnTo>
                    <a:pt x="210893" y="25566"/>
                  </a:lnTo>
                  <a:lnTo>
                    <a:pt x="239594" y="54260"/>
                  </a:lnTo>
                  <a:lnTo>
                    <a:pt x="258416" y="90659"/>
                  </a:lnTo>
                  <a:lnTo>
                    <a:pt x="265175" y="132587"/>
                  </a:lnTo>
                  <a:lnTo>
                    <a:pt x="258416" y="174516"/>
                  </a:lnTo>
                  <a:lnTo>
                    <a:pt x="239594" y="210915"/>
                  </a:lnTo>
                  <a:lnTo>
                    <a:pt x="210893" y="239609"/>
                  </a:lnTo>
                  <a:lnTo>
                    <a:pt x="174496" y="258421"/>
                  </a:lnTo>
                  <a:lnTo>
                    <a:pt x="132587" y="265175"/>
                  </a:lnTo>
                  <a:lnTo>
                    <a:pt x="90679" y="258421"/>
                  </a:lnTo>
                  <a:lnTo>
                    <a:pt x="54282" y="239609"/>
                  </a:lnTo>
                  <a:lnTo>
                    <a:pt x="25581" y="210915"/>
                  </a:lnTo>
                  <a:lnTo>
                    <a:pt x="6759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2493264" y="606551"/>
            <a:ext cx="9366885" cy="6251575"/>
            <a:chOff x="2493264" y="606551"/>
            <a:chExt cx="9366885" cy="6251575"/>
          </a:xfrm>
        </p:grpSpPr>
        <p:pic>
          <p:nvPicPr>
            <p:cNvPr id="68" name="object 6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5956" y="4850904"/>
              <a:ext cx="406133" cy="406133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2767584" y="4922519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8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6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8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1876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1384" y="4850904"/>
              <a:ext cx="406133" cy="406133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763012" y="4922519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2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1876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8" y="2420124"/>
              <a:ext cx="406133" cy="406133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2772156" y="2491740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30" h="265430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74516" y="6754"/>
                  </a:lnTo>
                  <a:lnTo>
                    <a:pt x="210915" y="25566"/>
                  </a:lnTo>
                  <a:lnTo>
                    <a:pt x="239609" y="54260"/>
                  </a:lnTo>
                  <a:lnTo>
                    <a:pt x="258421" y="90659"/>
                  </a:lnTo>
                  <a:lnTo>
                    <a:pt x="265175" y="132587"/>
                  </a:lnTo>
                  <a:lnTo>
                    <a:pt x="258421" y="174516"/>
                  </a:lnTo>
                  <a:lnTo>
                    <a:pt x="239609" y="210915"/>
                  </a:lnTo>
                  <a:lnTo>
                    <a:pt x="210915" y="239609"/>
                  </a:lnTo>
                  <a:lnTo>
                    <a:pt x="174516" y="258421"/>
                  </a:lnTo>
                  <a:lnTo>
                    <a:pt x="132587" y="265175"/>
                  </a:lnTo>
                  <a:lnTo>
                    <a:pt x="90659" y="258421"/>
                  </a:lnTo>
                  <a:lnTo>
                    <a:pt x="54260" y="239609"/>
                  </a:lnTo>
                  <a:lnTo>
                    <a:pt x="25566" y="210915"/>
                  </a:lnTo>
                  <a:lnTo>
                    <a:pt x="6754" y="174516"/>
                  </a:lnTo>
                  <a:lnTo>
                    <a:pt x="0" y="132587"/>
                  </a:lnTo>
                  <a:close/>
                </a:path>
              </a:pathLst>
            </a:custGeom>
            <a:ln w="12700">
              <a:solidFill>
                <a:srgbClr val="009F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3264" y="606551"/>
              <a:ext cx="9366504" cy="6251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53278" y="1081277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 h="0">
                <a:moveTo>
                  <a:pt x="0" y="0"/>
                </a:moveTo>
                <a:lnTo>
                  <a:pt x="887349" y="0"/>
                </a:lnTo>
              </a:path>
            </a:pathLst>
          </a:custGeom>
          <a:ln w="19050">
            <a:solidFill>
              <a:srgbClr val="A3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2805" y="45846"/>
            <a:ext cx="8945880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2355215" marR="5080" indent="-2343150">
              <a:lnSpc>
                <a:spcPts val="3240"/>
              </a:lnSpc>
              <a:spcBef>
                <a:spcPts val="505"/>
              </a:spcBef>
            </a:pPr>
            <a:r>
              <a:rPr dirty="0" sz="3000" spc="-25"/>
              <a:t>Market-</a:t>
            </a:r>
            <a:r>
              <a:rPr dirty="0" sz="3000"/>
              <a:t>Leading</a:t>
            </a:r>
            <a:r>
              <a:rPr dirty="0" sz="3000" spc="-20"/>
              <a:t> </a:t>
            </a:r>
            <a:r>
              <a:rPr dirty="0" sz="3000"/>
              <a:t>Long</a:t>
            </a:r>
            <a:r>
              <a:rPr dirty="0" sz="3000" spc="-10"/>
              <a:t> </a:t>
            </a:r>
            <a:r>
              <a:rPr dirty="0" sz="3000" spc="-45"/>
              <a:t>Term</a:t>
            </a:r>
            <a:r>
              <a:rPr dirty="0" sz="3000" spc="-25"/>
              <a:t> </a:t>
            </a:r>
            <a:r>
              <a:rPr dirty="0" sz="3000"/>
              <a:t>Care</a:t>
            </a:r>
            <a:r>
              <a:rPr dirty="0" sz="3000" spc="-15"/>
              <a:t> </a:t>
            </a:r>
            <a:r>
              <a:rPr dirty="0" sz="3000"/>
              <a:t>EHR</a:t>
            </a:r>
            <a:r>
              <a:rPr dirty="0" sz="3000" spc="-20"/>
              <a:t> </a:t>
            </a:r>
            <a:r>
              <a:rPr dirty="0" sz="3000"/>
              <a:t>+</a:t>
            </a:r>
            <a:r>
              <a:rPr dirty="0" sz="3000" spc="-25"/>
              <a:t> </a:t>
            </a:r>
            <a:r>
              <a:rPr dirty="0" sz="3000"/>
              <a:t>the</a:t>
            </a:r>
            <a:r>
              <a:rPr dirty="0" sz="3000" spc="-15"/>
              <a:t> </a:t>
            </a:r>
            <a:r>
              <a:rPr dirty="0" sz="3000"/>
              <a:t>Most</a:t>
            </a:r>
            <a:r>
              <a:rPr dirty="0" sz="3000" spc="-15"/>
              <a:t> </a:t>
            </a:r>
            <a:r>
              <a:rPr dirty="0" sz="3000" spc="-10"/>
              <a:t>Expansive </a:t>
            </a:r>
            <a:r>
              <a:rPr dirty="0" sz="3000"/>
              <a:t>Care</a:t>
            </a:r>
            <a:r>
              <a:rPr dirty="0" sz="3000" spc="-100"/>
              <a:t> </a:t>
            </a:r>
            <a:r>
              <a:rPr dirty="0" sz="3000"/>
              <a:t>Collaboration</a:t>
            </a:r>
            <a:r>
              <a:rPr dirty="0" sz="3000" spc="-90"/>
              <a:t> </a:t>
            </a:r>
            <a:r>
              <a:rPr dirty="0" sz="3000" spc="-10"/>
              <a:t>Network</a:t>
            </a:r>
            <a:endParaRPr sz="30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83171" y="3235960"/>
          <a:ext cx="3254375" cy="249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575"/>
                <a:gridCol w="2260600"/>
              </a:tblGrid>
              <a:tr h="600710">
                <a:tc>
                  <a:txBody>
                    <a:bodyPr/>
                    <a:lstStyle/>
                    <a:p>
                      <a:pPr algn="r" marR="57150">
                        <a:lnSpc>
                          <a:spcPts val="1710"/>
                        </a:lnSpc>
                      </a:pPr>
                      <a:r>
                        <a:rPr dirty="0" sz="1800" spc="-10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27,000+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710"/>
                        </a:lnSpc>
                      </a:pPr>
                      <a:r>
                        <a:rPr dirty="0" sz="1800" spc="-4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LTC</a:t>
                      </a:r>
                      <a:r>
                        <a:rPr dirty="0" sz="1800" spc="-4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spc="-2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Care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facilities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algn="r" marR="571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800" spc="-10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3,100+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7804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Hospitals </a:t>
                      </a:r>
                      <a:r>
                        <a:rPr dirty="0" sz="1800" spc="-2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Health </a:t>
                      </a: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Systems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15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algn="r" marR="571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spc="-10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2,200+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Ambulatory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spc="-25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45%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US</a:t>
                      </a:r>
                      <a:r>
                        <a:rPr dirty="0" sz="1800" spc="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Hospitals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algn="r" marR="57150">
                        <a:lnSpc>
                          <a:spcPts val="2150"/>
                        </a:lnSpc>
                        <a:spcBef>
                          <a:spcPts val="455"/>
                        </a:spcBef>
                      </a:pPr>
                      <a:r>
                        <a:rPr dirty="0" sz="1800" spc="-25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75+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150"/>
                        </a:lnSpc>
                        <a:spcBef>
                          <a:spcPts val="455"/>
                        </a:spcBef>
                      </a:pP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State</a:t>
                      </a:r>
                      <a:r>
                        <a:rPr dirty="0" sz="1800" spc="-4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dirty="0" sz="1800" spc="-3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Govt.</a:t>
                      </a:r>
                      <a:r>
                        <a:rPr dirty="0" sz="1800" spc="-3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Agencies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188831" y="3168523"/>
          <a:ext cx="2765425" cy="2449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694"/>
                <a:gridCol w="1826895"/>
              </a:tblGrid>
              <a:tr h="303530">
                <a:tc>
                  <a:txBody>
                    <a:bodyPr/>
                    <a:lstStyle/>
                    <a:p>
                      <a:pPr algn="r" marR="56515">
                        <a:lnSpc>
                          <a:spcPts val="1710"/>
                        </a:lnSpc>
                      </a:pPr>
                      <a:r>
                        <a:rPr dirty="0" sz="1800" spc="-25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2M+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710"/>
                        </a:lnSpc>
                      </a:pP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Patient</a:t>
                      </a:r>
                      <a:r>
                        <a:rPr dirty="0" sz="1800" spc="-8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Records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800" spc="-10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195M+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Lives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15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spc="-10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700M+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254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Network </a:t>
                      </a: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Patient Visits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algn="r" marR="571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spc="-25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47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5367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States</a:t>
                      </a:r>
                      <a:r>
                        <a:rPr dirty="0" sz="1800" spc="-7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Connected </a:t>
                      </a: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dirty="0" sz="1800" spc="-5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dirty="0" sz="1800" spc="-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Network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algn="r" marR="56515">
                        <a:lnSpc>
                          <a:spcPts val="2150"/>
                        </a:lnSpc>
                        <a:spcBef>
                          <a:spcPts val="455"/>
                        </a:spcBef>
                      </a:pPr>
                      <a:r>
                        <a:rPr dirty="0" sz="1800" spc="-10" b="1">
                          <a:solidFill>
                            <a:srgbClr val="009FAE"/>
                          </a:solidFill>
                          <a:latin typeface="Calibri"/>
                          <a:cs typeface="Calibri"/>
                        </a:rPr>
                        <a:t>Every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150"/>
                        </a:lnSpc>
                        <a:spcBef>
                          <a:spcPts val="455"/>
                        </a:spcBef>
                      </a:pPr>
                      <a:r>
                        <a:rPr dirty="0" sz="180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Major US</a:t>
                      </a:r>
                      <a:r>
                        <a:rPr dirty="0" sz="1800" spc="1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800" spc="-20" b="0">
                          <a:solidFill>
                            <a:srgbClr val="414141"/>
                          </a:solidFill>
                          <a:latin typeface="Calibri Light"/>
                          <a:cs typeface="Calibri Light"/>
                        </a:rPr>
                        <a:t>Plan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2084" y="6309359"/>
            <a:ext cx="114300" cy="12039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801617" y="6051600"/>
            <a:ext cx="1487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414141"/>
                </a:solidFill>
                <a:latin typeface="Calibri Light"/>
                <a:cs typeface="Calibri Light"/>
              </a:rPr>
              <a:t>Acute</a:t>
            </a:r>
            <a:r>
              <a:rPr dirty="0" sz="1200" spc="-3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414141"/>
                </a:solidFill>
                <a:latin typeface="Calibri Light"/>
                <a:cs typeface="Calibri Light"/>
              </a:rPr>
              <a:t>Care</a:t>
            </a:r>
            <a:r>
              <a:rPr dirty="0" sz="1200" spc="-3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200" spc="-10" b="0">
                <a:solidFill>
                  <a:srgbClr val="414141"/>
                </a:solidFill>
                <a:latin typeface="Calibri Light"/>
                <a:cs typeface="Calibri Light"/>
              </a:rPr>
              <a:t>Connections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62371" y="6057087"/>
            <a:ext cx="1076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414141"/>
                </a:solidFill>
                <a:latin typeface="Calibri Light"/>
                <a:cs typeface="Calibri Light"/>
              </a:rPr>
              <a:t>CCD</a:t>
            </a:r>
            <a:r>
              <a:rPr dirty="0" sz="1200" spc="-2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200" spc="-10" b="0">
                <a:solidFill>
                  <a:srgbClr val="414141"/>
                </a:solidFill>
                <a:latin typeface="Calibri Light"/>
                <a:cs typeface="Calibri Light"/>
              </a:rPr>
              <a:t>Connections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6208" y="6304788"/>
            <a:ext cx="115824" cy="12192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272396" y="6050686"/>
            <a:ext cx="1146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414141"/>
                </a:solidFill>
                <a:latin typeface="Calibri Light"/>
                <a:cs typeface="Calibri Light"/>
              </a:rPr>
              <a:t>Other</a:t>
            </a:r>
            <a:r>
              <a:rPr dirty="0" sz="1200" spc="-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200" spc="-10" b="0">
                <a:solidFill>
                  <a:srgbClr val="414141"/>
                </a:solidFill>
                <a:latin typeface="Calibri Light"/>
                <a:cs typeface="Calibri Light"/>
              </a:rPr>
              <a:t>Integrations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8652" y="6310884"/>
            <a:ext cx="114300" cy="12192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5947" y="6307835"/>
            <a:ext cx="114300" cy="12192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407656" y="6051600"/>
            <a:ext cx="1231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0">
                <a:solidFill>
                  <a:srgbClr val="414141"/>
                </a:solidFill>
                <a:latin typeface="Calibri Light"/>
                <a:cs typeface="Calibri Light"/>
              </a:rPr>
              <a:t>Connections</a:t>
            </a:r>
            <a:r>
              <a:rPr dirty="0" sz="1200" spc="-2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200" b="0">
                <a:solidFill>
                  <a:srgbClr val="414141"/>
                </a:solidFill>
                <a:latin typeface="Calibri Light"/>
                <a:cs typeface="Calibri Light"/>
              </a:rPr>
              <a:t>via</a:t>
            </a:r>
            <a:r>
              <a:rPr dirty="0" sz="1200" spc="-2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200" spc="-25" b="0">
                <a:solidFill>
                  <a:srgbClr val="414141"/>
                </a:solidFill>
                <a:latin typeface="Calibri Light"/>
                <a:cs typeface="Calibri Light"/>
              </a:rPr>
              <a:t>HIE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1844" y="6316979"/>
            <a:ext cx="115824" cy="1203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898650" y="6060440"/>
            <a:ext cx="145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0">
                <a:solidFill>
                  <a:srgbClr val="414141"/>
                </a:solidFill>
                <a:latin typeface="Calibri Light"/>
                <a:cs typeface="Calibri Light"/>
              </a:rPr>
              <a:t>PointClickCare </a:t>
            </a:r>
            <a:r>
              <a:rPr dirty="0" sz="1200" b="0">
                <a:solidFill>
                  <a:srgbClr val="414141"/>
                </a:solidFill>
                <a:latin typeface="Calibri Light"/>
                <a:cs typeface="Calibri Light"/>
              </a:rPr>
              <a:t>SNF</a:t>
            </a:r>
            <a:r>
              <a:rPr dirty="0" sz="1200" spc="2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200" spc="-25" b="0">
                <a:solidFill>
                  <a:srgbClr val="414141"/>
                </a:solidFill>
                <a:latin typeface="Calibri Light"/>
                <a:cs typeface="Calibri Light"/>
              </a:rPr>
              <a:t>EHR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8383" y="699516"/>
            <a:ext cx="9557004" cy="53507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6819" y="615822"/>
            <a:ext cx="10217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Better</a:t>
            </a:r>
            <a:r>
              <a:rPr dirty="0" sz="3200" spc="-50"/>
              <a:t> </a:t>
            </a:r>
            <a:r>
              <a:rPr dirty="0" sz="3200"/>
              <a:t>Coordination</a:t>
            </a:r>
            <a:r>
              <a:rPr dirty="0" sz="3200" spc="-50"/>
              <a:t> </a:t>
            </a:r>
            <a:r>
              <a:rPr dirty="0" sz="3200"/>
              <a:t>Through</a:t>
            </a:r>
            <a:r>
              <a:rPr dirty="0" sz="3200" spc="-50"/>
              <a:t> </a:t>
            </a:r>
            <a:r>
              <a:rPr dirty="0" sz="3200" spc="-25"/>
              <a:t>Real-</a:t>
            </a:r>
            <a:r>
              <a:rPr dirty="0" sz="3200"/>
              <a:t>Time</a:t>
            </a:r>
            <a:r>
              <a:rPr dirty="0" sz="3200" spc="-50"/>
              <a:t> </a:t>
            </a:r>
            <a:r>
              <a:rPr dirty="0" sz="3200"/>
              <a:t>Network</a:t>
            </a:r>
            <a:r>
              <a:rPr dirty="0" sz="3200" spc="-65"/>
              <a:t> </a:t>
            </a:r>
            <a:r>
              <a:rPr dirty="0" sz="3200" spc="-10"/>
              <a:t>Collaboration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961440" y="1267459"/>
            <a:ext cx="9745980" cy="7937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The</a:t>
            </a:r>
            <a:r>
              <a:rPr dirty="0" sz="1800" spc="-3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414141"/>
                </a:solidFill>
                <a:latin typeface="Calibri Light"/>
                <a:cs typeface="Calibri Light"/>
              </a:rPr>
              <a:t>PointClickCare</a:t>
            </a:r>
            <a:r>
              <a:rPr dirty="0" sz="1800" spc="-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platform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works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in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spc="-10" b="0">
                <a:solidFill>
                  <a:srgbClr val="414141"/>
                </a:solidFill>
                <a:latin typeface="Calibri Light"/>
                <a:cs typeface="Calibri Light"/>
              </a:rPr>
              <a:t>real-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time,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which means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whether</a:t>
            </a:r>
            <a:r>
              <a:rPr dirty="0" sz="1800" spc="-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your</a:t>
            </a:r>
            <a:r>
              <a:rPr dirty="0" sz="1800" spc="-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patients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are</a:t>
            </a:r>
            <a:r>
              <a:rPr dirty="0" sz="1800" spc="-2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receiving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care</a:t>
            </a:r>
            <a:r>
              <a:rPr dirty="0" sz="1800" spc="-3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in</a:t>
            </a:r>
            <a:r>
              <a:rPr dirty="0" sz="1800" spc="-1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spc="-50" b="0">
                <a:solidFill>
                  <a:srgbClr val="414141"/>
                </a:solidFill>
                <a:latin typeface="Calibri Light"/>
                <a:cs typeface="Calibri Light"/>
              </a:rPr>
              <a:t>a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hospital</a:t>
            </a:r>
            <a:r>
              <a:rPr dirty="0" sz="1800" spc="-3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ED,</a:t>
            </a:r>
            <a:r>
              <a:rPr dirty="0" sz="1800" spc="-3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clinic,</a:t>
            </a:r>
            <a:r>
              <a:rPr dirty="0" sz="1800" spc="-2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or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other</a:t>
            </a:r>
            <a:r>
              <a:rPr dirty="0" sz="1800" spc="-1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healthcare</a:t>
            </a:r>
            <a:r>
              <a:rPr dirty="0" sz="1800" spc="-4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spc="-20" b="0">
                <a:solidFill>
                  <a:srgbClr val="414141"/>
                </a:solidFill>
                <a:latin typeface="Calibri Light"/>
                <a:cs typeface="Calibri Light"/>
              </a:rPr>
              <a:t>facility,</a:t>
            </a:r>
            <a:r>
              <a:rPr dirty="0" sz="1800" spc="-2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you</a:t>
            </a:r>
            <a:r>
              <a:rPr dirty="0" sz="1800" spc="-2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can</a:t>
            </a:r>
            <a:r>
              <a:rPr dirty="0" sz="1800" spc="-3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receive</a:t>
            </a:r>
            <a:r>
              <a:rPr dirty="0" sz="1800" spc="-2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up-</a:t>
            </a:r>
            <a:r>
              <a:rPr dirty="0" sz="1800" spc="-10" b="0">
                <a:solidFill>
                  <a:srgbClr val="414141"/>
                </a:solidFill>
                <a:latin typeface="Calibri Light"/>
                <a:cs typeface="Calibri Light"/>
              </a:rPr>
              <a:t>to-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date</a:t>
            </a:r>
            <a:r>
              <a:rPr dirty="0" sz="1800" spc="-4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Insights</a:t>
            </a:r>
            <a:r>
              <a:rPr dirty="0" sz="1800" spc="-2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into</a:t>
            </a:r>
            <a:r>
              <a:rPr dirty="0" sz="1800" spc="-3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the</a:t>
            </a:r>
            <a:r>
              <a:rPr dirty="0" sz="1800" spc="-35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status</a:t>
            </a:r>
            <a:r>
              <a:rPr dirty="0" sz="1800" spc="-20" b="0">
                <a:solidFill>
                  <a:srgbClr val="414141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414141"/>
                </a:solidFill>
                <a:latin typeface="Calibri Light"/>
                <a:cs typeface="Calibri Light"/>
              </a:rPr>
              <a:t>of</a:t>
            </a:r>
            <a:r>
              <a:rPr dirty="0" sz="1800" spc="-20" b="0">
                <a:solidFill>
                  <a:srgbClr val="414141"/>
                </a:solidFill>
                <a:latin typeface="Calibri Light"/>
                <a:cs typeface="Calibri Light"/>
              </a:rPr>
              <a:t> your </a:t>
            </a:r>
            <a:r>
              <a:rPr dirty="0" sz="1800" spc="-10" b="0">
                <a:solidFill>
                  <a:srgbClr val="414141"/>
                </a:solidFill>
                <a:latin typeface="Calibri Light"/>
                <a:cs typeface="Calibri Light"/>
              </a:rPr>
              <a:t>patients.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0595" y="2395854"/>
            <a:ext cx="3627754" cy="249809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-10" b="0">
                <a:solidFill>
                  <a:srgbClr val="006FC0"/>
                </a:solidFill>
                <a:latin typeface="Calibri Light"/>
                <a:cs typeface="Calibri Light"/>
              </a:rPr>
              <a:t>Hospital</a:t>
            </a:r>
            <a:r>
              <a:rPr dirty="0" sz="1800" spc="-90" b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dirty="0" sz="1800" spc="-25" b="0">
                <a:solidFill>
                  <a:srgbClr val="006FC0"/>
                </a:solidFill>
                <a:latin typeface="Calibri Light"/>
                <a:cs typeface="Calibri Light"/>
              </a:rPr>
              <a:t>ED</a:t>
            </a:r>
            <a:endParaRPr sz="1800">
              <a:latin typeface="Calibri Light"/>
              <a:cs typeface="Calibri Light"/>
            </a:endParaRPr>
          </a:p>
          <a:p>
            <a:pPr marL="298450" indent="-170180">
              <a:lnSpc>
                <a:spcPct val="100000"/>
              </a:lnSpc>
              <a:spcBef>
                <a:spcPts val="470"/>
              </a:spcBef>
              <a:buClr>
                <a:srgbClr val="96CC00"/>
              </a:buClr>
              <a:buSzPct val="77777"/>
              <a:buFont typeface="Arial"/>
              <a:buChar char="•"/>
              <a:tabLst>
                <a:tab pos="298450" algn="l"/>
              </a:tabLst>
            </a:pP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Real-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time</a:t>
            </a:r>
            <a:r>
              <a:rPr dirty="0" sz="1800" spc="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notifications</a:t>
            </a:r>
            <a:endParaRPr sz="1800">
              <a:latin typeface="Calibri"/>
              <a:cs typeface="Calibri"/>
            </a:endParaRPr>
          </a:p>
          <a:p>
            <a:pPr marL="298450" indent="-170180">
              <a:lnSpc>
                <a:spcPct val="100000"/>
              </a:lnSpc>
              <a:spcBef>
                <a:spcPts val="600"/>
              </a:spcBef>
              <a:buClr>
                <a:srgbClr val="96CC00"/>
              </a:buClr>
              <a:buSzPct val="77777"/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Collaborate</a:t>
            </a:r>
            <a:r>
              <a:rPr dirty="0" sz="1800" spc="-2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share</a:t>
            </a:r>
            <a:r>
              <a:rPr dirty="0" sz="1800" spc="-4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insights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414141"/>
                </a:solidFill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care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team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members</a:t>
            </a:r>
            <a:endParaRPr sz="1800">
              <a:latin typeface="Calibri"/>
              <a:cs typeface="Calibri"/>
            </a:endParaRPr>
          </a:p>
          <a:p>
            <a:pPr marL="297815" marR="5080" indent="-170180">
              <a:lnSpc>
                <a:spcPct val="113900"/>
              </a:lnSpc>
              <a:spcBef>
                <a:spcPts val="805"/>
              </a:spcBef>
              <a:buClr>
                <a:srgbClr val="96CC00"/>
              </a:buClr>
              <a:buSzPct val="77777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Comprehensive</a:t>
            </a:r>
            <a:r>
              <a:rPr dirty="0" sz="1800" spc="-5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patient</a:t>
            </a:r>
            <a:r>
              <a:rPr dirty="0" sz="18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overview</a:t>
            </a:r>
            <a:r>
              <a:rPr dirty="0" sz="1800" spc="-25">
                <a:solidFill>
                  <a:srgbClr val="414141"/>
                </a:solidFill>
                <a:latin typeface="Calibri"/>
                <a:cs typeface="Calibri"/>
              </a:rPr>
              <a:t> to </a:t>
            </a:r>
            <a:r>
              <a:rPr dirty="0" sz="1800" spc="-25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help</a:t>
            </a:r>
            <a:r>
              <a:rPr dirty="0" sz="1800" spc="-4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make</a:t>
            </a:r>
            <a:r>
              <a:rPr dirty="0" sz="1800" spc="-4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informed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decisions</a:t>
            </a:r>
            <a:endParaRPr sz="1800">
              <a:latin typeface="Calibri"/>
              <a:cs typeface="Calibri"/>
            </a:endParaRPr>
          </a:p>
          <a:p>
            <a:pPr marL="298450" indent="-170180">
              <a:lnSpc>
                <a:spcPct val="100000"/>
              </a:lnSpc>
              <a:spcBef>
                <a:spcPts val="1105"/>
              </a:spcBef>
              <a:buClr>
                <a:srgbClr val="96CC00"/>
              </a:buClr>
              <a:buSzPct val="77777"/>
              <a:buChar char="•"/>
              <a:tabLst>
                <a:tab pos="298450" algn="l"/>
              </a:tabLst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Surface</a:t>
            </a:r>
            <a:r>
              <a:rPr dirty="0" sz="1800" spc="-2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safety</a:t>
            </a:r>
            <a:r>
              <a:rPr dirty="0" sz="1800" spc="-5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&amp;</a:t>
            </a:r>
            <a:r>
              <a:rPr dirty="0" sz="1800" spc="-3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security</a:t>
            </a:r>
            <a:r>
              <a:rPr dirty="0" sz="1800" spc="-3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414141"/>
                </a:solidFill>
                <a:latin typeface="Calibri"/>
                <a:cs typeface="Calibri"/>
              </a:rPr>
              <a:t>risks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251697" y="2395854"/>
            <a:ext cx="3483610" cy="312483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spc="-20" b="0">
                <a:solidFill>
                  <a:srgbClr val="006FC0"/>
                </a:solidFill>
                <a:latin typeface="Calibri Light"/>
                <a:cs typeface="Calibri Light"/>
              </a:rPr>
              <a:t>Ambulatory </a:t>
            </a:r>
            <a:r>
              <a:rPr dirty="0" sz="1800" spc="-10" b="0">
                <a:solidFill>
                  <a:srgbClr val="006FC0"/>
                </a:solidFill>
                <a:latin typeface="Calibri Light"/>
                <a:cs typeface="Calibri Light"/>
              </a:rPr>
              <a:t>Setting</a:t>
            </a:r>
            <a:endParaRPr sz="1800">
              <a:latin typeface="Calibri Light"/>
              <a:cs typeface="Calibri Light"/>
            </a:endParaRPr>
          </a:p>
          <a:p>
            <a:pPr marL="297815" marR="340995" indent="-169545">
              <a:lnSpc>
                <a:spcPct val="113900"/>
              </a:lnSpc>
              <a:spcBef>
                <a:spcPts val="170"/>
              </a:spcBef>
              <a:buClr>
                <a:srgbClr val="96CC00"/>
              </a:buClr>
              <a:buSzPct val="77777"/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Real-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time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visibility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into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 patient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hospital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encounters</a:t>
            </a:r>
            <a:endParaRPr sz="1800">
              <a:latin typeface="Calibri"/>
              <a:cs typeface="Calibri"/>
            </a:endParaRPr>
          </a:p>
          <a:p>
            <a:pPr marL="298450" indent="-170180">
              <a:lnSpc>
                <a:spcPct val="100000"/>
              </a:lnSpc>
              <a:spcBef>
                <a:spcPts val="600"/>
              </a:spcBef>
              <a:buClr>
                <a:srgbClr val="96CC00"/>
              </a:buClr>
              <a:buSzPct val="77777"/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Surfaces</a:t>
            </a:r>
            <a:r>
              <a:rPr dirty="0" sz="18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events</a:t>
            </a:r>
            <a:r>
              <a:rPr dirty="0" sz="1800" spc="-5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interest</a:t>
            </a:r>
            <a:endParaRPr sz="1800">
              <a:latin typeface="Calibri"/>
              <a:cs typeface="Calibri"/>
            </a:endParaRPr>
          </a:p>
          <a:p>
            <a:pPr marL="297815" marR="5080" indent="-169545">
              <a:lnSpc>
                <a:spcPct val="114199"/>
              </a:lnSpc>
              <a:spcBef>
                <a:spcPts val="800"/>
              </a:spcBef>
              <a:buClr>
                <a:srgbClr val="96CC00"/>
              </a:buClr>
              <a:buSzPct val="77777"/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Patient</a:t>
            </a:r>
            <a:r>
              <a:rPr dirty="0" sz="1800" spc="-9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information</a:t>
            </a:r>
            <a:r>
              <a:rPr dirty="0" sz="1800" spc="-7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414141"/>
                </a:solidFill>
                <a:latin typeface="Calibri"/>
                <a:cs typeface="Calibri"/>
              </a:rPr>
              <a:t>and </a:t>
            </a:r>
            <a:r>
              <a:rPr dirty="0" sz="1800" spc="-25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encounters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visible</a:t>
            </a:r>
            <a:r>
              <a:rPr dirty="0" sz="1800" spc="-2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all</a:t>
            </a:r>
            <a:r>
              <a:rPr dirty="0" sz="1800" spc="-3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care</a:t>
            </a:r>
            <a:r>
              <a:rPr dirty="0" sz="1800" spc="-20">
                <a:solidFill>
                  <a:srgbClr val="414141"/>
                </a:solidFill>
                <a:latin typeface="Calibri"/>
                <a:cs typeface="Calibri"/>
              </a:rPr>
              <a:t> team </a:t>
            </a:r>
            <a:r>
              <a:rPr dirty="0" sz="1800" spc="-20">
                <a:solidFill>
                  <a:srgbClr val="414141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members</a:t>
            </a:r>
            <a:endParaRPr sz="1800">
              <a:latin typeface="Calibri"/>
              <a:cs typeface="Calibri"/>
            </a:endParaRPr>
          </a:p>
          <a:p>
            <a:pPr marL="298450" indent="-170180">
              <a:lnSpc>
                <a:spcPct val="100000"/>
              </a:lnSpc>
              <a:spcBef>
                <a:spcPts val="1105"/>
              </a:spcBef>
              <a:buClr>
                <a:srgbClr val="96CC00"/>
              </a:buClr>
              <a:buSzPct val="77777"/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Contribute</a:t>
            </a:r>
            <a:r>
              <a:rPr dirty="0" sz="1800" spc="-3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shared</a:t>
            </a:r>
            <a:r>
              <a:rPr dirty="0" sz="18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care</a:t>
            </a:r>
            <a:r>
              <a:rPr dirty="0" sz="1800" spc="-3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that</a:t>
            </a:r>
            <a:r>
              <a:rPr dirty="0" sz="1800" spc="-2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are</a:t>
            </a:r>
            <a:r>
              <a:rPr dirty="0" sz="1800" spc="-2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14141"/>
                </a:solidFill>
                <a:latin typeface="Calibri"/>
                <a:cs typeface="Calibri"/>
              </a:rPr>
              <a:t>easily</a:t>
            </a:r>
            <a:r>
              <a:rPr dirty="0" sz="1800" spc="-1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14141"/>
                </a:solidFill>
                <a:latin typeface="Calibri"/>
                <a:cs typeface="Calibri"/>
              </a:rPr>
              <a:t>accessible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31765" y="2289429"/>
            <a:ext cx="8724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455369"/>
                </a:solidFill>
                <a:latin typeface="Calibri"/>
                <a:cs typeface="Calibri"/>
              </a:rPr>
              <a:t>Hospital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90486" y="5214569"/>
            <a:ext cx="1242695" cy="638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455369"/>
                </a:solidFill>
                <a:latin typeface="Calibri"/>
                <a:cs typeface="Calibri"/>
              </a:rPr>
              <a:t>Ambulatory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spc="-10">
                <a:solidFill>
                  <a:srgbClr val="455369"/>
                </a:solidFill>
                <a:latin typeface="Calibri"/>
                <a:cs typeface="Calibri"/>
              </a:rPr>
              <a:t>Facility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752229" y="5073106"/>
            <a:ext cx="83820" cy="146685"/>
          </a:xfrm>
          <a:custGeom>
            <a:avLst/>
            <a:gdLst/>
            <a:ahLst/>
            <a:cxnLst/>
            <a:rect l="l" t="t" r="r" b="b"/>
            <a:pathLst>
              <a:path w="83820" h="146685">
                <a:moveTo>
                  <a:pt x="83422" y="146219"/>
                </a:moveTo>
                <a:lnTo>
                  <a:pt x="83422" y="0"/>
                </a:lnTo>
                <a:lnTo>
                  <a:pt x="0" y="0"/>
                </a:lnTo>
                <a:lnTo>
                  <a:pt x="0" y="146219"/>
                </a:lnTo>
              </a:path>
            </a:pathLst>
          </a:custGeom>
          <a:ln w="2139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752229" y="4906000"/>
            <a:ext cx="83820" cy="62865"/>
          </a:xfrm>
          <a:custGeom>
            <a:avLst/>
            <a:gdLst/>
            <a:ahLst/>
            <a:cxnLst/>
            <a:rect l="l" t="t" r="r" b="b"/>
            <a:pathLst>
              <a:path w="83820" h="62864">
                <a:moveTo>
                  <a:pt x="0" y="62664"/>
                </a:moveTo>
                <a:lnTo>
                  <a:pt x="83422" y="62664"/>
                </a:lnTo>
                <a:lnTo>
                  <a:pt x="83422" y="0"/>
                </a:lnTo>
                <a:lnTo>
                  <a:pt x="0" y="0"/>
                </a:lnTo>
                <a:lnTo>
                  <a:pt x="0" y="62664"/>
                </a:lnTo>
                <a:close/>
              </a:path>
            </a:pathLst>
          </a:custGeom>
          <a:ln w="214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939931" y="5073106"/>
            <a:ext cx="83820" cy="62865"/>
          </a:xfrm>
          <a:custGeom>
            <a:avLst/>
            <a:gdLst/>
            <a:ahLst/>
            <a:cxnLst/>
            <a:rect l="l" t="t" r="r" b="b"/>
            <a:pathLst>
              <a:path w="83820" h="62864">
                <a:moveTo>
                  <a:pt x="0" y="62664"/>
                </a:moveTo>
                <a:lnTo>
                  <a:pt x="83422" y="62664"/>
                </a:lnTo>
                <a:lnTo>
                  <a:pt x="83422" y="0"/>
                </a:lnTo>
                <a:lnTo>
                  <a:pt x="0" y="0"/>
                </a:lnTo>
                <a:lnTo>
                  <a:pt x="0" y="62664"/>
                </a:lnTo>
                <a:close/>
              </a:path>
            </a:pathLst>
          </a:custGeom>
          <a:ln w="214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9434" y="2187194"/>
            <a:ext cx="2800730" cy="350011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5967489" y="2535472"/>
            <a:ext cx="588645" cy="605155"/>
            <a:chOff x="5967489" y="2535472"/>
            <a:chExt cx="588645" cy="605155"/>
          </a:xfrm>
        </p:grpSpPr>
        <p:sp>
          <p:nvSpPr>
            <p:cNvPr id="13" name="object 13" descr=""/>
            <p:cNvSpPr/>
            <p:nvPr/>
          </p:nvSpPr>
          <p:spPr>
            <a:xfrm>
              <a:off x="6095209" y="2678638"/>
              <a:ext cx="450215" cy="450850"/>
            </a:xfrm>
            <a:custGeom>
              <a:avLst/>
              <a:gdLst/>
              <a:ahLst/>
              <a:cxnLst/>
              <a:rect l="l" t="t" r="r" b="b"/>
              <a:pathLst>
                <a:path w="450215" h="450850">
                  <a:moveTo>
                    <a:pt x="337525" y="450733"/>
                  </a:moveTo>
                  <a:lnTo>
                    <a:pt x="450034" y="450733"/>
                  </a:lnTo>
                  <a:lnTo>
                    <a:pt x="450034" y="281706"/>
                  </a:lnTo>
                  <a:lnTo>
                    <a:pt x="337525" y="262925"/>
                  </a:lnTo>
                </a:path>
                <a:path w="450215" h="450850">
                  <a:moveTo>
                    <a:pt x="0" y="450733"/>
                  </a:moveTo>
                  <a:lnTo>
                    <a:pt x="337525" y="450733"/>
                  </a:lnTo>
                  <a:lnTo>
                    <a:pt x="337525" y="0"/>
                  </a:lnTo>
                  <a:lnTo>
                    <a:pt x="0" y="0"/>
                  </a:lnTo>
                  <a:lnTo>
                    <a:pt x="0" y="450733"/>
                  </a:lnTo>
                  <a:close/>
                </a:path>
                <a:path w="450215" h="450850">
                  <a:moveTo>
                    <a:pt x="131260" y="450733"/>
                  </a:moveTo>
                  <a:lnTo>
                    <a:pt x="131260" y="366218"/>
                  </a:lnTo>
                  <a:lnTo>
                    <a:pt x="206265" y="366218"/>
                  </a:lnTo>
                  <a:lnTo>
                    <a:pt x="206265" y="450733"/>
                  </a:lnTo>
                </a:path>
              </a:pathLst>
            </a:custGeom>
            <a:ln w="212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978132" y="2535472"/>
              <a:ext cx="450215" cy="563880"/>
            </a:xfrm>
            <a:custGeom>
              <a:avLst/>
              <a:gdLst/>
              <a:ahLst/>
              <a:cxnLst/>
              <a:rect l="l" t="t" r="r" b="b"/>
              <a:pathLst>
                <a:path w="450214" h="563880">
                  <a:moveTo>
                    <a:pt x="112504" y="563419"/>
                  </a:moveTo>
                  <a:lnTo>
                    <a:pt x="0" y="563419"/>
                  </a:lnTo>
                  <a:lnTo>
                    <a:pt x="0" y="394391"/>
                  </a:lnTo>
                  <a:lnTo>
                    <a:pt x="112504" y="375611"/>
                  </a:lnTo>
                </a:path>
                <a:path w="450214" h="563880">
                  <a:moveTo>
                    <a:pt x="243764" y="112683"/>
                  </a:moveTo>
                  <a:lnTo>
                    <a:pt x="243764" y="0"/>
                  </a:lnTo>
                </a:path>
                <a:path w="450214" h="563880">
                  <a:moveTo>
                    <a:pt x="318770" y="112683"/>
                  </a:moveTo>
                  <a:lnTo>
                    <a:pt x="318770" y="0"/>
                  </a:lnTo>
                </a:path>
                <a:path w="450214" h="563880">
                  <a:moveTo>
                    <a:pt x="243764" y="46951"/>
                  </a:moveTo>
                  <a:lnTo>
                    <a:pt x="318770" y="46951"/>
                  </a:lnTo>
                </a:path>
                <a:path w="450214" h="563880">
                  <a:moveTo>
                    <a:pt x="112504" y="563419"/>
                  </a:moveTo>
                  <a:lnTo>
                    <a:pt x="450030" y="563419"/>
                  </a:lnTo>
                  <a:lnTo>
                    <a:pt x="450030" y="112685"/>
                  </a:lnTo>
                  <a:lnTo>
                    <a:pt x="112504" y="112685"/>
                  </a:lnTo>
                  <a:lnTo>
                    <a:pt x="112504" y="563419"/>
                  </a:lnTo>
                  <a:close/>
                </a:path>
                <a:path w="450214" h="563880">
                  <a:moveTo>
                    <a:pt x="187510" y="187805"/>
                  </a:moveTo>
                  <a:lnTo>
                    <a:pt x="225013" y="187805"/>
                  </a:lnTo>
                </a:path>
                <a:path w="450214" h="563880">
                  <a:moveTo>
                    <a:pt x="337521" y="187805"/>
                  </a:moveTo>
                  <a:lnTo>
                    <a:pt x="375024" y="187805"/>
                  </a:lnTo>
                </a:path>
                <a:path w="450214" h="563880">
                  <a:moveTo>
                    <a:pt x="187510" y="262927"/>
                  </a:moveTo>
                  <a:lnTo>
                    <a:pt x="225013" y="262927"/>
                  </a:lnTo>
                </a:path>
                <a:path w="450214" h="563880">
                  <a:moveTo>
                    <a:pt x="187510" y="338050"/>
                  </a:moveTo>
                  <a:lnTo>
                    <a:pt x="225013" y="338050"/>
                  </a:lnTo>
                </a:path>
                <a:path w="450214" h="563880">
                  <a:moveTo>
                    <a:pt x="187510" y="413172"/>
                  </a:moveTo>
                  <a:lnTo>
                    <a:pt x="225013" y="413172"/>
                  </a:lnTo>
                </a:path>
                <a:path w="450214" h="563880">
                  <a:moveTo>
                    <a:pt x="243764" y="563419"/>
                  </a:moveTo>
                  <a:lnTo>
                    <a:pt x="243764" y="478904"/>
                  </a:lnTo>
                  <a:lnTo>
                    <a:pt x="318770" y="478904"/>
                  </a:lnTo>
                  <a:lnTo>
                    <a:pt x="318770" y="563419"/>
                  </a:lnTo>
                </a:path>
              </a:pathLst>
            </a:custGeom>
            <a:ln w="212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998" rIns="0" bIns="0" rtlCol="0" vert="horz">
            <a:spAutoFit/>
          </a:bodyPr>
          <a:lstStyle/>
          <a:p>
            <a:pPr marL="945515">
              <a:lnSpc>
                <a:spcPct val="100000"/>
              </a:lnSpc>
              <a:spcBef>
                <a:spcPts val="95"/>
              </a:spcBef>
            </a:pPr>
            <a:r>
              <a:rPr dirty="0" sz="2800" spc="-10" b="0">
                <a:latin typeface="Arial"/>
                <a:cs typeface="Arial"/>
              </a:rPr>
              <a:t>Our</a:t>
            </a:r>
            <a:r>
              <a:rPr dirty="0" sz="2800" spc="-18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Approach</a:t>
            </a:r>
            <a:r>
              <a:rPr dirty="0" sz="2800" spc="-2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vs.</a:t>
            </a:r>
            <a:r>
              <a:rPr dirty="0" sz="2800" spc="-6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the</a:t>
            </a:r>
            <a:r>
              <a:rPr dirty="0" sz="2800" spc="-30" b="0">
                <a:latin typeface="Arial"/>
                <a:cs typeface="Arial"/>
              </a:rPr>
              <a:t> </a:t>
            </a:r>
            <a:r>
              <a:rPr dirty="0" sz="2800" spc="-20" b="0">
                <a:latin typeface="Arial"/>
                <a:cs typeface="Arial"/>
              </a:rPr>
              <a:t>Standard</a:t>
            </a:r>
            <a:r>
              <a:rPr dirty="0" sz="2800" spc="-170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Approach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29055" y="1303985"/>
            <a:ext cx="956944" cy="5949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0">
                <a:solidFill>
                  <a:srgbClr val="006FC0"/>
                </a:solidFill>
                <a:latin typeface="Calibri"/>
                <a:cs typeface="Calibri"/>
              </a:rPr>
              <a:t>Standard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 spc="-10">
                <a:solidFill>
                  <a:srgbClr val="006FC0"/>
                </a:solidFill>
                <a:latin typeface="Calibri"/>
                <a:cs typeface="Calibri"/>
              </a:rPr>
              <a:t>Approach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97965" y="3280917"/>
            <a:ext cx="137477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006FC0"/>
                </a:solidFill>
                <a:latin typeface="Calibri"/>
                <a:cs typeface="Calibri"/>
              </a:rPr>
              <a:t>Our</a:t>
            </a:r>
            <a:r>
              <a:rPr dirty="0" sz="185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006FC0"/>
                </a:solidFill>
                <a:latin typeface="Calibri"/>
                <a:cs typeface="Calibri"/>
              </a:rPr>
              <a:t>Approach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9355835" y="3640835"/>
            <a:ext cx="2296795" cy="1790700"/>
          </a:xfrm>
          <a:custGeom>
            <a:avLst/>
            <a:gdLst/>
            <a:ahLst/>
            <a:cxnLst/>
            <a:rect l="l" t="t" r="r" b="b"/>
            <a:pathLst>
              <a:path w="2296795" h="1790700">
                <a:moveTo>
                  <a:pt x="2296668" y="0"/>
                </a:moveTo>
                <a:lnTo>
                  <a:pt x="0" y="0"/>
                </a:lnTo>
                <a:lnTo>
                  <a:pt x="0" y="1790700"/>
                </a:lnTo>
                <a:lnTo>
                  <a:pt x="2296668" y="1790700"/>
                </a:lnTo>
                <a:lnTo>
                  <a:pt x="2296668" y="0"/>
                </a:lnTo>
                <a:close/>
              </a:path>
            </a:pathLst>
          </a:custGeom>
          <a:solidFill>
            <a:srgbClr val="DAE2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424416" y="4570476"/>
            <a:ext cx="2159635" cy="794385"/>
          </a:xfrm>
          <a:prstGeom prst="rect">
            <a:avLst/>
          </a:prstGeom>
          <a:solidFill>
            <a:srgbClr val="1876D2"/>
          </a:solidFill>
        </p:spPr>
        <p:txBody>
          <a:bodyPr wrap="square" lIns="0" tIns="114300" rIns="0" bIns="0" rtlCol="0" vert="horz">
            <a:spAutoFit/>
          </a:bodyPr>
          <a:lstStyle/>
          <a:p>
            <a:pPr algn="ctr" marL="168910" marR="162560" indent="-635">
              <a:lnSpc>
                <a:spcPct val="100000"/>
              </a:lnSpc>
              <a:spcBef>
                <a:spcPts val="9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Outpatient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starts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discharge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contacted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proactively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424416" y="3709415"/>
            <a:ext cx="2159635" cy="794385"/>
          </a:xfrm>
          <a:prstGeom prst="rect">
            <a:avLst/>
          </a:prstGeom>
          <a:solidFill>
            <a:srgbClr val="1876D2"/>
          </a:solidFill>
        </p:spPr>
        <p:txBody>
          <a:bodyPr wrap="square" lIns="0" tIns="114300" rIns="0" bIns="0" rtlCol="0" vert="horz">
            <a:spAutoFit/>
          </a:bodyPr>
          <a:lstStyle/>
          <a:p>
            <a:pPr algn="ctr" marL="153670" marR="146685" indent="-635">
              <a:lnSpc>
                <a:spcPct val="100000"/>
              </a:lnSpc>
              <a:spcBef>
                <a:spcPts val="9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Outpatient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coordinates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ED,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assessment,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D/C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066788" y="3970020"/>
            <a:ext cx="2389505" cy="1394460"/>
            <a:chOff x="7066788" y="3970020"/>
            <a:chExt cx="2389505" cy="1394460"/>
          </a:xfrm>
        </p:grpSpPr>
        <p:sp>
          <p:nvSpPr>
            <p:cNvPr id="9" name="object 9" descr=""/>
            <p:cNvSpPr/>
            <p:nvPr/>
          </p:nvSpPr>
          <p:spPr>
            <a:xfrm>
              <a:off x="8422386" y="4060698"/>
              <a:ext cx="1019810" cy="478790"/>
            </a:xfrm>
            <a:custGeom>
              <a:avLst/>
              <a:gdLst/>
              <a:ahLst/>
              <a:cxnLst/>
              <a:rect l="l" t="t" r="r" b="b"/>
              <a:pathLst>
                <a:path w="1019809" h="478789">
                  <a:moveTo>
                    <a:pt x="780288" y="0"/>
                  </a:moveTo>
                  <a:lnTo>
                    <a:pt x="780288" y="119633"/>
                  </a:lnTo>
                  <a:lnTo>
                    <a:pt x="0" y="119633"/>
                  </a:lnTo>
                  <a:lnTo>
                    <a:pt x="0" y="358901"/>
                  </a:lnTo>
                  <a:lnTo>
                    <a:pt x="780288" y="358901"/>
                  </a:lnTo>
                  <a:lnTo>
                    <a:pt x="780288" y="478535"/>
                  </a:lnTo>
                  <a:lnTo>
                    <a:pt x="1019556" y="239268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22386" y="4060698"/>
              <a:ext cx="1019810" cy="478790"/>
            </a:xfrm>
            <a:custGeom>
              <a:avLst/>
              <a:gdLst/>
              <a:ahLst/>
              <a:cxnLst/>
              <a:rect l="l" t="t" r="r" b="b"/>
              <a:pathLst>
                <a:path w="1019809" h="478789">
                  <a:moveTo>
                    <a:pt x="0" y="119633"/>
                  </a:moveTo>
                  <a:lnTo>
                    <a:pt x="780288" y="119633"/>
                  </a:lnTo>
                  <a:lnTo>
                    <a:pt x="780288" y="0"/>
                  </a:lnTo>
                  <a:lnTo>
                    <a:pt x="1019556" y="239268"/>
                  </a:lnTo>
                  <a:lnTo>
                    <a:pt x="780288" y="478535"/>
                  </a:lnTo>
                  <a:lnTo>
                    <a:pt x="780288" y="358901"/>
                  </a:lnTo>
                  <a:lnTo>
                    <a:pt x="0" y="358901"/>
                  </a:lnTo>
                  <a:lnTo>
                    <a:pt x="0" y="11963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425434" y="4536186"/>
              <a:ext cx="1021080" cy="478790"/>
            </a:xfrm>
            <a:custGeom>
              <a:avLst/>
              <a:gdLst/>
              <a:ahLst/>
              <a:cxnLst/>
              <a:rect l="l" t="t" r="r" b="b"/>
              <a:pathLst>
                <a:path w="1021079" h="478789">
                  <a:moveTo>
                    <a:pt x="781812" y="0"/>
                  </a:moveTo>
                  <a:lnTo>
                    <a:pt x="781812" y="119633"/>
                  </a:lnTo>
                  <a:lnTo>
                    <a:pt x="0" y="119633"/>
                  </a:lnTo>
                  <a:lnTo>
                    <a:pt x="0" y="358901"/>
                  </a:lnTo>
                  <a:lnTo>
                    <a:pt x="781812" y="358901"/>
                  </a:lnTo>
                  <a:lnTo>
                    <a:pt x="781812" y="478536"/>
                  </a:lnTo>
                  <a:lnTo>
                    <a:pt x="1021080" y="239268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425434" y="4536186"/>
              <a:ext cx="1021080" cy="478790"/>
            </a:xfrm>
            <a:custGeom>
              <a:avLst/>
              <a:gdLst/>
              <a:ahLst/>
              <a:cxnLst/>
              <a:rect l="l" t="t" r="r" b="b"/>
              <a:pathLst>
                <a:path w="1021079" h="478789">
                  <a:moveTo>
                    <a:pt x="0" y="119633"/>
                  </a:moveTo>
                  <a:lnTo>
                    <a:pt x="781812" y="119633"/>
                  </a:lnTo>
                  <a:lnTo>
                    <a:pt x="781812" y="0"/>
                  </a:lnTo>
                  <a:lnTo>
                    <a:pt x="1021080" y="239268"/>
                  </a:lnTo>
                  <a:lnTo>
                    <a:pt x="781812" y="478536"/>
                  </a:lnTo>
                  <a:lnTo>
                    <a:pt x="781812" y="358901"/>
                  </a:lnTo>
                  <a:lnTo>
                    <a:pt x="0" y="358901"/>
                  </a:lnTo>
                  <a:lnTo>
                    <a:pt x="0" y="11963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066788" y="3970020"/>
              <a:ext cx="1508760" cy="1394460"/>
            </a:xfrm>
            <a:custGeom>
              <a:avLst/>
              <a:gdLst/>
              <a:ahLst/>
              <a:cxnLst/>
              <a:rect l="l" t="t" r="r" b="b"/>
              <a:pathLst>
                <a:path w="1508759" h="1394460">
                  <a:moveTo>
                    <a:pt x="1508759" y="0"/>
                  </a:moveTo>
                  <a:lnTo>
                    <a:pt x="0" y="0"/>
                  </a:lnTo>
                  <a:lnTo>
                    <a:pt x="0" y="1394459"/>
                  </a:lnTo>
                  <a:lnTo>
                    <a:pt x="1508759" y="1394459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169657" y="4280661"/>
            <a:ext cx="13036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acute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encounter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patient’s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outpatient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real-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296025" y="4360545"/>
            <a:ext cx="848360" cy="497840"/>
            <a:chOff x="6296025" y="4360545"/>
            <a:chExt cx="848360" cy="497840"/>
          </a:xfrm>
        </p:grpSpPr>
        <p:sp>
          <p:nvSpPr>
            <p:cNvPr id="16" name="object 16" descr=""/>
            <p:cNvSpPr/>
            <p:nvPr/>
          </p:nvSpPr>
          <p:spPr>
            <a:xfrm>
              <a:off x="6305550" y="4370070"/>
              <a:ext cx="829310" cy="478790"/>
            </a:xfrm>
            <a:custGeom>
              <a:avLst/>
              <a:gdLst/>
              <a:ahLst/>
              <a:cxnLst/>
              <a:rect l="l" t="t" r="r" b="b"/>
              <a:pathLst>
                <a:path w="829309" h="478789">
                  <a:moveTo>
                    <a:pt x="589788" y="0"/>
                  </a:moveTo>
                  <a:lnTo>
                    <a:pt x="589788" y="119633"/>
                  </a:lnTo>
                  <a:lnTo>
                    <a:pt x="0" y="119633"/>
                  </a:lnTo>
                  <a:lnTo>
                    <a:pt x="0" y="358901"/>
                  </a:lnTo>
                  <a:lnTo>
                    <a:pt x="589788" y="358901"/>
                  </a:lnTo>
                  <a:lnTo>
                    <a:pt x="589788" y="478535"/>
                  </a:lnTo>
                  <a:lnTo>
                    <a:pt x="829055" y="239267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05550" y="4370070"/>
              <a:ext cx="829310" cy="478790"/>
            </a:xfrm>
            <a:custGeom>
              <a:avLst/>
              <a:gdLst/>
              <a:ahLst/>
              <a:cxnLst/>
              <a:rect l="l" t="t" r="r" b="b"/>
              <a:pathLst>
                <a:path w="829309" h="478789">
                  <a:moveTo>
                    <a:pt x="0" y="119633"/>
                  </a:moveTo>
                  <a:lnTo>
                    <a:pt x="589788" y="119633"/>
                  </a:lnTo>
                  <a:lnTo>
                    <a:pt x="589788" y="0"/>
                  </a:lnTo>
                  <a:lnTo>
                    <a:pt x="829055" y="239267"/>
                  </a:lnTo>
                  <a:lnTo>
                    <a:pt x="589788" y="478535"/>
                  </a:lnTo>
                  <a:lnTo>
                    <a:pt x="589788" y="358901"/>
                  </a:lnTo>
                  <a:lnTo>
                    <a:pt x="0" y="358901"/>
                  </a:lnTo>
                  <a:lnTo>
                    <a:pt x="0" y="11963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669794" y="5046345"/>
            <a:ext cx="1452880" cy="67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905">
              <a:lnSpc>
                <a:spcPct val="101600"/>
              </a:lnSpc>
              <a:spcBef>
                <a:spcPts val="95"/>
              </a:spcBef>
            </a:pP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Patient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with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25">
                <a:solidFill>
                  <a:srgbClr val="455369"/>
                </a:solidFill>
                <a:latin typeface="Calibri"/>
                <a:cs typeface="Calibri"/>
              </a:rPr>
              <a:t>an</a:t>
            </a:r>
            <a:r>
              <a:rPr dirty="0" sz="1050" spc="50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outpatient</a:t>
            </a:r>
            <a:r>
              <a:rPr dirty="0" sz="1050" spc="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provider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 arrives</a:t>
            </a:r>
            <a:r>
              <a:rPr dirty="0" sz="1050" spc="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at</a:t>
            </a:r>
            <a:r>
              <a:rPr dirty="0" sz="10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hospital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with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25">
                <a:solidFill>
                  <a:srgbClr val="455369"/>
                </a:solidFill>
                <a:latin typeface="Calibri"/>
                <a:cs typeface="Calibri"/>
              </a:rPr>
              <a:t>an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acute</a:t>
            </a:r>
            <a:r>
              <a:rPr dirty="0" sz="10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episode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765547" y="3831335"/>
            <a:ext cx="1541145" cy="1600200"/>
          </a:xfrm>
          <a:custGeom>
            <a:avLst/>
            <a:gdLst/>
            <a:ahLst/>
            <a:cxnLst/>
            <a:rect l="l" t="t" r="r" b="b"/>
            <a:pathLst>
              <a:path w="1541145" h="1600200">
                <a:moveTo>
                  <a:pt x="1540764" y="0"/>
                </a:moveTo>
                <a:lnTo>
                  <a:pt x="0" y="0"/>
                </a:lnTo>
                <a:lnTo>
                  <a:pt x="0" y="1600200"/>
                </a:lnTo>
                <a:lnTo>
                  <a:pt x="1540764" y="1600200"/>
                </a:lnTo>
                <a:lnTo>
                  <a:pt x="1540764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858258" y="4245102"/>
            <a:ext cx="13525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real-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patient Insights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099058" y="3804158"/>
            <a:ext cx="3743960" cy="1303020"/>
            <a:chOff x="1099058" y="3804158"/>
            <a:chExt cx="3743960" cy="1303020"/>
          </a:xfrm>
        </p:grpSpPr>
        <p:sp>
          <p:nvSpPr>
            <p:cNvPr id="22" name="object 22" descr=""/>
            <p:cNvSpPr/>
            <p:nvPr/>
          </p:nvSpPr>
          <p:spPr>
            <a:xfrm>
              <a:off x="4004309" y="4370070"/>
              <a:ext cx="829310" cy="478790"/>
            </a:xfrm>
            <a:custGeom>
              <a:avLst/>
              <a:gdLst/>
              <a:ahLst/>
              <a:cxnLst/>
              <a:rect l="l" t="t" r="r" b="b"/>
              <a:pathLst>
                <a:path w="829310" h="478789">
                  <a:moveTo>
                    <a:pt x="589788" y="0"/>
                  </a:moveTo>
                  <a:lnTo>
                    <a:pt x="589788" y="119633"/>
                  </a:lnTo>
                  <a:lnTo>
                    <a:pt x="0" y="119633"/>
                  </a:lnTo>
                  <a:lnTo>
                    <a:pt x="0" y="358901"/>
                  </a:lnTo>
                  <a:lnTo>
                    <a:pt x="589788" y="358901"/>
                  </a:lnTo>
                  <a:lnTo>
                    <a:pt x="589788" y="478535"/>
                  </a:lnTo>
                  <a:lnTo>
                    <a:pt x="829055" y="239267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004309" y="4370070"/>
              <a:ext cx="829310" cy="478790"/>
            </a:xfrm>
            <a:custGeom>
              <a:avLst/>
              <a:gdLst/>
              <a:ahLst/>
              <a:cxnLst/>
              <a:rect l="l" t="t" r="r" b="b"/>
              <a:pathLst>
                <a:path w="829310" h="478789">
                  <a:moveTo>
                    <a:pt x="0" y="119633"/>
                  </a:moveTo>
                  <a:lnTo>
                    <a:pt x="589788" y="119633"/>
                  </a:lnTo>
                  <a:lnTo>
                    <a:pt x="589788" y="0"/>
                  </a:lnTo>
                  <a:lnTo>
                    <a:pt x="829055" y="239267"/>
                  </a:lnTo>
                  <a:lnTo>
                    <a:pt x="589788" y="478535"/>
                  </a:lnTo>
                  <a:lnTo>
                    <a:pt x="589788" y="358901"/>
                  </a:lnTo>
                  <a:lnTo>
                    <a:pt x="0" y="358901"/>
                  </a:lnTo>
                  <a:lnTo>
                    <a:pt x="0" y="11963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875025" y="3854958"/>
              <a:ext cx="1158240" cy="1160145"/>
            </a:xfrm>
            <a:custGeom>
              <a:avLst/>
              <a:gdLst/>
              <a:ahLst/>
              <a:cxnLst/>
              <a:rect l="l" t="t" r="r" b="b"/>
              <a:pathLst>
                <a:path w="1158239" h="1160145">
                  <a:moveTo>
                    <a:pt x="579120" y="0"/>
                  </a:moveTo>
                  <a:lnTo>
                    <a:pt x="531630" y="1922"/>
                  </a:lnTo>
                  <a:lnTo>
                    <a:pt x="485196" y="7588"/>
                  </a:lnTo>
                  <a:lnTo>
                    <a:pt x="439968" y="16850"/>
                  </a:lnTo>
                  <a:lnTo>
                    <a:pt x="396093" y="29559"/>
                  </a:lnTo>
                  <a:lnTo>
                    <a:pt x="353722" y="45565"/>
                  </a:lnTo>
                  <a:lnTo>
                    <a:pt x="313004" y="64718"/>
                  </a:lnTo>
                  <a:lnTo>
                    <a:pt x="274087" y="86871"/>
                  </a:lnTo>
                  <a:lnTo>
                    <a:pt x="237122" y="111873"/>
                  </a:lnTo>
                  <a:lnTo>
                    <a:pt x="202256" y="139576"/>
                  </a:lnTo>
                  <a:lnTo>
                    <a:pt x="169640" y="169830"/>
                  </a:lnTo>
                  <a:lnTo>
                    <a:pt x="139422" y="202487"/>
                  </a:lnTo>
                  <a:lnTo>
                    <a:pt x="111751" y="237396"/>
                  </a:lnTo>
                  <a:lnTo>
                    <a:pt x="86778" y="274409"/>
                  </a:lnTo>
                  <a:lnTo>
                    <a:pt x="64650" y="313377"/>
                  </a:lnTo>
                  <a:lnTo>
                    <a:pt x="45517" y="354151"/>
                  </a:lnTo>
                  <a:lnTo>
                    <a:pt x="29529" y="396581"/>
                  </a:lnTo>
                  <a:lnTo>
                    <a:pt x="16833" y="440518"/>
                  </a:lnTo>
                  <a:lnTo>
                    <a:pt x="7581" y="485813"/>
                  </a:lnTo>
                  <a:lnTo>
                    <a:pt x="1920" y="532318"/>
                  </a:lnTo>
                  <a:lnTo>
                    <a:pt x="0" y="579882"/>
                  </a:lnTo>
                  <a:lnTo>
                    <a:pt x="1920" y="627445"/>
                  </a:lnTo>
                  <a:lnTo>
                    <a:pt x="7581" y="673950"/>
                  </a:lnTo>
                  <a:lnTo>
                    <a:pt x="16833" y="719245"/>
                  </a:lnTo>
                  <a:lnTo>
                    <a:pt x="29529" y="763182"/>
                  </a:lnTo>
                  <a:lnTo>
                    <a:pt x="45517" y="805612"/>
                  </a:lnTo>
                  <a:lnTo>
                    <a:pt x="64650" y="846386"/>
                  </a:lnTo>
                  <a:lnTo>
                    <a:pt x="86778" y="885354"/>
                  </a:lnTo>
                  <a:lnTo>
                    <a:pt x="111751" y="922367"/>
                  </a:lnTo>
                  <a:lnTo>
                    <a:pt x="139422" y="957276"/>
                  </a:lnTo>
                  <a:lnTo>
                    <a:pt x="169640" y="989933"/>
                  </a:lnTo>
                  <a:lnTo>
                    <a:pt x="202256" y="1020187"/>
                  </a:lnTo>
                  <a:lnTo>
                    <a:pt x="237122" y="1047890"/>
                  </a:lnTo>
                  <a:lnTo>
                    <a:pt x="274087" y="1072892"/>
                  </a:lnTo>
                  <a:lnTo>
                    <a:pt x="313004" y="1095045"/>
                  </a:lnTo>
                  <a:lnTo>
                    <a:pt x="353722" y="1114198"/>
                  </a:lnTo>
                  <a:lnTo>
                    <a:pt x="396093" y="1130204"/>
                  </a:lnTo>
                  <a:lnTo>
                    <a:pt x="439968" y="1142913"/>
                  </a:lnTo>
                  <a:lnTo>
                    <a:pt x="485196" y="1152175"/>
                  </a:lnTo>
                  <a:lnTo>
                    <a:pt x="531630" y="1157841"/>
                  </a:lnTo>
                  <a:lnTo>
                    <a:pt x="579120" y="1159764"/>
                  </a:lnTo>
                  <a:lnTo>
                    <a:pt x="626609" y="1157841"/>
                  </a:lnTo>
                  <a:lnTo>
                    <a:pt x="673043" y="1152175"/>
                  </a:lnTo>
                  <a:lnTo>
                    <a:pt x="718271" y="1142913"/>
                  </a:lnTo>
                  <a:lnTo>
                    <a:pt x="762146" y="1130204"/>
                  </a:lnTo>
                  <a:lnTo>
                    <a:pt x="804517" y="1114198"/>
                  </a:lnTo>
                  <a:lnTo>
                    <a:pt x="845235" y="1095045"/>
                  </a:lnTo>
                  <a:lnTo>
                    <a:pt x="884152" y="1072892"/>
                  </a:lnTo>
                  <a:lnTo>
                    <a:pt x="921117" y="1047890"/>
                  </a:lnTo>
                  <a:lnTo>
                    <a:pt x="955983" y="1020187"/>
                  </a:lnTo>
                  <a:lnTo>
                    <a:pt x="988599" y="989933"/>
                  </a:lnTo>
                  <a:lnTo>
                    <a:pt x="1018817" y="957276"/>
                  </a:lnTo>
                  <a:lnTo>
                    <a:pt x="1046488" y="922367"/>
                  </a:lnTo>
                  <a:lnTo>
                    <a:pt x="1071461" y="885354"/>
                  </a:lnTo>
                  <a:lnTo>
                    <a:pt x="1093589" y="846386"/>
                  </a:lnTo>
                  <a:lnTo>
                    <a:pt x="1112722" y="805612"/>
                  </a:lnTo>
                  <a:lnTo>
                    <a:pt x="1128710" y="763182"/>
                  </a:lnTo>
                  <a:lnTo>
                    <a:pt x="1141406" y="719245"/>
                  </a:lnTo>
                  <a:lnTo>
                    <a:pt x="1150658" y="673950"/>
                  </a:lnTo>
                  <a:lnTo>
                    <a:pt x="1156319" y="627445"/>
                  </a:lnTo>
                  <a:lnTo>
                    <a:pt x="1158239" y="579882"/>
                  </a:lnTo>
                  <a:lnTo>
                    <a:pt x="1156319" y="532318"/>
                  </a:lnTo>
                  <a:lnTo>
                    <a:pt x="1150658" y="485813"/>
                  </a:lnTo>
                  <a:lnTo>
                    <a:pt x="1141406" y="440518"/>
                  </a:lnTo>
                  <a:lnTo>
                    <a:pt x="1128710" y="396581"/>
                  </a:lnTo>
                  <a:lnTo>
                    <a:pt x="1112722" y="354151"/>
                  </a:lnTo>
                  <a:lnTo>
                    <a:pt x="1093589" y="313377"/>
                  </a:lnTo>
                  <a:lnTo>
                    <a:pt x="1071461" y="274409"/>
                  </a:lnTo>
                  <a:lnTo>
                    <a:pt x="1046488" y="237396"/>
                  </a:lnTo>
                  <a:lnTo>
                    <a:pt x="1018817" y="202487"/>
                  </a:lnTo>
                  <a:lnTo>
                    <a:pt x="988599" y="169830"/>
                  </a:lnTo>
                  <a:lnTo>
                    <a:pt x="955983" y="139576"/>
                  </a:lnTo>
                  <a:lnTo>
                    <a:pt x="921117" y="111873"/>
                  </a:lnTo>
                  <a:lnTo>
                    <a:pt x="884152" y="86871"/>
                  </a:lnTo>
                  <a:lnTo>
                    <a:pt x="845235" y="64718"/>
                  </a:lnTo>
                  <a:lnTo>
                    <a:pt x="804517" y="45565"/>
                  </a:lnTo>
                  <a:lnTo>
                    <a:pt x="762146" y="29559"/>
                  </a:lnTo>
                  <a:lnTo>
                    <a:pt x="718271" y="16850"/>
                  </a:lnTo>
                  <a:lnTo>
                    <a:pt x="673043" y="7588"/>
                  </a:lnTo>
                  <a:lnTo>
                    <a:pt x="626609" y="1922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009F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875025" y="3854958"/>
              <a:ext cx="1158240" cy="1160145"/>
            </a:xfrm>
            <a:custGeom>
              <a:avLst/>
              <a:gdLst/>
              <a:ahLst/>
              <a:cxnLst/>
              <a:rect l="l" t="t" r="r" b="b"/>
              <a:pathLst>
                <a:path w="1158239" h="1160145">
                  <a:moveTo>
                    <a:pt x="0" y="579882"/>
                  </a:moveTo>
                  <a:lnTo>
                    <a:pt x="1920" y="532318"/>
                  </a:lnTo>
                  <a:lnTo>
                    <a:pt x="7581" y="485813"/>
                  </a:lnTo>
                  <a:lnTo>
                    <a:pt x="16833" y="440518"/>
                  </a:lnTo>
                  <a:lnTo>
                    <a:pt x="29529" y="396581"/>
                  </a:lnTo>
                  <a:lnTo>
                    <a:pt x="45517" y="354151"/>
                  </a:lnTo>
                  <a:lnTo>
                    <a:pt x="64650" y="313377"/>
                  </a:lnTo>
                  <a:lnTo>
                    <a:pt x="86778" y="274409"/>
                  </a:lnTo>
                  <a:lnTo>
                    <a:pt x="111751" y="237396"/>
                  </a:lnTo>
                  <a:lnTo>
                    <a:pt x="139422" y="202487"/>
                  </a:lnTo>
                  <a:lnTo>
                    <a:pt x="169640" y="169830"/>
                  </a:lnTo>
                  <a:lnTo>
                    <a:pt x="202256" y="139576"/>
                  </a:lnTo>
                  <a:lnTo>
                    <a:pt x="237122" y="111873"/>
                  </a:lnTo>
                  <a:lnTo>
                    <a:pt x="274087" y="86871"/>
                  </a:lnTo>
                  <a:lnTo>
                    <a:pt x="313004" y="64718"/>
                  </a:lnTo>
                  <a:lnTo>
                    <a:pt x="353722" y="45565"/>
                  </a:lnTo>
                  <a:lnTo>
                    <a:pt x="396093" y="29559"/>
                  </a:lnTo>
                  <a:lnTo>
                    <a:pt x="439968" y="16850"/>
                  </a:lnTo>
                  <a:lnTo>
                    <a:pt x="485196" y="7588"/>
                  </a:lnTo>
                  <a:lnTo>
                    <a:pt x="531630" y="1922"/>
                  </a:lnTo>
                  <a:lnTo>
                    <a:pt x="579120" y="0"/>
                  </a:lnTo>
                  <a:lnTo>
                    <a:pt x="626609" y="1922"/>
                  </a:lnTo>
                  <a:lnTo>
                    <a:pt x="673043" y="7588"/>
                  </a:lnTo>
                  <a:lnTo>
                    <a:pt x="718271" y="16850"/>
                  </a:lnTo>
                  <a:lnTo>
                    <a:pt x="762146" y="29559"/>
                  </a:lnTo>
                  <a:lnTo>
                    <a:pt x="804517" y="45565"/>
                  </a:lnTo>
                  <a:lnTo>
                    <a:pt x="845235" y="64718"/>
                  </a:lnTo>
                  <a:lnTo>
                    <a:pt x="884152" y="86871"/>
                  </a:lnTo>
                  <a:lnTo>
                    <a:pt x="921117" y="111873"/>
                  </a:lnTo>
                  <a:lnTo>
                    <a:pt x="955983" y="139576"/>
                  </a:lnTo>
                  <a:lnTo>
                    <a:pt x="988599" y="169830"/>
                  </a:lnTo>
                  <a:lnTo>
                    <a:pt x="1018817" y="202487"/>
                  </a:lnTo>
                  <a:lnTo>
                    <a:pt x="1046488" y="237396"/>
                  </a:lnTo>
                  <a:lnTo>
                    <a:pt x="1071461" y="274409"/>
                  </a:lnTo>
                  <a:lnTo>
                    <a:pt x="1093589" y="313377"/>
                  </a:lnTo>
                  <a:lnTo>
                    <a:pt x="1112722" y="354151"/>
                  </a:lnTo>
                  <a:lnTo>
                    <a:pt x="1128710" y="396581"/>
                  </a:lnTo>
                  <a:lnTo>
                    <a:pt x="1141406" y="440518"/>
                  </a:lnTo>
                  <a:lnTo>
                    <a:pt x="1150658" y="485813"/>
                  </a:lnTo>
                  <a:lnTo>
                    <a:pt x="1156319" y="532318"/>
                  </a:lnTo>
                  <a:lnTo>
                    <a:pt x="1158239" y="579882"/>
                  </a:lnTo>
                  <a:lnTo>
                    <a:pt x="1156319" y="627445"/>
                  </a:lnTo>
                  <a:lnTo>
                    <a:pt x="1150658" y="673950"/>
                  </a:lnTo>
                  <a:lnTo>
                    <a:pt x="1141406" y="719245"/>
                  </a:lnTo>
                  <a:lnTo>
                    <a:pt x="1128710" y="763182"/>
                  </a:lnTo>
                  <a:lnTo>
                    <a:pt x="1112722" y="805612"/>
                  </a:lnTo>
                  <a:lnTo>
                    <a:pt x="1093589" y="846386"/>
                  </a:lnTo>
                  <a:lnTo>
                    <a:pt x="1071461" y="885354"/>
                  </a:lnTo>
                  <a:lnTo>
                    <a:pt x="1046488" y="922367"/>
                  </a:lnTo>
                  <a:lnTo>
                    <a:pt x="1018817" y="957276"/>
                  </a:lnTo>
                  <a:lnTo>
                    <a:pt x="988599" y="989933"/>
                  </a:lnTo>
                  <a:lnTo>
                    <a:pt x="955983" y="1020187"/>
                  </a:lnTo>
                  <a:lnTo>
                    <a:pt x="921117" y="1047890"/>
                  </a:lnTo>
                  <a:lnTo>
                    <a:pt x="884152" y="1072892"/>
                  </a:lnTo>
                  <a:lnTo>
                    <a:pt x="845235" y="1095045"/>
                  </a:lnTo>
                  <a:lnTo>
                    <a:pt x="804517" y="1114198"/>
                  </a:lnTo>
                  <a:lnTo>
                    <a:pt x="762146" y="1130204"/>
                  </a:lnTo>
                  <a:lnTo>
                    <a:pt x="718271" y="1142913"/>
                  </a:lnTo>
                  <a:lnTo>
                    <a:pt x="673043" y="1152175"/>
                  </a:lnTo>
                  <a:lnTo>
                    <a:pt x="626609" y="1157841"/>
                  </a:lnTo>
                  <a:lnTo>
                    <a:pt x="579120" y="1159764"/>
                  </a:lnTo>
                  <a:lnTo>
                    <a:pt x="531630" y="1157841"/>
                  </a:lnTo>
                  <a:lnTo>
                    <a:pt x="485196" y="1152175"/>
                  </a:lnTo>
                  <a:lnTo>
                    <a:pt x="439968" y="1142913"/>
                  </a:lnTo>
                  <a:lnTo>
                    <a:pt x="396093" y="1130204"/>
                  </a:lnTo>
                  <a:lnTo>
                    <a:pt x="353722" y="1114198"/>
                  </a:lnTo>
                  <a:lnTo>
                    <a:pt x="313004" y="1095045"/>
                  </a:lnTo>
                  <a:lnTo>
                    <a:pt x="274087" y="1072892"/>
                  </a:lnTo>
                  <a:lnTo>
                    <a:pt x="237122" y="1047890"/>
                  </a:lnTo>
                  <a:lnTo>
                    <a:pt x="202256" y="1020187"/>
                  </a:lnTo>
                  <a:lnTo>
                    <a:pt x="169640" y="989933"/>
                  </a:lnTo>
                  <a:lnTo>
                    <a:pt x="139422" y="957276"/>
                  </a:lnTo>
                  <a:lnTo>
                    <a:pt x="111751" y="922367"/>
                  </a:lnTo>
                  <a:lnTo>
                    <a:pt x="86778" y="885354"/>
                  </a:lnTo>
                  <a:lnTo>
                    <a:pt x="64650" y="846386"/>
                  </a:lnTo>
                  <a:lnTo>
                    <a:pt x="45517" y="805612"/>
                  </a:lnTo>
                  <a:lnTo>
                    <a:pt x="29529" y="763182"/>
                  </a:lnTo>
                  <a:lnTo>
                    <a:pt x="16833" y="719245"/>
                  </a:lnTo>
                  <a:lnTo>
                    <a:pt x="7581" y="673950"/>
                  </a:lnTo>
                  <a:lnTo>
                    <a:pt x="1920" y="627445"/>
                  </a:lnTo>
                  <a:lnTo>
                    <a:pt x="0" y="579882"/>
                  </a:lnTo>
                  <a:close/>
                </a:path>
              </a:pathLst>
            </a:custGeom>
            <a:ln w="101599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206048" y="4152439"/>
              <a:ext cx="497205" cy="496570"/>
            </a:xfrm>
            <a:custGeom>
              <a:avLst/>
              <a:gdLst/>
              <a:ahLst/>
              <a:cxnLst/>
              <a:rect l="l" t="t" r="r" b="b"/>
              <a:pathLst>
                <a:path w="497204" h="496570">
                  <a:moveTo>
                    <a:pt x="99318" y="495977"/>
                  </a:moveTo>
                  <a:lnTo>
                    <a:pt x="0" y="495977"/>
                  </a:lnTo>
                  <a:lnTo>
                    <a:pt x="0" y="347182"/>
                  </a:lnTo>
                  <a:lnTo>
                    <a:pt x="99318" y="330650"/>
                  </a:lnTo>
                </a:path>
                <a:path w="497204" h="496570">
                  <a:moveTo>
                    <a:pt x="397285" y="495977"/>
                  </a:moveTo>
                  <a:lnTo>
                    <a:pt x="496607" y="495977"/>
                  </a:lnTo>
                  <a:lnTo>
                    <a:pt x="496607" y="347182"/>
                  </a:lnTo>
                  <a:lnTo>
                    <a:pt x="397285" y="330650"/>
                  </a:lnTo>
                </a:path>
                <a:path w="497204" h="496570">
                  <a:moveTo>
                    <a:pt x="215194" y="99195"/>
                  </a:moveTo>
                  <a:lnTo>
                    <a:pt x="215194" y="0"/>
                  </a:lnTo>
                </a:path>
                <a:path w="497204" h="496570">
                  <a:moveTo>
                    <a:pt x="281409" y="99195"/>
                  </a:moveTo>
                  <a:lnTo>
                    <a:pt x="281409" y="0"/>
                  </a:lnTo>
                </a:path>
                <a:path w="497204" h="496570">
                  <a:moveTo>
                    <a:pt x="215194" y="41331"/>
                  </a:moveTo>
                  <a:lnTo>
                    <a:pt x="281409" y="41331"/>
                  </a:lnTo>
                </a:path>
                <a:path w="497204" h="496570">
                  <a:moveTo>
                    <a:pt x="99318" y="495977"/>
                  </a:moveTo>
                  <a:lnTo>
                    <a:pt x="397285" y="495977"/>
                  </a:lnTo>
                  <a:lnTo>
                    <a:pt x="397285" y="99197"/>
                  </a:lnTo>
                  <a:lnTo>
                    <a:pt x="99318" y="99197"/>
                  </a:lnTo>
                  <a:lnTo>
                    <a:pt x="99318" y="495977"/>
                  </a:lnTo>
                  <a:close/>
                </a:path>
                <a:path w="497204" h="496570">
                  <a:moveTo>
                    <a:pt x="165533" y="165325"/>
                  </a:moveTo>
                  <a:lnTo>
                    <a:pt x="198641" y="165325"/>
                  </a:lnTo>
                </a:path>
                <a:path w="497204" h="496570">
                  <a:moveTo>
                    <a:pt x="297963" y="165325"/>
                  </a:moveTo>
                  <a:lnTo>
                    <a:pt x="331070" y="165325"/>
                  </a:lnTo>
                </a:path>
                <a:path w="497204" h="496570">
                  <a:moveTo>
                    <a:pt x="165533" y="231455"/>
                  </a:moveTo>
                  <a:lnTo>
                    <a:pt x="198641" y="231455"/>
                  </a:lnTo>
                </a:path>
                <a:path w="497204" h="496570">
                  <a:moveTo>
                    <a:pt x="297963" y="231455"/>
                  </a:moveTo>
                  <a:lnTo>
                    <a:pt x="331070" y="231455"/>
                  </a:lnTo>
                </a:path>
                <a:path w="497204" h="496570">
                  <a:moveTo>
                    <a:pt x="165533" y="297585"/>
                  </a:moveTo>
                  <a:lnTo>
                    <a:pt x="198641" y="297585"/>
                  </a:lnTo>
                </a:path>
                <a:path w="497204" h="496570">
                  <a:moveTo>
                    <a:pt x="297963" y="297585"/>
                  </a:moveTo>
                  <a:lnTo>
                    <a:pt x="331070" y="297585"/>
                  </a:lnTo>
                </a:path>
                <a:path w="497204" h="496570">
                  <a:moveTo>
                    <a:pt x="165533" y="363715"/>
                  </a:moveTo>
                  <a:lnTo>
                    <a:pt x="198641" y="363715"/>
                  </a:lnTo>
                </a:path>
                <a:path w="497204" h="496570">
                  <a:moveTo>
                    <a:pt x="297963" y="363715"/>
                  </a:moveTo>
                  <a:lnTo>
                    <a:pt x="331070" y="363715"/>
                  </a:lnTo>
                </a:path>
                <a:path w="497204" h="496570">
                  <a:moveTo>
                    <a:pt x="215194" y="495977"/>
                  </a:moveTo>
                  <a:lnTo>
                    <a:pt x="215194" y="421578"/>
                  </a:lnTo>
                  <a:lnTo>
                    <a:pt x="281409" y="421578"/>
                  </a:lnTo>
                  <a:lnTo>
                    <a:pt x="281409" y="495977"/>
                  </a:lnTo>
                </a:path>
              </a:pathLst>
            </a:custGeom>
            <a:ln w="187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001774" y="4377690"/>
              <a:ext cx="966469" cy="520065"/>
            </a:xfrm>
            <a:custGeom>
              <a:avLst/>
              <a:gdLst/>
              <a:ahLst/>
              <a:cxnLst/>
              <a:rect l="l" t="t" r="r" b="b"/>
              <a:pathLst>
                <a:path w="966469" h="520064">
                  <a:moveTo>
                    <a:pt x="706374" y="0"/>
                  </a:moveTo>
                  <a:lnTo>
                    <a:pt x="706374" y="144272"/>
                  </a:lnTo>
                  <a:lnTo>
                    <a:pt x="0" y="144272"/>
                  </a:lnTo>
                  <a:lnTo>
                    <a:pt x="0" y="375412"/>
                  </a:lnTo>
                  <a:lnTo>
                    <a:pt x="706374" y="375412"/>
                  </a:lnTo>
                  <a:lnTo>
                    <a:pt x="706374" y="519684"/>
                  </a:lnTo>
                  <a:lnTo>
                    <a:pt x="966215" y="259842"/>
                  </a:lnTo>
                  <a:lnTo>
                    <a:pt x="70637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01774" y="4377690"/>
              <a:ext cx="966469" cy="520065"/>
            </a:xfrm>
            <a:custGeom>
              <a:avLst/>
              <a:gdLst/>
              <a:ahLst/>
              <a:cxnLst/>
              <a:rect l="l" t="t" r="r" b="b"/>
              <a:pathLst>
                <a:path w="966469" h="520064">
                  <a:moveTo>
                    <a:pt x="0" y="144272"/>
                  </a:moveTo>
                  <a:lnTo>
                    <a:pt x="706374" y="144272"/>
                  </a:lnTo>
                  <a:lnTo>
                    <a:pt x="706374" y="0"/>
                  </a:lnTo>
                  <a:lnTo>
                    <a:pt x="966215" y="259842"/>
                  </a:lnTo>
                  <a:lnTo>
                    <a:pt x="706374" y="519684"/>
                  </a:lnTo>
                  <a:lnTo>
                    <a:pt x="706374" y="375412"/>
                  </a:lnTo>
                  <a:lnTo>
                    <a:pt x="0" y="375412"/>
                  </a:lnTo>
                  <a:lnTo>
                    <a:pt x="0" y="14427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49858" y="3897630"/>
              <a:ext cx="1158240" cy="1158240"/>
            </a:xfrm>
            <a:custGeom>
              <a:avLst/>
              <a:gdLst/>
              <a:ahLst/>
              <a:cxnLst/>
              <a:rect l="l" t="t" r="r" b="b"/>
              <a:pathLst>
                <a:path w="1158239" h="1158239">
                  <a:moveTo>
                    <a:pt x="579119" y="0"/>
                  </a:moveTo>
                  <a:lnTo>
                    <a:pt x="531630" y="1920"/>
                  </a:lnTo>
                  <a:lnTo>
                    <a:pt x="485196" y="7581"/>
                  </a:lnTo>
                  <a:lnTo>
                    <a:pt x="439968" y="16833"/>
                  </a:lnTo>
                  <a:lnTo>
                    <a:pt x="396093" y="29529"/>
                  </a:lnTo>
                  <a:lnTo>
                    <a:pt x="353722" y="45517"/>
                  </a:lnTo>
                  <a:lnTo>
                    <a:pt x="313004" y="64650"/>
                  </a:lnTo>
                  <a:lnTo>
                    <a:pt x="274087" y="86778"/>
                  </a:lnTo>
                  <a:lnTo>
                    <a:pt x="237122" y="111751"/>
                  </a:lnTo>
                  <a:lnTo>
                    <a:pt x="202256" y="139422"/>
                  </a:lnTo>
                  <a:lnTo>
                    <a:pt x="169640" y="169640"/>
                  </a:lnTo>
                  <a:lnTo>
                    <a:pt x="139422" y="202256"/>
                  </a:lnTo>
                  <a:lnTo>
                    <a:pt x="111751" y="237122"/>
                  </a:lnTo>
                  <a:lnTo>
                    <a:pt x="86778" y="274087"/>
                  </a:lnTo>
                  <a:lnTo>
                    <a:pt x="64650" y="313004"/>
                  </a:lnTo>
                  <a:lnTo>
                    <a:pt x="45517" y="353722"/>
                  </a:lnTo>
                  <a:lnTo>
                    <a:pt x="29529" y="396093"/>
                  </a:lnTo>
                  <a:lnTo>
                    <a:pt x="16833" y="439968"/>
                  </a:lnTo>
                  <a:lnTo>
                    <a:pt x="7581" y="485196"/>
                  </a:lnTo>
                  <a:lnTo>
                    <a:pt x="1920" y="531630"/>
                  </a:lnTo>
                  <a:lnTo>
                    <a:pt x="0" y="579120"/>
                  </a:lnTo>
                  <a:lnTo>
                    <a:pt x="1920" y="626609"/>
                  </a:lnTo>
                  <a:lnTo>
                    <a:pt x="7581" y="673043"/>
                  </a:lnTo>
                  <a:lnTo>
                    <a:pt x="16833" y="718271"/>
                  </a:lnTo>
                  <a:lnTo>
                    <a:pt x="29529" y="762146"/>
                  </a:lnTo>
                  <a:lnTo>
                    <a:pt x="45517" y="804517"/>
                  </a:lnTo>
                  <a:lnTo>
                    <a:pt x="64650" y="845235"/>
                  </a:lnTo>
                  <a:lnTo>
                    <a:pt x="86778" y="884152"/>
                  </a:lnTo>
                  <a:lnTo>
                    <a:pt x="111751" y="921117"/>
                  </a:lnTo>
                  <a:lnTo>
                    <a:pt x="139422" y="955983"/>
                  </a:lnTo>
                  <a:lnTo>
                    <a:pt x="169640" y="988599"/>
                  </a:lnTo>
                  <a:lnTo>
                    <a:pt x="202256" y="1018817"/>
                  </a:lnTo>
                  <a:lnTo>
                    <a:pt x="237122" y="1046488"/>
                  </a:lnTo>
                  <a:lnTo>
                    <a:pt x="274087" y="1071461"/>
                  </a:lnTo>
                  <a:lnTo>
                    <a:pt x="313004" y="1093589"/>
                  </a:lnTo>
                  <a:lnTo>
                    <a:pt x="353722" y="1112722"/>
                  </a:lnTo>
                  <a:lnTo>
                    <a:pt x="396093" y="1128710"/>
                  </a:lnTo>
                  <a:lnTo>
                    <a:pt x="439968" y="1141406"/>
                  </a:lnTo>
                  <a:lnTo>
                    <a:pt x="485196" y="1150658"/>
                  </a:lnTo>
                  <a:lnTo>
                    <a:pt x="531630" y="1156319"/>
                  </a:lnTo>
                  <a:lnTo>
                    <a:pt x="579119" y="1158240"/>
                  </a:lnTo>
                  <a:lnTo>
                    <a:pt x="626609" y="1156319"/>
                  </a:lnTo>
                  <a:lnTo>
                    <a:pt x="673043" y="1150658"/>
                  </a:lnTo>
                  <a:lnTo>
                    <a:pt x="718271" y="1141406"/>
                  </a:lnTo>
                  <a:lnTo>
                    <a:pt x="762146" y="1128710"/>
                  </a:lnTo>
                  <a:lnTo>
                    <a:pt x="804517" y="1112722"/>
                  </a:lnTo>
                  <a:lnTo>
                    <a:pt x="845235" y="1093589"/>
                  </a:lnTo>
                  <a:lnTo>
                    <a:pt x="884152" y="1071461"/>
                  </a:lnTo>
                  <a:lnTo>
                    <a:pt x="921117" y="1046488"/>
                  </a:lnTo>
                  <a:lnTo>
                    <a:pt x="955983" y="1018817"/>
                  </a:lnTo>
                  <a:lnTo>
                    <a:pt x="988599" y="988599"/>
                  </a:lnTo>
                  <a:lnTo>
                    <a:pt x="1018817" y="955983"/>
                  </a:lnTo>
                  <a:lnTo>
                    <a:pt x="1046488" y="921117"/>
                  </a:lnTo>
                  <a:lnTo>
                    <a:pt x="1071461" y="884152"/>
                  </a:lnTo>
                  <a:lnTo>
                    <a:pt x="1093589" y="845235"/>
                  </a:lnTo>
                  <a:lnTo>
                    <a:pt x="1112722" y="804517"/>
                  </a:lnTo>
                  <a:lnTo>
                    <a:pt x="1128710" y="762146"/>
                  </a:lnTo>
                  <a:lnTo>
                    <a:pt x="1141406" y="718271"/>
                  </a:lnTo>
                  <a:lnTo>
                    <a:pt x="1150658" y="673043"/>
                  </a:lnTo>
                  <a:lnTo>
                    <a:pt x="1156319" y="626609"/>
                  </a:lnTo>
                  <a:lnTo>
                    <a:pt x="1158240" y="579120"/>
                  </a:lnTo>
                  <a:lnTo>
                    <a:pt x="1156319" y="531630"/>
                  </a:lnTo>
                  <a:lnTo>
                    <a:pt x="1150658" y="485196"/>
                  </a:lnTo>
                  <a:lnTo>
                    <a:pt x="1141406" y="439968"/>
                  </a:lnTo>
                  <a:lnTo>
                    <a:pt x="1128710" y="396093"/>
                  </a:lnTo>
                  <a:lnTo>
                    <a:pt x="1112722" y="353722"/>
                  </a:lnTo>
                  <a:lnTo>
                    <a:pt x="1093589" y="313004"/>
                  </a:lnTo>
                  <a:lnTo>
                    <a:pt x="1071461" y="274087"/>
                  </a:lnTo>
                  <a:lnTo>
                    <a:pt x="1046488" y="237122"/>
                  </a:lnTo>
                  <a:lnTo>
                    <a:pt x="1018817" y="202256"/>
                  </a:lnTo>
                  <a:lnTo>
                    <a:pt x="988599" y="169640"/>
                  </a:lnTo>
                  <a:lnTo>
                    <a:pt x="955983" y="139422"/>
                  </a:lnTo>
                  <a:lnTo>
                    <a:pt x="921117" y="111751"/>
                  </a:lnTo>
                  <a:lnTo>
                    <a:pt x="884152" y="86778"/>
                  </a:lnTo>
                  <a:lnTo>
                    <a:pt x="845235" y="64650"/>
                  </a:lnTo>
                  <a:lnTo>
                    <a:pt x="804517" y="45517"/>
                  </a:lnTo>
                  <a:lnTo>
                    <a:pt x="762146" y="29529"/>
                  </a:lnTo>
                  <a:lnTo>
                    <a:pt x="718271" y="16833"/>
                  </a:lnTo>
                  <a:lnTo>
                    <a:pt x="673043" y="7581"/>
                  </a:lnTo>
                  <a:lnTo>
                    <a:pt x="626609" y="1920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49858" y="3897630"/>
              <a:ext cx="1158240" cy="1158240"/>
            </a:xfrm>
            <a:custGeom>
              <a:avLst/>
              <a:gdLst/>
              <a:ahLst/>
              <a:cxnLst/>
              <a:rect l="l" t="t" r="r" b="b"/>
              <a:pathLst>
                <a:path w="1158239" h="1158239">
                  <a:moveTo>
                    <a:pt x="0" y="579120"/>
                  </a:moveTo>
                  <a:lnTo>
                    <a:pt x="1920" y="531630"/>
                  </a:lnTo>
                  <a:lnTo>
                    <a:pt x="7581" y="485196"/>
                  </a:lnTo>
                  <a:lnTo>
                    <a:pt x="16833" y="439968"/>
                  </a:lnTo>
                  <a:lnTo>
                    <a:pt x="29529" y="396093"/>
                  </a:lnTo>
                  <a:lnTo>
                    <a:pt x="45517" y="353722"/>
                  </a:lnTo>
                  <a:lnTo>
                    <a:pt x="64650" y="313004"/>
                  </a:lnTo>
                  <a:lnTo>
                    <a:pt x="86778" y="274087"/>
                  </a:lnTo>
                  <a:lnTo>
                    <a:pt x="111751" y="237122"/>
                  </a:lnTo>
                  <a:lnTo>
                    <a:pt x="139422" y="202256"/>
                  </a:lnTo>
                  <a:lnTo>
                    <a:pt x="169640" y="169640"/>
                  </a:lnTo>
                  <a:lnTo>
                    <a:pt x="202256" y="139422"/>
                  </a:lnTo>
                  <a:lnTo>
                    <a:pt x="237122" y="111751"/>
                  </a:lnTo>
                  <a:lnTo>
                    <a:pt x="274087" y="86778"/>
                  </a:lnTo>
                  <a:lnTo>
                    <a:pt x="313004" y="64650"/>
                  </a:lnTo>
                  <a:lnTo>
                    <a:pt x="353722" y="45517"/>
                  </a:lnTo>
                  <a:lnTo>
                    <a:pt x="396093" y="29529"/>
                  </a:lnTo>
                  <a:lnTo>
                    <a:pt x="439968" y="16833"/>
                  </a:lnTo>
                  <a:lnTo>
                    <a:pt x="485196" y="7581"/>
                  </a:lnTo>
                  <a:lnTo>
                    <a:pt x="531630" y="1920"/>
                  </a:lnTo>
                  <a:lnTo>
                    <a:pt x="579119" y="0"/>
                  </a:lnTo>
                  <a:lnTo>
                    <a:pt x="626609" y="1920"/>
                  </a:lnTo>
                  <a:lnTo>
                    <a:pt x="673043" y="7581"/>
                  </a:lnTo>
                  <a:lnTo>
                    <a:pt x="718271" y="16833"/>
                  </a:lnTo>
                  <a:lnTo>
                    <a:pt x="762146" y="29529"/>
                  </a:lnTo>
                  <a:lnTo>
                    <a:pt x="804517" y="45517"/>
                  </a:lnTo>
                  <a:lnTo>
                    <a:pt x="845235" y="64650"/>
                  </a:lnTo>
                  <a:lnTo>
                    <a:pt x="884152" y="86778"/>
                  </a:lnTo>
                  <a:lnTo>
                    <a:pt x="921117" y="111751"/>
                  </a:lnTo>
                  <a:lnTo>
                    <a:pt x="955983" y="139422"/>
                  </a:lnTo>
                  <a:lnTo>
                    <a:pt x="988599" y="169640"/>
                  </a:lnTo>
                  <a:lnTo>
                    <a:pt x="1018817" y="202256"/>
                  </a:lnTo>
                  <a:lnTo>
                    <a:pt x="1046488" y="237122"/>
                  </a:lnTo>
                  <a:lnTo>
                    <a:pt x="1071461" y="274087"/>
                  </a:lnTo>
                  <a:lnTo>
                    <a:pt x="1093589" y="313004"/>
                  </a:lnTo>
                  <a:lnTo>
                    <a:pt x="1112722" y="353722"/>
                  </a:lnTo>
                  <a:lnTo>
                    <a:pt x="1128710" y="396093"/>
                  </a:lnTo>
                  <a:lnTo>
                    <a:pt x="1141406" y="439968"/>
                  </a:lnTo>
                  <a:lnTo>
                    <a:pt x="1150658" y="485196"/>
                  </a:lnTo>
                  <a:lnTo>
                    <a:pt x="1156319" y="531630"/>
                  </a:lnTo>
                  <a:lnTo>
                    <a:pt x="1158240" y="579120"/>
                  </a:lnTo>
                  <a:lnTo>
                    <a:pt x="1156319" y="626609"/>
                  </a:lnTo>
                  <a:lnTo>
                    <a:pt x="1150658" y="673043"/>
                  </a:lnTo>
                  <a:lnTo>
                    <a:pt x="1141406" y="718271"/>
                  </a:lnTo>
                  <a:lnTo>
                    <a:pt x="1128710" y="762146"/>
                  </a:lnTo>
                  <a:lnTo>
                    <a:pt x="1112722" y="804517"/>
                  </a:lnTo>
                  <a:lnTo>
                    <a:pt x="1093589" y="845235"/>
                  </a:lnTo>
                  <a:lnTo>
                    <a:pt x="1071461" y="884152"/>
                  </a:lnTo>
                  <a:lnTo>
                    <a:pt x="1046488" y="921117"/>
                  </a:lnTo>
                  <a:lnTo>
                    <a:pt x="1018817" y="955983"/>
                  </a:lnTo>
                  <a:lnTo>
                    <a:pt x="988599" y="988599"/>
                  </a:lnTo>
                  <a:lnTo>
                    <a:pt x="955983" y="1018817"/>
                  </a:lnTo>
                  <a:lnTo>
                    <a:pt x="921117" y="1046488"/>
                  </a:lnTo>
                  <a:lnTo>
                    <a:pt x="884152" y="1071461"/>
                  </a:lnTo>
                  <a:lnTo>
                    <a:pt x="845235" y="1093589"/>
                  </a:lnTo>
                  <a:lnTo>
                    <a:pt x="804517" y="1112722"/>
                  </a:lnTo>
                  <a:lnTo>
                    <a:pt x="762146" y="1128710"/>
                  </a:lnTo>
                  <a:lnTo>
                    <a:pt x="718271" y="1141406"/>
                  </a:lnTo>
                  <a:lnTo>
                    <a:pt x="673043" y="1150658"/>
                  </a:lnTo>
                  <a:lnTo>
                    <a:pt x="626609" y="1156319"/>
                  </a:lnTo>
                  <a:lnTo>
                    <a:pt x="579119" y="1158240"/>
                  </a:lnTo>
                  <a:lnTo>
                    <a:pt x="531630" y="1156319"/>
                  </a:lnTo>
                  <a:lnTo>
                    <a:pt x="485196" y="1150658"/>
                  </a:lnTo>
                  <a:lnTo>
                    <a:pt x="439968" y="1141406"/>
                  </a:lnTo>
                  <a:lnTo>
                    <a:pt x="396093" y="1128710"/>
                  </a:lnTo>
                  <a:lnTo>
                    <a:pt x="353722" y="1112722"/>
                  </a:lnTo>
                  <a:lnTo>
                    <a:pt x="313004" y="1093589"/>
                  </a:lnTo>
                  <a:lnTo>
                    <a:pt x="274087" y="1071461"/>
                  </a:lnTo>
                  <a:lnTo>
                    <a:pt x="237122" y="1046488"/>
                  </a:lnTo>
                  <a:lnTo>
                    <a:pt x="202256" y="1018817"/>
                  </a:lnTo>
                  <a:lnTo>
                    <a:pt x="169640" y="988599"/>
                  </a:lnTo>
                  <a:lnTo>
                    <a:pt x="139422" y="955983"/>
                  </a:lnTo>
                  <a:lnTo>
                    <a:pt x="111751" y="921117"/>
                  </a:lnTo>
                  <a:lnTo>
                    <a:pt x="86778" y="884152"/>
                  </a:lnTo>
                  <a:lnTo>
                    <a:pt x="64650" y="845235"/>
                  </a:lnTo>
                  <a:lnTo>
                    <a:pt x="45517" y="804517"/>
                  </a:lnTo>
                  <a:lnTo>
                    <a:pt x="29529" y="762146"/>
                  </a:lnTo>
                  <a:lnTo>
                    <a:pt x="16833" y="718271"/>
                  </a:lnTo>
                  <a:lnTo>
                    <a:pt x="7581" y="673043"/>
                  </a:lnTo>
                  <a:lnTo>
                    <a:pt x="1920" y="626609"/>
                  </a:lnTo>
                  <a:lnTo>
                    <a:pt x="0" y="579120"/>
                  </a:lnTo>
                  <a:close/>
                </a:path>
              </a:pathLst>
            </a:custGeom>
            <a:ln w="1016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480881" y="4313655"/>
              <a:ext cx="497205" cy="363855"/>
            </a:xfrm>
            <a:custGeom>
              <a:avLst/>
              <a:gdLst/>
              <a:ahLst/>
              <a:cxnLst/>
              <a:rect l="l" t="t" r="r" b="b"/>
              <a:pathLst>
                <a:path w="497205" h="363854">
                  <a:moveTo>
                    <a:pt x="281409" y="363717"/>
                  </a:moveTo>
                  <a:lnTo>
                    <a:pt x="281409" y="247987"/>
                  </a:lnTo>
                  <a:lnTo>
                    <a:pt x="215194" y="247987"/>
                  </a:lnTo>
                  <a:lnTo>
                    <a:pt x="215194" y="363717"/>
                  </a:lnTo>
                </a:path>
                <a:path w="497205" h="363854">
                  <a:moveTo>
                    <a:pt x="215194" y="165325"/>
                  </a:moveTo>
                  <a:lnTo>
                    <a:pt x="281409" y="165325"/>
                  </a:lnTo>
                  <a:lnTo>
                    <a:pt x="281409" y="115727"/>
                  </a:lnTo>
                  <a:lnTo>
                    <a:pt x="215194" y="115727"/>
                  </a:lnTo>
                  <a:lnTo>
                    <a:pt x="215194" y="165325"/>
                  </a:lnTo>
                  <a:close/>
                </a:path>
                <a:path w="497205" h="363854">
                  <a:moveTo>
                    <a:pt x="66211" y="297585"/>
                  </a:moveTo>
                  <a:lnTo>
                    <a:pt x="132426" y="297585"/>
                  </a:lnTo>
                  <a:lnTo>
                    <a:pt x="132426" y="247987"/>
                  </a:lnTo>
                  <a:lnTo>
                    <a:pt x="66211" y="247987"/>
                  </a:lnTo>
                  <a:lnTo>
                    <a:pt x="66211" y="297585"/>
                  </a:lnTo>
                  <a:close/>
                </a:path>
                <a:path w="497205" h="363854">
                  <a:moveTo>
                    <a:pt x="364178" y="297585"/>
                  </a:moveTo>
                  <a:lnTo>
                    <a:pt x="430393" y="297585"/>
                  </a:lnTo>
                  <a:lnTo>
                    <a:pt x="430393" y="247987"/>
                  </a:lnTo>
                  <a:lnTo>
                    <a:pt x="364178" y="247987"/>
                  </a:lnTo>
                  <a:lnTo>
                    <a:pt x="364178" y="297585"/>
                  </a:lnTo>
                  <a:close/>
                </a:path>
                <a:path w="497205" h="363854">
                  <a:moveTo>
                    <a:pt x="364178" y="165325"/>
                  </a:moveTo>
                  <a:lnTo>
                    <a:pt x="364178" y="82662"/>
                  </a:lnTo>
                  <a:lnTo>
                    <a:pt x="248302" y="0"/>
                  </a:lnTo>
                  <a:lnTo>
                    <a:pt x="132426" y="82662"/>
                  </a:lnTo>
                  <a:lnTo>
                    <a:pt x="132426" y="165325"/>
                  </a:lnTo>
                  <a:lnTo>
                    <a:pt x="0" y="165325"/>
                  </a:lnTo>
                  <a:lnTo>
                    <a:pt x="0" y="363717"/>
                  </a:lnTo>
                  <a:lnTo>
                    <a:pt x="496607" y="363717"/>
                  </a:lnTo>
                  <a:lnTo>
                    <a:pt x="496607" y="165325"/>
                  </a:lnTo>
                  <a:lnTo>
                    <a:pt x="364178" y="165325"/>
                  </a:lnTo>
                  <a:close/>
                </a:path>
              </a:pathLst>
            </a:custGeom>
            <a:ln w="169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6060948" y="1505711"/>
            <a:ext cx="1466215" cy="1207135"/>
          </a:xfrm>
          <a:custGeom>
            <a:avLst/>
            <a:gdLst/>
            <a:ahLst/>
            <a:cxnLst/>
            <a:rect l="l" t="t" r="r" b="b"/>
            <a:pathLst>
              <a:path w="1466215" h="1207135">
                <a:moveTo>
                  <a:pt x="1466088" y="0"/>
                </a:moveTo>
                <a:lnTo>
                  <a:pt x="562356" y="0"/>
                </a:lnTo>
                <a:lnTo>
                  <a:pt x="562356" y="7620"/>
                </a:lnTo>
                <a:lnTo>
                  <a:pt x="0" y="7620"/>
                </a:lnTo>
                <a:lnTo>
                  <a:pt x="0" y="1207008"/>
                </a:lnTo>
                <a:lnTo>
                  <a:pt x="1435608" y="1207008"/>
                </a:lnTo>
                <a:lnTo>
                  <a:pt x="1435608" y="1199388"/>
                </a:lnTo>
                <a:lnTo>
                  <a:pt x="1466088" y="1199388"/>
                </a:lnTo>
                <a:lnTo>
                  <a:pt x="1466088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6144005" y="1725929"/>
            <a:ext cx="12700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staff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stabilizes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symptoms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discharged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315210" y="1475486"/>
            <a:ext cx="3843020" cy="1282700"/>
            <a:chOff x="2315210" y="1475486"/>
            <a:chExt cx="3843020" cy="1282700"/>
          </a:xfrm>
        </p:grpSpPr>
        <p:sp>
          <p:nvSpPr>
            <p:cNvPr id="35" name="object 35" descr=""/>
            <p:cNvSpPr/>
            <p:nvPr/>
          </p:nvSpPr>
          <p:spPr>
            <a:xfrm>
              <a:off x="5182361" y="2007869"/>
              <a:ext cx="966469" cy="521334"/>
            </a:xfrm>
            <a:custGeom>
              <a:avLst/>
              <a:gdLst/>
              <a:ahLst/>
              <a:cxnLst/>
              <a:rect l="l" t="t" r="r" b="b"/>
              <a:pathLst>
                <a:path w="966470" h="521335">
                  <a:moveTo>
                    <a:pt x="705612" y="0"/>
                  </a:moveTo>
                  <a:lnTo>
                    <a:pt x="705612" y="144779"/>
                  </a:lnTo>
                  <a:lnTo>
                    <a:pt x="0" y="144779"/>
                  </a:lnTo>
                  <a:lnTo>
                    <a:pt x="0" y="376427"/>
                  </a:lnTo>
                  <a:lnTo>
                    <a:pt x="705612" y="376427"/>
                  </a:lnTo>
                  <a:lnTo>
                    <a:pt x="705612" y="521207"/>
                  </a:lnTo>
                  <a:lnTo>
                    <a:pt x="966215" y="260603"/>
                  </a:lnTo>
                  <a:lnTo>
                    <a:pt x="705612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182361" y="2007869"/>
              <a:ext cx="966469" cy="521334"/>
            </a:xfrm>
            <a:custGeom>
              <a:avLst/>
              <a:gdLst/>
              <a:ahLst/>
              <a:cxnLst/>
              <a:rect l="l" t="t" r="r" b="b"/>
              <a:pathLst>
                <a:path w="966470" h="521335">
                  <a:moveTo>
                    <a:pt x="0" y="144779"/>
                  </a:moveTo>
                  <a:lnTo>
                    <a:pt x="705612" y="144779"/>
                  </a:lnTo>
                  <a:lnTo>
                    <a:pt x="705612" y="0"/>
                  </a:lnTo>
                  <a:lnTo>
                    <a:pt x="966215" y="260603"/>
                  </a:lnTo>
                  <a:lnTo>
                    <a:pt x="705612" y="521207"/>
                  </a:lnTo>
                  <a:lnTo>
                    <a:pt x="705612" y="376427"/>
                  </a:lnTo>
                  <a:lnTo>
                    <a:pt x="0" y="376427"/>
                  </a:lnTo>
                  <a:lnTo>
                    <a:pt x="0" y="14477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127754" y="1547622"/>
              <a:ext cx="1158240" cy="1160145"/>
            </a:xfrm>
            <a:custGeom>
              <a:avLst/>
              <a:gdLst/>
              <a:ahLst/>
              <a:cxnLst/>
              <a:rect l="l" t="t" r="r" b="b"/>
              <a:pathLst>
                <a:path w="1158239" h="1160145">
                  <a:moveTo>
                    <a:pt x="579120" y="0"/>
                  </a:moveTo>
                  <a:lnTo>
                    <a:pt x="531630" y="1922"/>
                  </a:lnTo>
                  <a:lnTo>
                    <a:pt x="485196" y="7588"/>
                  </a:lnTo>
                  <a:lnTo>
                    <a:pt x="439968" y="16850"/>
                  </a:lnTo>
                  <a:lnTo>
                    <a:pt x="396093" y="29559"/>
                  </a:lnTo>
                  <a:lnTo>
                    <a:pt x="353722" y="45565"/>
                  </a:lnTo>
                  <a:lnTo>
                    <a:pt x="313004" y="64718"/>
                  </a:lnTo>
                  <a:lnTo>
                    <a:pt x="274087" y="86871"/>
                  </a:lnTo>
                  <a:lnTo>
                    <a:pt x="237122" y="111873"/>
                  </a:lnTo>
                  <a:lnTo>
                    <a:pt x="202256" y="139576"/>
                  </a:lnTo>
                  <a:lnTo>
                    <a:pt x="169640" y="169830"/>
                  </a:lnTo>
                  <a:lnTo>
                    <a:pt x="139422" y="202487"/>
                  </a:lnTo>
                  <a:lnTo>
                    <a:pt x="111751" y="237396"/>
                  </a:lnTo>
                  <a:lnTo>
                    <a:pt x="86778" y="274409"/>
                  </a:lnTo>
                  <a:lnTo>
                    <a:pt x="64650" y="313377"/>
                  </a:lnTo>
                  <a:lnTo>
                    <a:pt x="45517" y="354151"/>
                  </a:lnTo>
                  <a:lnTo>
                    <a:pt x="29529" y="396581"/>
                  </a:lnTo>
                  <a:lnTo>
                    <a:pt x="16833" y="440518"/>
                  </a:lnTo>
                  <a:lnTo>
                    <a:pt x="7581" y="485813"/>
                  </a:lnTo>
                  <a:lnTo>
                    <a:pt x="1920" y="532318"/>
                  </a:lnTo>
                  <a:lnTo>
                    <a:pt x="0" y="579881"/>
                  </a:lnTo>
                  <a:lnTo>
                    <a:pt x="1920" y="627445"/>
                  </a:lnTo>
                  <a:lnTo>
                    <a:pt x="7581" y="673950"/>
                  </a:lnTo>
                  <a:lnTo>
                    <a:pt x="16833" y="719245"/>
                  </a:lnTo>
                  <a:lnTo>
                    <a:pt x="29529" y="763182"/>
                  </a:lnTo>
                  <a:lnTo>
                    <a:pt x="45517" y="805612"/>
                  </a:lnTo>
                  <a:lnTo>
                    <a:pt x="64650" y="846386"/>
                  </a:lnTo>
                  <a:lnTo>
                    <a:pt x="86778" y="885354"/>
                  </a:lnTo>
                  <a:lnTo>
                    <a:pt x="111751" y="922367"/>
                  </a:lnTo>
                  <a:lnTo>
                    <a:pt x="139422" y="957276"/>
                  </a:lnTo>
                  <a:lnTo>
                    <a:pt x="169640" y="989933"/>
                  </a:lnTo>
                  <a:lnTo>
                    <a:pt x="202256" y="1020187"/>
                  </a:lnTo>
                  <a:lnTo>
                    <a:pt x="237122" y="1047890"/>
                  </a:lnTo>
                  <a:lnTo>
                    <a:pt x="274087" y="1072892"/>
                  </a:lnTo>
                  <a:lnTo>
                    <a:pt x="313004" y="1095045"/>
                  </a:lnTo>
                  <a:lnTo>
                    <a:pt x="353722" y="1114198"/>
                  </a:lnTo>
                  <a:lnTo>
                    <a:pt x="396093" y="1130204"/>
                  </a:lnTo>
                  <a:lnTo>
                    <a:pt x="439968" y="1142913"/>
                  </a:lnTo>
                  <a:lnTo>
                    <a:pt x="485196" y="1152175"/>
                  </a:lnTo>
                  <a:lnTo>
                    <a:pt x="531630" y="1157841"/>
                  </a:lnTo>
                  <a:lnTo>
                    <a:pt x="579120" y="1159764"/>
                  </a:lnTo>
                  <a:lnTo>
                    <a:pt x="626609" y="1157841"/>
                  </a:lnTo>
                  <a:lnTo>
                    <a:pt x="673043" y="1152175"/>
                  </a:lnTo>
                  <a:lnTo>
                    <a:pt x="718271" y="1142913"/>
                  </a:lnTo>
                  <a:lnTo>
                    <a:pt x="762146" y="1130204"/>
                  </a:lnTo>
                  <a:lnTo>
                    <a:pt x="804517" y="1114198"/>
                  </a:lnTo>
                  <a:lnTo>
                    <a:pt x="845235" y="1095045"/>
                  </a:lnTo>
                  <a:lnTo>
                    <a:pt x="884152" y="1072892"/>
                  </a:lnTo>
                  <a:lnTo>
                    <a:pt x="921117" y="1047890"/>
                  </a:lnTo>
                  <a:lnTo>
                    <a:pt x="955983" y="1020187"/>
                  </a:lnTo>
                  <a:lnTo>
                    <a:pt x="988599" y="989933"/>
                  </a:lnTo>
                  <a:lnTo>
                    <a:pt x="1018817" y="957276"/>
                  </a:lnTo>
                  <a:lnTo>
                    <a:pt x="1046488" y="922367"/>
                  </a:lnTo>
                  <a:lnTo>
                    <a:pt x="1071461" y="885354"/>
                  </a:lnTo>
                  <a:lnTo>
                    <a:pt x="1093589" y="846386"/>
                  </a:lnTo>
                  <a:lnTo>
                    <a:pt x="1112722" y="805612"/>
                  </a:lnTo>
                  <a:lnTo>
                    <a:pt x="1128710" y="763182"/>
                  </a:lnTo>
                  <a:lnTo>
                    <a:pt x="1141406" y="719245"/>
                  </a:lnTo>
                  <a:lnTo>
                    <a:pt x="1150658" y="673950"/>
                  </a:lnTo>
                  <a:lnTo>
                    <a:pt x="1156319" y="627445"/>
                  </a:lnTo>
                  <a:lnTo>
                    <a:pt x="1158240" y="579881"/>
                  </a:lnTo>
                  <a:lnTo>
                    <a:pt x="1156319" y="532318"/>
                  </a:lnTo>
                  <a:lnTo>
                    <a:pt x="1150658" y="485813"/>
                  </a:lnTo>
                  <a:lnTo>
                    <a:pt x="1141406" y="440518"/>
                  </a:lnTo>
                  <a:lnTo>
                    <a:pt x="1128710" y="396581"/>
                  </a:lnTo>
                  <a:lnTo>
                    <a:pt x="1112722" y="354151"/>
                  </a:lnTo>
                  <a:lnTo>
                    <a:pt x="1093589" y="313377"/>
                  </a:lnTo>
                  <a:lnTo>
                    <a:pt x="1071461" y="274409"/>
                  </a:lnTo>
                  <a:lnTo>
                    <a:pt x="1046488" y="237396"/>
                  </a:lnTo>
                  <a:lnTo>
                    <a:pt x="1018817" y="202487"/>
                  </a:lnTo>
                  <a:lnTo>
                    <a:pt x="988599" y="169830"/>
                  </a:lnTo>
                  <a:lnTo>
                    <a:pt x="955983" y="139576"/>
                  </a:lnTo>
                  <a:lnTo>
                    <a:pt x="921117" y="111873"/>
                  </a:lnTo>
                  <a:lnTo>
                    <a:pt x="884152" y="86871"/>
                  </a:lnTo>
                  <a:lnTo>
                    <a:pt x="845235" y="64718"/>
                  </a:lnTo>
                  <a:lnTo>
                    <a:pt x="804517" y="45565"/>
                  </a:lnTo>
                  <a:lnTo>
                    <a:pt x="762146" y="29559"/>
                  </a:lnTo>
                  <a:lnTo>
                    <a:pt x="718271" y="16850"/>
                  </a:lnTo>
                  <a:lnTo>
                    <a:pt x="673043" y="7588"/>
                  </a:lnTo>
                  <a:lnTo>
                    <a:pt x="626609" y="1922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009F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127754" y="1547622"/>
              <a:ext cx="1158240" cy="1160145"/>
            </a:xfrm>
            <a:custGeom>
              <a:avLst/>
              <a:gdLst/>
              <a:ahLst/>
              <a:cxnLst/>
              <a:rect l="l" t="t" r="r" b="b"/>
              <a:pathLst>
                <a:path w="1158239" h="1160145">
                  <a:moveTo>
                    <a:pt x="0" y="579881"/>
                  </a:moveTo>
                  <a:lnTo>
                    <a:pt x="1920" y="532318"/>
                  </a:lnTo>
                  <a:lnTo>
                    <a:pt x="7581" y="485813"/>
                  </a:lnTo>
                  <a:lnTo>
                    <a:pt x="16833" y="440518"/>
                  </a:lnTo>
                  <a:lnTo>
                    <a:pt x="29529" y="396581"/>
                  </a:lnTo>
                  <a:lnTo>
                    <a:pt x="45517" y="354151"/>
                  </a:lnTo>
                  <a:lnTo>
                    <a:pt x="64650" y="313377"/>
                  </a:lnTo>
                  <a:lnTo>
                    <a:pt x="86778" y="274409"/>
                  </a:lnTo>
                  <a:lnTo>
                    <a:pt x="111751" y="237396"/>
                  </a:lnTo>
                  <a:lnTo>
                    <a:pt x="139422" y="202487"/>
                  </a:lnTo>
                  <a:lnTo>
                    <a:pt x="169640" y="169830"/>
                  </a:lnTo>
                  <a:lnTo>
                    <a:pt x="202256" y="139576"/>
                  </a:lnTo>
                  <a:lnTo>
                    <a:pt x="237122" y="111873"/>
                  </a:lnTo>
                  <a:lnTo>
                    <a:pt x="274087" y="86871"/>
                  </a:lnTo>
                  <a:lnTo>
                    <a:pt x="313004" y="64718"/>
                  </a:lnTo>
                  <a:lnTo>
                    <a:pt x="353722" y="45565"/>
                  </a:lnTo>
                  <a:lnTo>
                    <a:pt x="396093" y="29559"/>
                  </a:lnTo>
                  <a:lnTo>
                    <a:pt x="439968" y="16850"/>
                  </a:lnTo>
                  <a:lnTo>
                    <a:pt x="485196" y="7588"/>
                  </a:lnTo>
                  <a:lnTo>
                    <a:pt x="531630" y="1922"/>
                  </a:lnTo>
                  <a:lnTo>
                    <a:pt x="579120" y="0"/>
                  </a:lnTo>
                  <a:lnTo>
                    <a:pt x="626609" y="1922"/>
                  </a:lnTo>
                  <a:lnTo>
                    <a:pt x="673043" y="7588"/>
                  </a:lnTo>
                  <a:lnTo>
                    <a:pt x="718271" y="16850"/>
                  </a:lnTo>
                  <a:lnTo>
                    <a:pt x="762146" y="29559"/>
                  </a:lnTo>
                  <a:lnTo>
                    <a:pt x="804517" y="45565"/>
                  </a:lnTo>
                  <a:lnTo>
                    <a:pt x="845235" y="64718"/>
                  </a:lnTo>
                  <a:lnTo>
                    <a:pt x="884152" y="86871"/>
                  </a:lnTo>
                  <a:lnTo>
                    <a:pt x="921117" y="111873"/>
                  </a:lnTo>
                  <a:lnTo>
                    <a:pt x="955983" y="139576"/>
                  </a:lnTo>
                  <a:lnTo>
                    <a:pt x="988599" y="169830"/>
                  </a:lnTo>
                  <a:lnTo>
                    <a:pt x="1018817" y="202487"/>
                  </a:lnTo>
                  <a:lnTo>
                    <a:pt x="1046488" y="237396"/>
                  </a:lnTo>
                  <a:lnTo>
                    <a:pt x="1071461" y="274409"/>
                  </a:lnTo>
                  <a:lnTo>
                    <a:pt x="1093589" y="313377"/>
                  </a:lnTo>
                  <a:lnTo>
                    <a:pt x="1112722" y="354151"/>
                  </a:lnTo>
                  <a:lnTo>
                    <a:pt x="1128710" y="396581"/>
                  </a:lnTo>
                  <a:lnTo>
                    <a:pt x="1141406" y="440518"/>
                  </a:lnTo>
                  <a:lnTo>
                    <a:pt x="1150658" y="485813"/>
                  </a:lnTo>
                  <a:lnTo>
                    <a:pt x="1156319" y="532318"/>
                  </a:lnTo>
                  <a:lnTo>
                    <a:pt x="1158240" y="579881"/>
                  </a:lnTo>
                  <a:lnTo>
                    <a:pt x="1156319" y="627445"/>
                  </a:lnTo>
                  <a:lnTo>
                    <a:pt x="1150658" y="673950"/>
                  </a:lnTo>
                  <a:lnTo>
                    <a:pt x="1141406" y="719245"/>
                  </a:lnTo>
                  <a:lnTo>
                    <a:pt x="1128710" y="763182"/>
                  </a:lnTo>
                  <a:lnTo>
                    <a:pt x="1112722" y="805612"/>
                  </a:lnTo>
                  <a:lnTo>
                    <a:pt x="1093589" y="846386"/>
                  </a:lnTo>
                  <a:lnTo>
                    <a:pt x="1071461" y="885354"/>
                  </a:lnTo>
                  <a:lnTo>
                    <a:pt x="1046488" y="922367"/>
                  </a:lnTo>
                  <a:lnTo>
                    <a:pt x="1018817" y="957276"/>
                  </a:lnTo>
                  <a:lnTo>
                    <a:pt x="988599" y="989933"/>
                  </a:lnTo>
                  <a:lnTo>
                    <a:pt x="955983" y="1020187"/>
                  </a:lnTo>
                  <a:lnTo>
                    <a:pt x="921117" y="1047890"/>
                  </a:lnTo>
                  <a:lnTo>
                    <a:pt x="884152" y="1072892"/>
                  </a:lnTo>
                  <a:lnTo>
                    <a:pt x="845235" y="1095045"/>
                  </a:lnTo>
                  <a:lnTo>
                    <a:pt x="804517" y="1114198"/>
                  </a:lnTo>
                  <a:lnTo>
                    <a:pt x="762146" y="1130204"/>
                  </a:lnTo>
                  <a:lnTo>
                    <a:pt x="718271" y="1142913"/>
                  </a:lnTo>
                  <a:lnTo>
                    <a:pt x="673043" y="1152175"/>
                  </a:lnTo>
                  <a:lnTo>
                    <a:pt x="626609" y="1157841"/>
                  </a:lnTo>
                  <a:lnTo>
                    <a:pt x="579120" y="1159764"/>
                  </a:lnTo>
                  <a:lnTo>
                    <a:pt x="531630" y="1157841"/>
                  </a:lnTo>
                  <a:lnTo>
                    <a:pt x="485196" y="1152175"/>
                  </a:lnTo>
                  <a:lnTo>
                    <a:pt x="439968" y="1142913"/>
                  </a:lnTo>
                  <a:lnTo>
                    <a:pt x="396093" y="1130204"/>
                  </a:lnTo>
                  <a:lnTo>
                    <a:pt x="353722" y="1114198"/>
                  </a:lnTo>
                  <a:lnTo>
                    <a:pt x="313004" y="1095045"/>
                  </a:lnTo>
                  <a:lnTo>
                    <a:pt x="274087" y="1072892"/>
                  </a:lnTo>
                  <a:lnTo>
                    <a:pt x="237122" y="1047890"/>
                  </a:lnTo>
                  <a:lnTo>
                    <a:pt x="202256" y="1020187"/>
                  </a:lnTo>
                  <a:lnTo>
                    <a:pt x="169640" y="989933"/>
                  </a:lnTo>
                  <a:lnTo>
                    <a:pt x="139422" y="957276"/>
                  </a:lnTo>
                  <a:lnTo>
                    <a:pt x="111751" y="922367"/>
                  </a:lnTo>
                  <a:lnTo>
                    <a:pt x="86778" y="885354"/>
                  </a:lnTo>
                  <a:lnTo>
                    <a:pt x="64650" y="846386"/>
                  </a:lnTo>
                  <a:lnTo>
                    <a:pt x="45517" y="805612"/>
                  </a:lnTo>
                  <a:lnTo>
                    <a:pt x="29529" y="763182"/>
                  </a:lnTo>
                  <a:lnTo>
                    <a:pt x="16833" y="719245"/>
                  </a:lnTo>
                  <a:lnTo>
                    <a:pt x="7581" y="673950"/>
                  </a:lnTo>
                  <a:lnTo>
                    <a:pt x="1920" y="627445"/>
                  </a:lnTo>
                  <a:lnTo>
                    <a:pt x="0" y="579881"/>
                  </a:lnTo>
                  <a:close/>
                </a:path>
              </a:pathLst>
            </a:custGeom>
            <a:ln w="1016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486209" y="1816207"/>
              <a:ext cx="497205" cy="497840"/>
            </a:xfrm>
            <a:custGeom>
              <a:avLst/>
              <a:gdLst/>
              <a:ahLst/>
              <a:cxnLst/>
              <a:rect l="l" t="t" r="r" b="b"/>
              <a:pathLst>
                <a:path w="497204" h="497839">
                  <a:moveTo>
                    <a:pt x="99318" y="497385"/>
                  </a:moveTo>
                  <a:lnTo>
                    <a:pt x="0" y="497385"/>
                  </a:lnTo>
                  <a:lnTo>
                    <a:pt x="0" y="348168"/>
                  </a:lnTo>
                  <a:lnTo>
                    <a:pt x="99318" y="331588"/>
                  </a:lnTo>
                </a:path>
                <a:path w="497204" h="497839">
                  <a:moveTo>
                    <a:pt x="397285" y="497385"/>
                  </a:moveTo>
                  <a:lnTo>
                    <a:pt x="496607" y="497385"/>
                  </a:lnTo>
                  <a:lnTo>
                    <a:pt x="496607" y="348168"/>
                  </a:lnTo>
                  <a:lnTo>
                    <a:pt x="397285" y="331588"/>
                  </a:lnTo>
                </a:path>
                <a:path w="497204" h="497839">
                  <a:moveTo>
                    <a:pt x="215194" y="99476"/>
                  </a:moveTo>
                  <a:lnTo>
                    <a:pt x="215194" y="0"/>
                  </a:lnTo>
                </a:path>
                <a:path w="497204" h="497839">
                  <a:moveTo>
                    <a:pt x="281409" y="99476"/>
                  </a:moveTo>
                  <a:lnTo>
                    <a:pt x="281409" y="0"/>
                  </a:lnTo>
                </a:path>
                <a:path w="497204" h="497839">
                  <a:moveTo>
                    <a:pt x="215194" y="41448"/>
                  </a:moveTo>
                  <a:lnTo>
                    <a:pt x="281409" y="41448"/>
                  </a:lnTo>
                </a:path>
                <a:path w="497204" h="497839">
                  <a:moveTo>
                    <a:pt x="99318" y="497385"/>
                  </a:moveTo>
                  <a:lnTo>
                    <a:pt x="397285" y="497385"/>
                  </a:lnTo>
                  <a:lnTo>
                    <a:pt x="397285" y="99478"/>
                  </a:lnTo>
                  <a:lnTo>
                    <a:pt x="99318" y="99478"/>
                  </a:lnTo>
                  <a:lnTo>
                    <a:pt x="99318" y="497385"/>
                  </a:lnTo>
                  <a:close/>
                </a:path>
                <a:path w="497204" h="497839">
                  <a:moveTo>
                    <a:pt x="165533" y="165794"/>
                  </a:moveTo>
                  <a:lnTo>
                    <a:pt x="198641" y="165794"/>
                  </a:lnTo>
                </a:path>
                <a:path w="497204" h="497839">
                  <a:moveTo>
                    <a:pt x="297963" y="165794"/>
                  </a:moveTo>
                  <a:lnTo>
                    <a:pt x="331070" y="165794"/>
                  </a:lnTo>
                </a:path>
                <a:path w="497204" h="497839">
                  <a:moveTo>
                    <a:pt x="165533" y="232112"/>
                  </a:moveTo>
                  <a:lnTo>
                    <a:pt x="198641" y="232112"/>
                  </a:lnTo>
                </a:path>
                <a:path w="497204" h="497839">
                  <a:moveTo>
                    <a:pt x="297963" y="232112"/>
                  </a:moveTo>
                  <a:lnTo>
                    <a:pt x="331070" y="232112"/>
                  </a:lnTo>
                </a:path>
                <a:path w="497204" h="497839">
                  <a:moveTo>
                    <a:pt x="165533" y="298429"/>
                  </a:moveTo>
                  <a:lnTo>
                    <a:pt x="198641" y="298429"/>
                  </a:lnTo>
                </a:path>
                <a:path w="497204" h="497839">
                  <a:moveTo>
                    <a:pt x="297963" y="298429"/>
                  </a:moveTo>
                  <a:lnTo>
                    <a:pt x="331070" y="298429"/>
                  </a:lnTo>
                </a:path>
                <a:path w="497204" h="497839">
                  <a:moveTo>
                    <a:pt x="165533" y="364747"/>
                  </a:moveTo>
                  <a:lnTo>
                    <a:pt x="198641" y="364747"/>
                  </a:lnTo>
                </a:path>
                <a:path w="497204" h="497839">
                  <a:moveTo>
                    <a:pt x="297963" y="364747"/>
                  </a:moveTo>
                  <a:lnTo>
                    <a:pt x="331070" y="364747"/>
                  </a:lnTo>
                </a:path>
                <a:path w="497204" h="497839">
                  <a:moveTo>
                    <a:pt x="215194" y="497385"/>
                  </a:moveTo>
                  <a:lnTo>
                    <a:pt x="215194" y="422775"/>
                  </a:lnTo>
                  <a:lnTo>
                    <a:pt x="281409" y="422775"/>
                  </a:lnTo>
                  <a:lnTo>
                    <a:pt x="281409" y="497385"/>
                  </a:lnTo>
                </a:path>
              </a:pathLst>
            </a:custGeom>
            <a:ln w="187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278886" y="2015490"/>
              <a:ext cx="966469" cy="520065"/>
            </a:xfrm>
            <a:custGeom>
              <a:avLst/>
              <a:gdLst/>
              <a:ahLst/>
              <a:cxnLst/>
              <a:rect l="l" t="t" r="r" b="b"/>
              <a:pathLst>
                <a:path w="966470" h="520064">
                  <a:moveTo>
                    <a:pt x="706374" y="0"/>
                  </a:moveTo>
                  <a:lnTo>
                    <a:pt x="706374" y="144272"/>
                  </a:lnTo>
                  <a:lnTo>
                    <a:pt x="0" y="144272"/>
                  </a:lnTo>
                  <a:lnTo>
                    <a:pt x="0" y="375412"/>
                  </a:lnTo>
                  <a:lnTo>
                    <a:pt x="706374" y="375412"/>
                  </a:lnTo>
                  <a:lnTo>
                    <a:pt x="706374" y="519684"/>
                  </a:lnTo>
                  <a:lnTo>
                    <a:pt x="966215" y="259842"/>
                  </a:lnTo>
                  <a:lnTo>
                    <a:pt x="70637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278886" y="2015490"/>
              <a:ext cx="966469" cy="520065"/>
            </a:xfrm>
            <a:custGeom>
              <a:avLst/>
              <a:gdLst/>
              <a:ahLst/>
              <a:cxnLst/>
              <a:rect l="l" t="t" r="r" b="b"/>
              <a:pathLst>
                <a:path w="966470" h="520064">
                  <a:moveTo>
                    <a:pt x="0" y="144272"/>
                  </a:moveTo>
                  <a:lnTo>
                    <a:pt x="706374" y="144272"/>
                  </a:lnTo>
                  <a:lnTo>
                    <a:pt x="706374" y="0"/>
                  </a:lnTo>
                  <a:lnTo>
                    <a:pt x="966215" y="259842"/>
                  </a:lnTo>
                  <a:lnTo>
                    <a:pt x="706374" y="519684"/>
                  </a:lnTo>
                  <a:lnTo>
                    <a:pt x="706374" y="375412"/>
                  </a:lnTo>
                  <a:lnTo>
                    <a:pt x="0" y="375412"/>
                  </a:lnTo>
                  <a:lnTo>
                    <a:pt x="0" y="14427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366010" y="1526286"/>
              <a:ext cx="1158240" cy="1158240"/>
            </a:xfrm>
            <a:custGeom>
              <a:avLst/>
              <a:gdLst/>
              <a:ahLst/>
              <a:cxnLst/>
              <a:rect l="l" t="t" r="r" b="b"/>
              <a:pathLst>
                <a:path w="1158239" h="1158239">
                  <a:moveTo>
                    <a:pt x="579119" y="0"/>
                  </a:moveTo>
                  <a:lnTo>
                    <a:pt x="531630" y="1920"/>
                  </a:lnTo>
                  <a:lnTo>
                    <a:pt x="485196" y="7581"/>
                  </a:lnTo>
                  <a:lnTo>
                    <a:pt x="439968" y="16833"/>
                  </a:lnTo>
                  <a:lnTo>
                    <a:pt x="396093" y="29529"/>
                  </a:lnTo>
                  <a:lnTo>
                    <a:pt x="353722" y="45517"/>
                  </a:lnTo>
                  <a:lnTo>
                    <a:pt x="313004" y="64650"/>
                  </a:lnTo>
                  <a:lnTo>
                    <a:pt x="274087" y="86778"/>
                  </a:lnTo>
                  <a:lnTo>
                    <a:pt x="237122" y="111751"/>
                  </a:lnTo>
                  <a:lnTo>
                    <a:pt x="202256" y="139422"/>
                  </a:lnTo>
                  <a:lnTo>
                    <a:pt x="169640" y="169640"/>
                  </a:lnTo>
                  <a:lnTo>
                    <a:pt x="139422" y="202256"/>
                  </a:lnTo>
                  <a:lnTo>
                    <a:pt x="111751" y="237122"/>
                  </a:lnTo>
                  <a:lnTo>
                    <a:pt x="86778" y="274087"/>
                  </a:lnTo>
                  <a:lnTo>
                    <a:pt x="64650" y="313004"/>
                  </a:lnTo>
                  <a:lnTo>
                    <a:pt x="45517" y="353722"/>
                  </a:lnTo>
                  <a:lnTo>
                    <a:pt x="29529" y="396093"/>
                  </a:lnTo>
                  <a:lnTo>
                    <a:pt x="16833" y="439968"/>
                  </a:lnTo>
                  <a:lnTo>
                    <a:pt x="7581" y="485196"/>
                  </a:lnTo>
                  <a:lnTo>
                    <a:pt x="1920" y="531630"/>
                  </a:lnTo>
                  <a:lnTo>
                    <a:pt x="0" y="579119"/>
                  </a:lnTo>
                  <a:lnTo>
                    <a:pt x="1920" y="626609"/>
                  </a:lnTo>
                  <a:lnTo>
                    <a:pt x="7581" y="673043"/>
                  </a:lnTo>
                  <a:lnTo>
                    <a:pt x="16833" y="718271"/>
                  </a:lnTo>
                  <a:lnTo>
                    <a:pt x="29529" y="762146"/>
                  </a:lnTo>
                  <a:lnTo>
                    <a:pt x="45517" y="804517"/>
                  </a:lnTo>
                  <a:lnTo>
                    <a:pt x="64650" y="845235"/>
                  </a:lnTo>
                  <a:lnTo>
                    <a:pt x="86778" y="884152"/>
                  </a:lnTo>
                  <a:lnTo>
                    <a:pt x="111751" y="921117"/>
                  </a:lnTo>
                  <a:lnTo>
                    <a:pt x="139422" y="955983"/>
                  </a:lnTo>
                  <a:lnTo>
                    <a:pt x="169640" y="988599"/>
                  </a:lnTo>
                  <a:lnTo>
                    <a:pt x="202256" y="1018817"/>
                  </a:lnTo>
                  <a:lnTo>
                    <a:pt x="237122" y="1046488"/>
                  </a:lnTo>
                  <a:lnTo>
                    <a:pt x="274087" y="1071461"/>
                  </a:lnTo>
                  <a:lnTo>
                    <a:pt x="313004" y="1093589"/>
                  </a:lnTo>
                  <a:lnTo>
                    <a:pt x="353722" y="1112722"/>
                  </a:lnTo>
                  <a:lnTo>
                    <a:pt x="396093" y="1128710"/>
                  </a:lnTo>
                  <a:lnTo>
                    <a:pt x="439968" y="1141406"/>
                  </a:lnTo>
                  <a:lnTo>
                    <a:pt x="485196" y="1150658"/>
                  </a:lnTo>
                  <a:lnTo>
                    <a:pt x="531630" y="1156319"/>
                  </a:lnTo>
                  <a:lnTo>
                    <a:pt x="579119" y="1158239"/>
                  </a:lnTo>
                  <a:lnTo>
                    <a:pt x="626609" y="1156319"/>
                  </a:lnTo>
                  <a:lnTo>
                    <a:pt x="673043" y="1150658"/>
                  </a:lnTo>
                  <a:lnTo>
                    <a:pt x="718271" y="1141406"/>
                  </a:lnTo>
                  <a:lnTo>
                    <a:pt x="762146" y="1128710"/>
                  </a:lnTo>
                  <a:lnTo>
                    <a:pt x="804517" y="1112722"/>
                  </a:lnTo>
                  <a:lnTo>
                    <a:pt x="845235" y="1093589"/>
                  </a:lnTo>
                  <a:lnTo>
                    <a:pt x="884152" y="1071461"/>
                  </a:lnTo>
                  <a:lnTo>
                    <a:pt x="921117" y="1046488"/>
                  </a:lnTo>
                  <a:lnTo>
                    <a:pt x="955983" y="1018817"/>
                  </a:lnTo>
                  <a:lnTo>
                    <a:pt x="988599" y="988599"/>
                  </a:lnTo>
                  <a:lnTo>
                    <a:pt x="1018817" y="955983"/>
                  </a:lnTo>
                  <a:lnTo>
                    <a:pt x="1046488" y="921117"/>
                  </a:lnTo>
                  <a:lnTo>
                    <a:pt x="1071461" y="884152"/>
                  </a:lnTo>
                  <a:lnTo>
                    <a:pt x="1093589" y="845235"/>
                  </a:lnTo>
                  <a:lnTo>
                    <a:pt x="1112722" y="804517"/>
                  </a:lnTo>
                  <a:lnTo>
                    <a:pt x="1128710" y="762146"/>
                  </a:lnTo>
                  <a:lnTo>
                    <a:pt x="1141406" y="718271"/>
                  </a:lnTo>
                  <a:lnTo>
                    <a:pt x="1150658" y="673043"/>
                  </a:lnTo>
                  <a:lnTo>
                    <a:pt x="1156319" y="626609"/>
                  </a:lnTo>
                  <a:lnTo>
                    <a:pt x="1158239" y="579119"/>
                  </a:lnTo>
                  <a:lnTo>
                    <a:pt x="1156319" y="531630"/>
                  </a:lnTo>
                  <a:lnTo>
                    <a:pt x="1150658" y="485196"/>
                  </a:lnTo>
                  <a:lnTo>
                    <a:pt x="1141406" y="439968"/>
                  </a:lnTo>
                  <a:lnTo>
                    <a:pt x="1128710" y="396093"/>
                  </a:lnTo>
                  <a:lnTo>
                    <a:pt x="1112722" y="353722"/>
                  </a:lnTo>
                  <a:lnTo>
                    <a:pt x="1093589" y="313004"/>
                  </a:lnTo>
                  <a:lnTo>
                    <a:pt x="1071461" y="274087"/>
                  </a:lnTo>
                  <a:lnTo>
                    <a:pt x="1046488" y="237122"/>
                  </a:lnTo>
                  <a:lnTo>
                    <a:pt x="1018817" y="202256"/>
                  </a:lnTo>
                  <a:lnTo>
                    <a:pt x="988599" y="169640"/>
                  </a:lnTo>
                  <a:lnTo>
                    <a:pt x="955983" y="139422"/>
                  </a:lnTo>
                  <a:lnTo>
                    <a:pt x="921117" y="111751"/>
                  </a:lnTo>
                  <a:lnTo>
                    <a:pt x="884152" y="86778"/>
                  </a:lnTo>
                  <a:lnTo>
                    <a:pt x="845235" y="64650"/>
                  </a:lnTo>
                  <a:lnTo>
                    <a:pt x="804517" y="45517"/>
                  </a:lnTo>
                  <a:lnTo>
                    <a:pt x="762146" y="29529"/>
                  </a:lnTo>
                  <a:lnTo>
                    <a:pt x="718271" y="16833"/>
                  </a:lnTo>
                  <a:lnTo>
                    <a:pt x="673043" y="7581"/>
                  </a:lnTo>
                  <a:lnTo>
                    <a:pt x="626609" y="1920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366010" y="1526286"/>
              <a:ext cx="1158240" cy="1158240"/>
            </a:xfrm>
            <a:custGeom>
              <a:avLst/>
              <a:gdLst/>
              <a:ahLst/>
              <a:cxnLst/>
              <a:rect l="l" t="t" r="r" b="b"/>
              <a:pathLst>
                <a:path w="1158239" h="1158239">
                  <a:moveTo>
                    <a:pt x="0" y="579119"/>
                  </a:moveTo>
                  <a:lnTo>
                    <a:pt x="1920" y="531630"/>
                  </a:lnTo>
                  <a:lnTo>
                    <a:pt x="7581" y="485196"/>
                  </a:lnTo>
                  <a:lnTo>
                    <a:pt x="16833" y="439968"/>
                  </a:lnTo>
                  <a:lnTo>
                    <a:pt x="29529" y="396093"/>
                  </a:lnTo>
                  <a:lnTo>
                    <a:pt x="45517" y="353722"/>
                  </a:lnTo>
                  <a:lnTo>
                    <a:pt x="64650" y="313004"/>
                  </a:lnTo>
                  <a:lnTo>
                    <a:pt x="86778" y="274087"/>
                  </a:lnTo>
                  <a:lnTo>
                    <a:pt x="111751" y="237122"/>
                  </a:lnTo>
                  <a:lnTo>
                    <a:pt x="139422" y="202256"/>
                  </a:lnTo>
                  <a:lnTo>
                    <a:pt x="169640" y="169640"/>
                  </a:lnTo>
                  <a:lnTo>
                    <a:pt x="202256" y="139422"/>
                  </a:lnTo>
                  <a:lnTo>
                    <a:pt x="237122" y="111751"/>
                  </a:lnTo>
                  <a:lnTo>
                    <a:pt x="274087" y="86778"/>
                  </a:lnTo>
                  <a:lnTo>
                    <a:pt x="313004" y="64650"/>
                  </a:lnTo>
                  <a:lnTo>
                    <a:pt x="353722" y="45517"/>
                  </a:lnTo>
                  <a:lnTo>
                    <a:pt x="396093" y="29529"/>
                  </a:lnTo>
                  <a:lnTo>
                    <a:pt x="439968" y="16833"/>
                  </a:lnTo>
                  <a:lnTo>
                    <a:pt x="485196" y="7581"/>
                  </a:lnTo>
                  <a:lnTo>
                    <a:pt x="531630" y="1920"/>
                  </a:lnTo>
                  <a:lnTo>
                    <a:pt x="579119" y="0"/>
                  </a:lnTo>
                  <a:lnTo>
                    <a:pt x="626609" y="1920"/>
                  </a:lnTo>
                  <a:lnTo>
                    <a:pt x="673043" y="7581"/>
                  </a:lnTo>
                  <a:lnTo>
                    <a:pt x="718271" y="16833"/>
                  </a:lnTo>
                  <a:lnTo>
                    <a:pt x="762146" y="29529"/>
                  </a:lnTo>
                  <a:lnTo>
                    <a:pt x="804517" y="45517"/>
                  </a:lnTo>
                  <a:lnTo>
                    <a:pt x="845235" y="64650"/>
                  </a:lnTo>
                  <a:lnTo>
                    <a:pt x="884152" y="86778"/>
                  </a:lnTo>
                  <a:lnTo>
                    <a:pt x="921117" y="111751"/>
                  </a:lnTo>
                  <a:lnTo>
                    <a:pt x="955983" y="139422"/>
                  </a:lnTo>
                  <a:lnTo>
                    <a:pt x="988599" y="169640"/>
                  </a:lnTo>
                  <a:lnTo>
                    <a:pt x="1018817" y="202256"/>
                  </a:lnTo>
                  <a:lnTo>
                    <a:pt x="1046488" y="237122"/>
                  </a:lnTo>
                  <a:lnTo>
                    <a:pt x="1071461" y="274087"/>
                  </a:lnTo>
                  <a:lnTo>
                    <a:pt x="1093589" y="313004"/>
                  </a:lnTo>
                  <a:lnTo>
                    <a:pt x="1112722" y="353722"/>
                  </a:lnTo>
                  <a:lnTo>
                    <a:pt x="1128710" y="396093"/>
                  </a:lnTo>
                  <a:lnTo>
                    <a:pt x="1141406" y="439968"/>
                  </a:lnTo>
                  <a:lnTo>
                    <a:pt x="1150658" y="485196"/>
                  </a:lnTo>
                  <a:lnTo>
                    <a:pt x="1156319" y="531630"/>
                  </a:lnTo>
                  <a:lnTo>
                    <a:pt x="1158239" y="579119"/>
                  </a:lnTo>
                  <a:lnTo>
                    <a:pt x="1156319" y="626609"/>
                  </a:lnTo>
                  <a:lnTo>
                    <a:pt x="1150658" y="673043"/>
                  </a:lnTo>
                  <a:lnTo>
                    <a:pt x="1141406" y="718271"/>
                  </a:lnTo>
                  <a:lnTo>
                    <a:pt x="1128710" y="762146"/>
                  </a:lnTo>
                  <a:lnTo>
                    <a:pt x="1112722" y="804517"/>
                  </a:lnTo>
                  <a:lnTo>
                    <a:pt x="1093589" y="845235"/>
                  </a:lnTo>
                  <a:lnTo>
                    <a:pt x="1071461" y="884152"/>
                  </a:lnTo>
                  <a:lnTo>
                    <a:pt x="1046488" y="921117"/>
                  </a:lnTo>
                  <a:lnTo>
                    <a:pt x="1018817" y="955983"/>
                  </a:lnTo>
                  <a:lnTo>
                    <a:pt x="988599" y="988599"/>
                  </a:lnTo>
                  <a:lnTo>
                    <a:pt x="955983" y="1018817"/>
                  </a:lnTo>
                  <a:lnTo>
                    <a:pt x="921117" y="1046488"/>
                  </a:lnTo>
                  <a:lnTo>
                    <a:pt x="884152" y="1071461"/>
                  </a:lnTo>
                  <a:lnTo>
                    <a:pt x="845235" y="1093589"/>
                  </a:lnTo>
                  <a:lnTo>
                    <a:pt x="804517" y="1112722"/>
                  </a:lnTo>
                  <a:lnTo>
                    <a:pt x="762146" y="1128710"/>
                  </a:lnTo>
                  <a:lnTo>
                    <a:pt x="718271" y="1141406"/>
                  </a:lnTo>
                  <a:lnTo>
                    <a:pt x="673043" y="1150658"/>
                  </a:lnTo>
                  <a:lnTo>
                    <a:pt x="626609" y="1156319"/>
                  </a:lnTo>
                  <a:lnTo>
                    <a:pt x="579119" y="1158239"/>
                  </a:lnTo>
                  <a:lnTo>
                    <a:pt x="531630" y="1156319"/>
                  </a:lnTo>
                  <a:lnTo>
                    <a:pt x="485196" y="1150658"/>
                  </a:lnTo>
                  <a:lnTo>
                    <a:pt x="439968" y="1141406"/>
                  </a:lnTo>
                  <a:lnTo>
                    <a:pt x="396093" y="1128710"/>
                  </a:lnTo>
                  <a:lnTo>
                    <a:pt x="353722" y="1112722"/>
                  </a:lnTo>
                  <a:lnTo>
                    <a:pt x="313004" y="1093589"/>
                  </a:lnTo>
                  <a:lnTo>
                    <a:pt x="274087" y="1071461"/>
                  </a:lnTo>
                  <a:lnTo>
                    <a:pt x="237122" y="1046488"/>
                  </a:lnTo>
                  <a:lnTo>
                    <a:pt x="202256" y="1018817"/>
                  </a:lnTo>
                  <a:lnTo>
                    <a:pt x="169640" y="988599"/>
                  </a:lnTo>
                  <a:lnTo>
                    <a:pt x="139422" y="955983"/>
                  </a:lnTo>
                  <a:lnTo>
                    <a:pt x="111751" y="921117"/>
                  </a:lnTo>
                  <a:lnTo>
                    <a:pt x="86778" y="884152"/>
                  </a:lnTo>
                  <a:lnTo>
                    <a:pt x="64650" y="845235"/>
                  </a:lnTo>
                  <a:lnTo>
                    <a:pt x="45517" y="804517"/>
                  </a:lnTo>
                  <a:lnTo>
                    <a:pt x="29529" y="762146"/>
                  </a:lnTo>
                  <a:lnTo>
                    <a:pt x="16833" y="718271"/>
                  </a:lnTo>
                  <a:lnTo>
                    <a:pt x="7581" y="673043"/>
                  </a:lnTo>
                  <a:lnTo>
                    <a:pt x="1920" y="626609"/>
                  </a:lnTo>
                  <a:lnTo>
                    <a:pt x="0" y="579119"/>
                  </a:lnTo>
                  <a:close/>
                </a:path>
              </a:pathLst>
            </a:custGeom>
            <a:ln w="1016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657409" y="1940787"/>
              <a:ext cx="497205" cy="363855"/>
            </a:xfrm>
            <a:custGeom>
              <a:avLst/>
              <a:gdLst/>
              <a:ahLst/>
              <a:cxnLst/>
              <a:rect l="l" t="t" r="r" b="b"/>
              <a:pathLst>
                <a:path w="497205" h="363855">
                  <a:moveTo>
                    <a:pt x="281409" y="363717"/>
                  </a:moveTo>
                  <a:lnTo>
                    <a:pt x="281409" y="247987"/>
                  </a:lnTo>
                  <a:lnTo>
                    <a:pt x="215194" y="247987"/>
                  </a:lnTo>
                  <a:lnTo>
                    <a:pt x="215194" y="363717"/>
                  </a:lnTo>
                </a:path>
                <a:path w="497205" h="363855">
                  <a:moveTo>
                    <a:pt x="215194" y="165325"/>
                  </a:moveTo>
                  <a:lnTo>
                    <a:pt x="281409" y="165325"/>
                  </a:lnTo>
                  <a:lnTo>
                    <a:pt x="281409" y="115727"/>
                  </a:lnTo>
                  <a:lnTo>
                    <a:pt x="215194" y="115727"/>
                  </a:lnTo>
                  <a:lnTo>
                    <a:pt x="215194" y="165325"/>
                  </a:lnTo>
                  <a:close/>
                </a:path>
                <a:path w="497205" h="363855">
                  <a:moveTo>
                    <a:pt x="66211" y="297585"/>
                  </a:moveTo>
                  <a:lnTo>
                    <a:pt x="132426" y="297585"/>
                  </a:lnTo>
                  <a:lnTo>
                    <a:pt x="132426" y="247987"/>
                  </a:lnTo>
                  <a:lnTo>
                    <a:pt x="66211" y="247987"/>
                  </a:lnTo>
                  <a:lnTo>
                    <a:pt x="66211" y="297585"/>
                  </a:lnTo>
                  <a:close/>
                </a:path>
                <a:path w="497205" h="363855">
                  <a:moveTo>
                    <a:pt x="364178" y="297585"/>
                  </a:moveTo>
                  <a:lnTo>
                    <a:pt x="430393" y="297585"/>
                  </a:lnTo>
                  <a:lnTo>
                    <a:pt x="430393" y="247987"/>
                  </a:lnTo>
                  <a:lnTo>
                    <a:pt x="364178" y="247987"/>
                  </a:lnTo>
                  <a:lnTo>
                    <a:pt x="364178" y="297585"/>
                  </a:lnTo>
                  <a:close/>
                </a:path>
                <a:path w="497205" h="363855">
                  <a:moveTo>
                    <a:pt x="364178" y="165325"/>
                  </a:moveTo>
                  <a:lnTo>
                    <a:pt x="364178" y="82662"/>
                  </a:lnTo>
                  <a:lnTo>
                    <a:pt x="248302" y="0"/>
                  </a:lnTo>
                  <a:lnTo>
                    <a:pt x="132426" y="82662"/>
                  </a:lnTo>
                  <a:lnTo>
                    <a:pt x="132426" y="165325"/>
                  </a:lnTo>
                  <a:lnTo>
                    <a:pt x="0" y="165325"/>
                  </a:lnTo>
                  <a:lnTo>
                    <a:pt x="0" y="363717"/>
                  </a:lnTo>
                  <a:lnTo>
                    <a:pt x="496607" y="363717"/>
                  </a:lnTo>
                  <a:lnTo>
                    <a:pt x="496607" y="165325"/>
                  </a:lnTo>
                  <a:lnTo>
                    <a:pt x="364178" y="165325"/>
                  </a:lnTo>
                  <a:close/>
                </a:path>
              </a:pathLst>
            </a:custGeom>
            <a:ln w="169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3450716" y="2778074"/>
            <a:ext cx="1896745" cy="5149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905">
              <a:lnSpc>
                <a:spcPct val="102000"/>
              </a:lnSpc>
              <a:spcBef>
                <a:spcPts val="95"/>
              </a:spcBef>
            </a:pP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Patient</a:t>
            </a:r>
            <a:r>
              <a:rPr dirty="0" sz="1050" spc="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with</a:t>
            </a:r>
            <a:r>
              <a:rPr dirty="0" sz="1050" spc="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an</a:t>
            </a:r>
            <a:r>
              <a:rPr dirty="0" sz="1050" spc="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outpatient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provider</a:t>
            </a:r>
            <a:r>
              <a:rPr dirty="0" sz="1050" spc="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arrives</a:t>
            </a:r>
            <a:r>
              <a:rPr dirty="0" sz="1050" spc="3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at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hospital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during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an</a:t>
            </a:r>
            <a:r>
              <a:rPr dirty="0" sz="10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acute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episode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692897" y="1598803"/>
            <a:ext cx="1663700" cy="5149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2000"/>
              </a:lnSpc>
              <a:spcBef>
                <a:spcPts val="90"/>
              </a:spcBef>
            </a:pP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Patient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is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expected</a:t>
            </a:r>
            <a:r>
              <a:rPr dirty="0" sz="10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to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contact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ambulatory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facility</a:t>
            </a:r>
            <a:r>
              <a:rPr dirty="0" sz="1050" spc="3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on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his</a:t>
            </a:r>
            <a:r>
              <a:rPr dirty="0" sz="10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25">
                <a:solidFill>
                  <a:srgbClr val="455369"/>
                </a:solidFill>
                <a:latin typeface="Calibri"/>
                <a:cs typeface="Calibri"/>
              </a:rPr>
              <a:t>or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her</a:t>
            </a:r>
            <a:r>
              <a:rPr dirty="0" sz="10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20">
                <a:solidFill>
                  <a:srgbClr val="455369"/>
                </a:solidFill>
                <a:latin typeface="Calibri"/>
                <a:cs typeface="Calibri"/>
              </a:rPr>
              <a:t>own…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712709" y="2249804"/>
            <a:ext cx="1623060" cy="51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899"/>
              </a:lnSpc>
              <a:spcBef>
                <a:spcPts val="95"/>
              </a:spcBef>
            </a:pP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…more</a:t>
            </a:r>
            <a:r>
              <a:rPr dirty="0" sz="10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likely,</a:t>
            </a:r>
            <a:r>
              <a:rPr dirty="0" sz="1050" spc="4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patient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returns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to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the</a:t>
            </a:r>
            <a:r>
              <a:rPr dirty="0" sz="10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ED</a:t>
            </a:r>
            <a:r>
              <a:rPr dirty="0" sz="10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the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next</a:t>
            </a:r>
            <a:r>
              <a:rPr dirty="0" sz="10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time</a:t>
            </a:r>
            <a:r>
              <a:rPr dirty="0" sz="10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 spc="-20">
                <a:solidFill>
                  <a:srgbClr val="455369"/>
                </a:solidFill>
                <a:latin typeface="Calibri"/>
                <a:cs typeface="Calibri"/>
              </a:rPr>
              <a:t>they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have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an</a:t>
            </a:r>
            <a:r>
              <a:rPr dirty="0" sz="105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55369"/>
                </a:solidFill>
                <a:latin typeface="Calibri"/>
                <a:cs typeface="Calibri"/>
              </a:rPr>
              <a:t>acute </a:t>
            </a:r>
            <a:r>
              <a:rPr dirty="0" sz="1050" spc="-10">
                <a:solidFill>
                  <a:srgbClr val="455369"/>
                </a:solidFill>
                <a:latin typeface="Calibri"/>
                <a:cs typeface="Calibri"/>
              </a:rPr>
              <a:t>episode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992366"/>
            <a:ext cx="12192000" cy="866140"/>
            <a:chOff x="0" y="5992366"/>
            <a:chExt cx="12192000" cy="866140"/>
          </a:xfrm>
        </p:grpSpPr>
        <p:sp>
          <p:nvSpPr>
            <p:cNvPr id="3" name="object 3" descr=""/>
            <p:cNvSpPr/>
            <p:nvPr/>
          </p:nvSpPr>
          <p:spPr>
            <a:xfrm>
              <a:off x="0" y="5992366"/>
              <a:ext cx="12192000" cy="866140"/>
            </a:xfrm>
            <a:custGeom>
              <a:avLst/>
              <a:gdLst/>
              <a:ahLst/>
              <a:cxnLst/>
              <a:rect l="l" t="t" r="r" b="b"/>
              <a:pathLst>
                <a:path w="12192000" h="866140">
                  <a:moveTo>
                    <a:pt x="12191999" y="0"/>
                  </a:moveTo>
                  <a:lnTo>
                    <a:pt x="0" y="0"/>
                  </a:lnTo>
                  <a:lnTo>
                    <a:pt x="0" y="865630"/>
                  </a:lnTo>
                  <a:lnTo>
                    <a:pt x="12191999" y="865630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1A43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02028" y="6501333"/>
              <a:ext cx="411480" cy="79375"/>
            </a:xfrm>
            <a:custGeom>
              <a:avLst/>
              <a:gdLst/>
              <a:ahLst/>
              <a:cxnLst/>
              <a:rect l="l" t="t" r="r" b="b"/>
              <a:pathLst>
                <a:path w="411480" h="79375">
                  <a:moveTo>
                    <a:pt x="38061" y="32448"/>
                  </a:moveTo>
                  <a:lnTo>
                    <a:pt x="37858" y="31496"/>
                  </a:lnTo>
                  <a:lnTo>
                    <a:pt x="36296" y="24231"/>
                  </a:lnTo>
                  <a:lnTo>
                    <a:pt x="34226" y="20993"/>
                  </a:lnTo>
                  <a:lnTo>
                    <a:pt x="32473" y="18249"/>
                  </a:lnTo>
                  <a:lnTo>
                    <a:pt x="27584" y="15163"/>
                  </a:lnTo>
                  <a:lnTo>
                    <a:pt x="27584" y="24815"/>
                  </a:lnTo>
                  <a:lnTo>
                    <a:pt x="27584" y="31496"/>
                  </a:lnTo>
                  <a:lnTo>
                    <a:pt x="9512" y="31496"/>
                  </a:lnTo>
                  <a:lnTo>
                    <a:pt x="10464" y="24815"/>
                  </a:lnTo>
                  <a:lnTo>
                    <a:pt x="13309" y="20993"/>
                  </a:lnTo>
                  <a:lnTo>
                    <a:pt x="24739" y="20993"/>
                  </a:lnTo>
                  <a:lnTo>
                    <a:pt x="27584" y="24815"/>
                  </a:lnTo>
                  <a:lnTo>
                    <a:pt x="27584" y="15163"/>
                  </a:lnTo>
                  <a:lnTo>
                    <a:pt x="26682" y="14592"/>
                  </a:lnTo>
                  <a:lnTo>
                    <a:pt x="19024" y="13360"/>
                  </a:lnTo>
                  <a:lnTo>
                    <a:pt x="10833" y="15189"/>
                  </a:lnTo>
                  <a:lnTo>
                    <a:pt x="4876" y="20154"/>
                  </a:lnTo>
                  <a:lnTo>
                    <a:pt x="1231" y="27444"/>
                  </a:lnTo>
                  <a:lnTo>
                    <a:pt x="0" y="36258"/>
                  </a:lnTo>
                  <a:lnTo>
                    <a:pt x="1409" y="45885"/>
                  </a:lnTo>
                  <a:lnTo>
                    <a:pt x="5588" y="53086"/>
                  </a:lnTo>
                  <a:lnTo>
                    <a:pt x="12446" y="57607"/>
                  </a:lnTo>
                  <a:lnTo>
                    <a:pt x="21882" y="59169"/>
                  </a:lnTo>
                  <a:lnTo>
                    <a:pt x="26644" y="59169"/>
                  </a:lnTo>
                  <a:lnTo>
                    <a:pt x="31394" y="58216"/>
                  </a:lnTo>
                  <a:lnTo>
                    <a:pt x="35204" y="56311"/>
                  </a:lnTo>
                  <a:lnTo>
                    <a:pt x="34010" y="51536"/>
                  </a:lnTo>
                  <a:lnTo>
                    <a:pt x="33299" y="48666"/>
                  </a:lnTo>
                  <a:lnTo>
                    <a:pt x="30441" y="50584"/>
                  </a:lnTo>
                  <a:lnTo>
                    <a:pt x="26644" y="51536"/>
                  </a:lnTo>
                  <a:lnTo>
                    <a:pt x="13309" y="51536"/>
                  </a:lnTo>
                  <a:lnTo>
                    <a:pt x="10464" y="46761"/>
                  </a:lnTo>
                  <a:lnTo>
                    <a:pt x="9512" y="38176"/>
                  </a:lnTo>
                  <a:lnTo>
                    <a:pt x="38061" y="38176"/>
                  </a:lnTo>
                  <a:lnTo>
                    <a:pt x="38061" y="32448"/>
                  </a:lnTo>
                  <a:close/>
                </a:path>
                <a:path w="411480" h="79375">
                  <a:moveTo>
                    <a:pt x="87541" y="36258"/>
                  </a:moveTo>
                  <a:lnTo>
                    <a:pt x="86334" y="27038"/>
                  </a:lnTo>
                  <a:lnTo>
                    <a:pt x="83464" y="20993"/>
                  </a:lnTo>
                  <a:lnTo>
                    <a:pt x="82905" y="19799"/>
                  </a:lnTo>
                  <a:lnTo>
                    <a:pt x="80987" y="18122"/>
                  </a:lnTo>
                  <a:lnTo>
                    <a:pt x="78028" y="15519"/>
                  </a:lnTo>
                  <a:lnTo>
                    <a:pt x="78028" y="27673"/>
                  </a:lnTo>
                  <a:lnTo>
                    <a:pt x="77939" y="45072"/>
                  </a:lnTo>
                  <a:lnTo>
                    <a:pt x="75171" y="51536"/>
                  </a:lnTo>
                  <a:lnTo>
                    <a:pt x="64706" y="51536"/>
                  </a:lnTo>
                  <a:lnTo>
                    <a:pt x="61849" y="50584"/>
                  </a:lnTo>
                  <a:lnTo>
                    <a:pt x="58991" y="48666"/>
                  </a:lnTo>
                  <a:lnTo>
                    <a:pt x="58991" y="27673"/>
                  </a:lnTo>
                  <a:lnTo>
                    <a:pt x="60896" y="22898"/>
                  </a:lnTo>
                  <a:lnTo>
                    <a:pt x="64706" y="20993"/>
                  </a:lnTo>
                  <a:lnTo>
                    <a:pt x="75171" y="20993"/>
                  </a:lnTo>
                  <a:lnTo>
                    <a:pt x="78028" y="27673"/>
                  </a:lnTo>
                  <a:lnTo>
                    <a:pt x="78028" y="15519"/>
                  </a:lnTo>
                  <a:lnTo>
                    <a:pt x="77508" y="15049"/>
                  </a:lnTo>
                  <a:lnTo>
                    <a:pt x="70408" y="13360"/>
                  </a:lnTo>
                  <a:lnTo>
                    <a:pt x="65646" y="13360"/>
                  </a:lnTo>
                  <a:lnTo>
                    <a:pt x="61849" y="15265"/>
                  </a:lnTo>
                  <a:lnTo>
                    <a:pt x="59944" y="18122"/>
                  </a:lnTo>
                  <a:lnTo>
                    <a:pt x="58991" y="18122"/>
                  </a:lnTo>
                  <a:lnTo>
                    <a:pt x="58991" y="14312"/>
                  </a:lnTo>
                  <a:lnTo>
                    <a:pt x="49479" y="14312"/>
                  </a:lnTo>
                  <a:lnTo>
                    <a:pt x="49479" y="79209"/>
                  </a:lnTo>
                  <a:lnTo>
                    <a:pt x="58991" y="79209"/>
                  </a:lnTo>
                  <a:lnTo>
                    <a:pt x="58991" y="55359"/>
                  </a:lnTo>
                  <a:lnTo>
                    <a:pt x="61849" y="58216"/>
                  </a:lnTo>
                  <a:lnTo>
                    <a:pt x="64706" y="59169"/>
                  </a:lnTo>
                  <a:lnTo>
                    <a:pt x="70408" y="59169"/>
                  </a:lnTo>
                  <a:lnTo>
                    <a:pt x="77508" y="57327"/>
                  </a:lnTo>
                  <a:lnTo>
                    <a:pt x="79654" y="55359"/>
                  </a:lnTo>
                  <a:lnTo>
                    <a:pt x="82905" y="52362"/>
                  </a:lnTo>
                  <a:lnTo>
                    <a:pt x="83286" y="51536"/>
                  </a:lnTo>
                  <a:lnTo>
                    <a:pt x="86334" y="45072"/>
                  </a:lnTo>
                  <a:lnTo>
                    <a:pt x="87541" y="36258"/>
                  </a:lnTo>
                  <a:close/>
                </a:path>
                <a:path w="411480" h="79375">
                  <a:moveTo>
                    <a:pt x="134175" y="14312"/>
                  </a:moveTo>
                  <a:lnTo>
                    <a:pt x="124650" y="14312"/>
                  </a:lnTo>
                  <a:lnTo>
                    <a:pt x="124650" y="17170"/>
                  </a:lnTo>
                  <a:lnTo>
                    <a:pt x="124650" y="24815"/>
                  </a:lnTo>
                  <a:lnTo>
                    <a:pt x="124561" y="45072"/>
                  </a:lnTo>
                  <a:lnTo>
                    <a:pt x="122745" y="49631"/>
                  </a:lnTo>
                  <a:lnTo>
                    <a:pt x="118948" y="51536"/>
                  </a:lnTo>
                  <a:lnTo>
                    <a:pt x="108470" y="51536"/>
                  </a:lnTo>
                  <a:lnTo>
                    <a:pt x="105714" y="45072"/>
                  </a:lnTo>
                  <a:lnTo>
                    <a:pt x="105613" y="27673"/>
                  </a:lnTo>
                  <a:lnTo>
                    <a:pt x="108470" y="20993"/>
                  </a:lnTo>
                  <a:lnTo>
                    <a:pt x="118948" y="20993"/>
                  </a:lnTo>
                  <a:lnTo>
                    <a:pt x="124650" y="24815"/>
                  </a:lnTo>
                  <a:lnTo>
                    <a:pt x="124650" y="17170"/>
                  </a:lnTo>
                  <a:lnTo>
                    <a:pt x="118948" y="13360"/>
                  </a:lnTo>
                  <a:lnTo>
                    <a:pt x="113233" y="13360"/>
                  </a:lnTo>
                  <a:lnTo>
                    <a:pt x="106146" y="15049"/>
                  </a:lnTo>
                  <a:lnTo>
                    <a:pt x="100749" y="19799"/>
                  </a:lnTo>
                  <a:lnTo>
                    <a:pt x="97307" y="27038"/>
                  </a:lnTo>
                  <a:lnTo>
                    <a:pt x="96113" y="36258"/>
                  </a:lnTo>
                  <a:lnTo>
                    <a:pt x="97294" y="45072"/>
                  </a:lnTo>
                  <a:lnTo>
                    <a:pt x="100622" y="52362"/>
                  </a:lnTo>
                  <a:lnTo>
                    <a:pt x="105740" y="57327"/>
                  </a:lnTo>
                  <a:lnTo>
                    <a:pt x="112280" y="59169"/>
                  </a:lnTo>
                  <a:lnTo>
                    <a:pt x="117995" y="59169"/>
                  </a:lnTo>
                  <a:lnTo>
                    <a:pt x="121793" y="57264"/>
                  </a:lnTo>
                  <a:lnTo>
                    <a:pt x="124650" y="53441"/>
                  </a:lnTo>
                  <a:lnTo>
                    <a:pt x="124650" y="58216"/>
                  </a:lnTo>
                  <a:lnTo>
                    <a:pt x="134175" y="58216"/>
                  </a:lnTo>
                  <a:lnTo>
                    <a:pt x="134175" y="53441"/>
                  </a:lnTo>
                  <a:lnTo>
                    <a:pt x="134175" y="51536"/>
                  </a:lnTo>
                  <a:lnTo>
                    <a:pt x="134175" y="20993"/>
                  </a:lnTo>
                  <a:lnTo>
                    <a:pt x="134175" y="17170"/>
                  </a:lnTo>
                  <a:lnTo>
                    <a:pt x="134175" y="14312"/>
                  </a:lnTo>
                  <a:close/>
                </a:path>
                <a:path w="411480" h="79375">
                  <a:moveTo>
                    <a:pt x="171284" y="13360"/>
                  </a:moveTo>
                  <a:lnTo>
                    <a:pt x="166522" y="13360"/>
                  </a:lnTo>
                  <a:lnTo>
                    <a:pt x="162712" y="15265"/>
                  </a:lnTo>
                  <a:lnTo>
                    <a:pt x="159854" y="19088"/>
                  </a:lnTo>
                  <a:lnTo>
                    <a:pt x="158915" y="18122"/>
                  </a:lnTo>
                  <a:lnTo>
                    <a:pt x="158915" y="14312"/>
                  </a:lnTo>
                  <a:lnTo>
                    <a:pt x="149390" y="14312"/>
                  </a:lnTo>
                  <a:lnTo>
                    <a:pt x="149390" y="58216"/>
                  </a:lnTo>
                  <a:lnTo>
                    <a:pt x="158915" y="58216"/>
                  </a:lnTo>
                  <a:lnTo>
                    <a:pt x="158915" y="26720"/>
                  </a:lnTo>
                  <a:lnTo>
                    <a:pt x="161759" y="23850"/>
                  </a:lnTo>
                  <a:lnTo>
                    <a:pt x="165569" y="21945"/>
                  </a:lnTo>
                  <a:lnTo>
                    <a:pt x="171284" y="21945"/>
                  </a:lnTo>
                  <a:lnTo>
                    <a:pt x="171284" y="13360"/>
                  </a:lnTo>
                  <a:close/>
                </a:path>
                <a:path w="411480" h="79375">
                  <a:moveTo>
                    <a:pt x="205536" y="57264"/>
                  </a:moveTo>
                  <a:lnTo>
                    <a:pt x="203631" y="49631"/>
                  </a:lnTo>
                  <a:lnTo>
                    <a:pt x="202679" y="50584"/>
                  </a:lnTo>
                  <a:lnTo>
                    <a:pt x="196024" y="50584"/>
                  </a:lnTo>
                  <a:lnTo>
                    <a:pt x="193167" y="48666"/>
                  </a:lnTo>
                  <a:lnTo>
                    <a:pt x="193167" y="21945"/>
                  </a:lnTo>
                  <a:lnTo>
                    <a:pt x="203631" y="21945"/>
                  </a:lnTo>
                  <a:lnTo>
                    <a:pt x="203631" y="14312"/>
                  </a:lnTo>
                  <a:lnTo>
                    <a:pt x="193167" y="14312"/>
                  </a:lnTo>
                  <a:lnTo>
                    <a:pt x="193167" y="0"/>
                  </a:lnTo>
                  <a:lnTo>
                    <a:pt x="183642" y="0"/>
                  </a:lnTo>
                  <a:lnTo>
                    <a:pt x="183642" y="14312"/>
                  </a:lnTo>
                  <a:lnTo>
                    <a:pt x="177939" y="14312"/>
                  </a:lnTo>
                  <a:lnTo>
                    <a:pt x="177939" y="21945"/>
                  </a:lnTo>
                  <a:lnTo>
                    <a:pt x="183642" y="21945"/>
                  </a:lnTo>
                  <a:lnTo>
                    <a:pt x="183642" y="53441"/>
                  </a:lnTo>
                  <a:lnTo>
                    <a:pt x="189357" y="59169"/>
                  </a:lnTo>
                  <a:lnTo>
                    <a:pt x="200774" y="59169"/>
                  </a:lnTo>
                  <a:lnTo>
                    <a:pt x="203631" y="58216"/>
                  </a:lnTo>
                  <a:lnTo>
                    <a:pt x="205536" y="57264"/>
                  </a:lnTo>
                  <a:close/>
                </a:path>
                <a:path w="411480" h="79375">
                  <a:moveTo>
                    <a:pt x="277850" y="18122"/>
                  </a:moveTo>
                  <a:lnTo>
                    <a:pt x="271195" y="13360"/>
                  </a:lnTo>
                  <a:lnTo>
                    <a:pt x="256921" y="13360"/>
                  </a:lnTo>
                  <a:lnTo>
                    <a:pt x="252171" y="15265"/>
                  </a:lnTo>
                  <a:lnTo>
                    <a:pt x="249313" y="19088"/>
                  </a:lnTo>
                  <a:lnTo>
                    <a:pt x="246443" y="15265"/>
                  </a:lnTo>
                  <a:lnTo>
                    <a:pt x="241693" y="13360"/>
                  </a:lnTo>
                  <a:lnTo>
                    <a:pt x="232181" y="13360"/>
                  </a:lnTo>
                  <a:lnTo>
                    <a:pt x="228384" y="15265"/>
                  </a:lnTo>
                  <a:lnTo>
                    <a:pt x="225513" y="18122"/>
                  </a:lnTo>
                  <a:lnTo>
                    <a:pt x="224561" y="18122"/>
                  </a:lnTo>
                  <a:lnTo>
                    <a:pt x="224561" y="14312"/>
                  </a:lnTo>
                  <a:lnTo>
                    <a:pt x="215049" y="14312"/>
                  </a:lnTo>
                  <a:lnTo>
                    <a:pt x="215049" y="58216"/>
                  </a:lnTo>
                  <a:lnTo>
                    <a:pt x="224561" y="58216"/>
                  </a:lnTo>
                  <a:lnTo>
                    <a:pt x="224561" y="27673"/>
                  </a:lnTo>
                  <a:lnTo>
                    <a:pt x="227418" y="22898"/>
                  </a:lnTo>
                  <a:lnTo>
                    <a:pt x="230276" y="20993"/>
                  </a:lnTo>
                  <a:lnTo>
                    <a:pt x="238836" y="20993"/>
                  </a:lnTo>
                  <a:lnTo>
                    <a:pt x="241693" y="21945"/>
                  </a:lnTo>
                  <a:lnTo>
                    <a:pt x="241693" y="58216"/>
                  </a:lnTo>
                  <a:lnTo>
                    <a:pt x="251218" y="58216"/>
                  </a:lnTo>
                  <a:lnTo>
                    <a:pt x="251218" y="26720"/>
                  </a:lnTo>
                  <a:lnTo>
                    <a:pt x="253111" y="22898"/>
                  </a:lnTo>
                  <a:lnTo>
                    <a:pt x="256921" y="20993"/>
                  </a:lnTo>
                  <a:lnTo>
                    <a:pt x="264528" y="20993"/>
                  </a:lnTo>
                  <a:lnTo>
                    <a:pt x="268338" y="22898"/>
                  </a:lnTo>
                  <a:lnTo>
                    <a:pt x="268338" y="58216"/>
                  </a:lnTo>
                  <a:lnTo>
                    <a:pt x="277850" y="58216"/>
                  </a:lnTo>
                  <a:lnTo>
                    <a:pt x="277850" y="18122"/>
                  </a:lnTo>
                  <a:close/>
                </a:path>
                <a:path w="411480" h="79375">
                  <a:moveTo>
                    <a:pt x="325424" y="32448"/>
                  </a:moveTo>
                  <a:lnTo>
                    <a:pt x="325285" y="31496"/>
                  </a:lnTo>
                  <a:lnTo>
                    <a:pt x="324205" y="24231"/>
                  </a:lnTo>
                  <a:lnTo>
                    <a:pt x="322287" y="20993"/>
                  </a:lnTo>
                  <a:lnTo>
                    <a:pt x="320675" y="18249"/>
                  </a:lnTo>
                  <a:lnTo>
                    <a:pt x="315912" y="15189"/>
                  </a:lnTo>
                  <a:lnTo>
                    <a:pt x="315912" y="24815"/>
                  </a:lnTo>
                  <a:lnTo>
                    <a:pt x="315912" y="31496"/>
                  </a:lnTo>
                  <a:lnTo>
                    <a:pt x="297840" y="31496"/>
                  </a:lnTo>
                  <a:lnTo>
                    <a:pt x="298792" y="24815"/>
                  </a:lnTo>
                  <a:lnTo>
                    <a:pt x="301637" y="20993"/>
                  </a:lnTo>
                  <a:lnTo>
                    <a:pt x="312115" y="20993"/>
                  </a:lnTo>
                  <a:lnTo>
                    <a:pt x="315912" y="24815"/>
                  </a:lnTo>
                  <a:lnTo>
                    <a:pt x="315912" y="15189"/>
                  </a:lnTo>
                  <a:lnTo>
                    <a:pt x="314998" y="14592"/>
                  </a:lnTo>
                  <a:lnTo>
                    <a:pt x="307352" y="13360"/>
                  </a:lnTo>
                  <a:lnTo>
                    <a:pt x="299161" y="15189"/>
                  </a:lnTo>
                  <a:lnTo>
                    <a:pt x="293204" y="20154"/>
                  </a:lnTo>
                  <a:lnTo>
                    <a:pt x="289560" y="27444"/>
                  </a:lnTo>
                  <a:lnTo>
                    <a:pt x="288328" y="36258"/>
                  </a:lnTo>
                  <a:lnTo>
                    <a:pt x="289737" y="45885"/>
                  </a:lnTo>
                  <a:lnTo>
                    <a:pt x="293916" y="53086"/>
                  </a:lnTo>
                  <a:lnTo>
                    <a:pt x="300774" y="57607"/>
                  </a:lnTo>
                  <a:lnTo>
                    <a:pt x="310210" y="59169"/>
                  </a:lnTo>
                  <a:lnTo>
                    <a:pt x="314960" y="59169"/>
                  </a:lnTo>
                  <a:lnTo>
                    <a:pt x="319722" y="58216"/>
                  </a:lnTo>
                  <a:lnTo>
                    <a:pt x="323519" y="56311"/>
                  </a:lnTo>
                  <a:lnTo>
                    <a:pt x="322338" y="51536"/>
                  </a:lnTo>
                  <a:lnTo>
                    <a:pt x="321627" y="48666"/>
                  </a:lnTo>
                  <a:lnTo>
                    <a:pt x="318770" y="50584"/>
                  </a:lnTo>
                  <a:lnTo>
                    <a:pt x="314020" y="51536"/>
                  </a:lnTo>
                  <a:lnTo>
                    <a:pt x="301637" y="51536"/>
                  </a:lnTo>
                  <a:lnTo>
                    <a:pt x="298792" y="46761"/>
                  </a:lnTo>
                  <a:lnTo>
                    <a:pt x="297840" y="38176"/>
                  </a:lnTo>
                  <a:lnTo>
                    <a:pt x="325424" y="38176"/>
                  </a:lnTo>
                  <a:lnTo>
                    <a:pt x="325424" y="32448"/>
                  </a:lnTo>
                  <a:close/>
                </a:path>
                <a:path w="411480" h="79375">
                  <a:moveTo>
                    <a:pt x="374916" y="17170"/>
                  </a:moveTo>
                  <a:lnTo>
                    <a:pt x="368261" y="13360"/>
                  </a:lnTo>
                  <a:lnTo>
                    <a:pt x="354926" y="13360"/>
                  </a:lnTo>
                  <a:lnTo>
                    <a:pt x="350177" y="16217"/>
                  </a:lnTo>
                  <a:lnTo>
                    <a:pt x="348272" y="19088"/>
                  </a:lnTo>
                  <a:lnTo>
                    <a:pt x="347319" y="19088"/>
                  </a:lnTo>
                  <a:lnTo>
                    <a:pt x="347319" y="14312"/>
                  </a:lnTo>
                  <a:lnTo>
                    <a:pt x="337807" y="14312"/>
                  </a:lnTo>
                  <a:lnTo>
                    <a:pt x="337807" y="58216"/>
                  </a:lnTo>
                  <a:lnTo>
                    <a:pt x="347319" y="58216"/>
                  </a:lnTo>
                  <a:lnTo>
                    <a:pt x="347319" y="27673"/>
                  </a:lnTo>
                  <a:lnTo>
                    <a:pt x="349224" y="22898"/>
                  </a:lnTo>
                  <a:lnTo>
                    <a:pt x="353034" y="20993"/>
                  </a:lnTo>
                  <a:lnTo>
                    <a:pt x="361581" y="20993"/>
                  </a:lnTo>
                  <a:lnTo>
                    <a:pt x="365404" y="22898"/>
                  </a:lnTo>
                  <a:lnTo>
                    <a:pt x="365404" y="58216"/>
                  </a:lnTo>
                  <a:lnTo>
                    <a:pt x="374916" y="58216"/>
                  </a:lnTo>
                  <a:lnTo>
                    <a:pt x="374916" y="17170"/>
                  </a:lnTo>
                  <a:close/>
                </a:path>
                <a:path w="411480" h="79375">
                  <a:moveTo>
                    <a:pt x="411048" y="57264"/>
                  </a:moveTo>
                  <a:lnTo>
                    <a:pt x="409143" y="49631"/>
                  </a:lnTo>
                  <a:lnTo>
                    <a:pt x="408254" y="50584"/>
                  </a:lnTo>
                  <a:lnTo>
                    <a:pt x="400646" y="50584"/>
                  </a:lnTo>
                  <a:lnTo>
                    <a:pt x="398754" y="48666"/>
                  </a:lnTo>
                  <a:lnTo>
                    <a:pt x="398754" y="21945"/>
                  </a:lnTo>
                  <a:lnTo>
                    <a:pt x="409143" y="21945"/>
                  </a:lnTo>
                  <a:lnTo>
                    <a:pt x="409143" y="14312"/>
                  </a:lnTo>
                  <a:lnTo>
                    <a:pt x="398754" y="14312"/>
                  </a:lnTo>
                  <a:lnTo>
                    <a:pt x="398754" y="0"/>
                  </a:lnTo>
                  <a:lnTo>
                    <a:pt x="389242" y="0"/>
                  </a:lnTo>
                  <a:lnTo>
                    <a:pt x="389242" y="14312"/>
                  </a:lnTo>
                  <a:lnTo>
                    <a:pt x="383540" y="14312"/>
                  </a:lnTo>
                  <a:lnTo>
                    <a:pt x="383540" y="21945"/>
                  </a:lnTo>
                  <a:lnTo>
                    <a:pt x="389242" y="21945"/>
                  </a:lnTo>
                  <a:lnTo>
                    <a:pt x="389242" y="53441"/>
                  </a:lnTo>
                  <a:lnTo>
                    <a:pt x="394944" y="59169"/>
                  </a:lnTo>
                  <a:lnTo>
                    <a:pt x="406361" y="59169"/>
                  </a:lnTo>
                  <a:lnTo>
                    <a:pt x="409143" y="58216"/>
                  </a:lnTo>
                  <a:lnTo>
                    <a:pt x="411048" y="5726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8822" y="6493676"/>
              <a:ext cx="77090" cy="6681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13432" y="6626364"/>
              <a:ext cx="64769" cy="46990"/>
            </a:xfrm>
            <a:custGeom>
              <a:avLst/>
              <a:gdLst/>
              <a:ahLst/>
              <a:cxnLst/>
              <a:rect l="l" t="t" r="r" b="b"/>
              <a:pathLst>
                <a:path w="64769" h="46990">
                  <a:moveTo>
                    <a:pt x="21894" y="0"/>
                  </a:moveTo>
                  <a:lnTo>
                    <a:pt x="16179" y="0"/>
                  </a:lnTo>
                  <a:lnTo>
                    <a:pt x="12382" y="2870"/>
                  </a:lnTo>
                  <a:lnTo>
                    <a:pt x="9525" y="5727"/>
                  </a:lnTo>
                  <a:lnTo>
                    <a:pt x="9525" y="952"/>
                  </a:lnTo>
                  <a:lnTo>
                    <a:pt x="0" y="952"/>
                  </a:lnTo>
                  <a:lnTo>
                    <a:pt x="0" y="45821"/>
                  </a:lnTo>
                  <a:lnTo>
                    <a:pt x="9525" y="45821"/>
                  </a:lnTo>
                  <a:lnTo>
                    <a:pt x="9525" y="14325"/>
                  </a:lnTo>
                  <a:lnTo>
                    <a:pt x="12382" y="10502"/>
                  </a:lnTo>
                  <a:lnTo>
                    <a:pt x="16179" y="8597"/>
                  </a:lnTo>
                  <a:lnTo>
                    <a:pt x="21894" y="8597"/>
                  </a:lnTo>
                  <a:lnTo>
                    <a:pt x="21894" y="5727"/>
                  </a:lnTo>
                  <a:lnTo>
                    <a:pt x="21894" y="0"/>
                  </a:lnTo>
                  <a:close/>
                </a:path>
                <a:path w="64769" h="46990">
                  <a:moveTo>
                    <a:pt x="64719" y="20053"/>
                  </a:moveTo>
                  <a:lnTo>
                    <a:pt x="55194" y="2438"/>
                  </a:lnTo>
                  <a:lnTo>
                    <a:pt x="55194" y="18135"/>
                  </a:lnTo>
                  <a:lnTo>
                    <a:pt x="37122" y="18135"/>
                  </a:lnTo>
                  <a:lnTo>
                    <a:pt x="38074" y="12407"/>
                  </a:lnTo>
                  <a:lnTo>
                    <a:pt x="40919" y="8597"/>
                  </a:lnTo>
                  <a:lnTo>
                    <a:pt x="51396" y="8597"/>
                  </a:lnTo>
                  <a:lnTo>
                    <a:pt x="54241" y="11455"/>
                  </a:lnTo>
                  <a:lnTo>
                    <a:pt x="55194" y="18135"/>
                  </a:lnTo>
                  <a:lnTo>
                    <a:pt x="55194" y="2438"/>
                  </a:lnTo>
                  <a:lnTo>
                    <a:pt x="53746" y="1384"/>
                  </a:lnTo>
                  <a:lnTo>
                    <a:pt x="46634" y="0"/>
                  </a:lnTo>
                  <a:lnTo>
                    <a:pt x="38049" y="2387"/>
                  </a:lnTo>
                  <a:lnTo>
                    <a:pt x="32131" y="7632"/>
                  </a:lnTo>
                  <a:lnTo>
                    <a:pt x="28714" y="15036"/>
                  </a:lnTo>
                  <a:lnTo>
                    <a:pt x="27609" y="23863"/>
                  </a:lnTo>
                  <a:lnTo>
                    <a:pt x="29019" y="33489"/>
                  </a:lnTo>
                  <a:lnTo>
                    <a:pt x="33197" y="40690"/>
                  </a:lnTo>
                  <a:lnTo>
                    <a:pt x="40055" y="45212"/>
                  </a:lnTo>
                  <a:lnTo>
                    <a:pt x="49491" y="46774"/>
                  </a:lnTo>
                  <a:lnTo>
                    <a:pt x="53301" y="46774"/>
                  </a:lnTo>
                  <a:lnTo>
                    <a:pt x="58051" y="45821"/>
                  </a:lnTo>
                  <a:lnTo>
                    <a:pt x="61874" y="42951"/>
                  </a:lnTo>
                  <a:lnTo>
                    <a:pt x="60769" y="39141"/>
                  </a:lnTo>
                  <a:lnTo>
                    <a:pt x="59956" y="36271"/>
                  </a:lnTo>
                  <a:lnTo>
                    <a:pt x="57099" y="38188"/>
                  </a:lnTo>
                  <a:lnTo>
                    <a:pt x="53301" y="39141"/>
                  </a:lnTo>
                  <a:lnTo>
                    <a:pt x="39966" y="39141"/>
                  </a:lnTo>
                  <a:lnTo>
                    <a:pt x="37122" y="34366"/>
                  </a:lnTo>
                  <a:lnTo>
                    <a:pt x="37122" y="25768"/>
                  </a:lnTo>
                  <a:lnTo>
                    <a:pt x="64719" y="25768"/>
                  </a:lnTo>
                  <a:lnTo>
                    <a:pt x="64719" y="2005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0"/>
            <a:ext cx="12192000" cy="4768215"/>
            <a:chOff x="0" y="0"/>
            <a:chExt cx="12192000" cy="4768215"/>
          </a:xfrm>
        </p:grpSpPr>
        <p:sp>
          <p:nvSpPr>
            <p:cNvPr id="8" name="object 8" descr=""/>
            <p:cNvSpPr/>
            <p:nvPr/>
          </p:nvSpPr>
          <p:spPr>
            <a:xfrm>
              <a:off x="0" y="0"/>
              <a:ext cx="12192000" cy="349250"/>
            </a:xfrm>
            <a:custGeom>
              <a:avLst/>
              <a:gdLst/>
              <a:ahLst/>
              <a:cxnLst/>
              <a:rect l="l" t="t" r="r" b="b"/>
              <a:pathLst>
                <a:path w="12192000" h="349250">
                  <a:moveTo>
                    <a:pt x="12191999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12191999" y="348996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75B8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153155" cy="164591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28827" y="336804"/>
              <a:ext cx="352425" cy="373380"/>
            </a:xfrm>
            <a:custGeom>
              <a:avLst/>
              <a:gdLst/>
              <a:ahLst/>
              <a:cxnLst/>
              <a:rect l="l" t="t" r="r" b="b"/>
              <a:pathLst>
                <a:path w="352425" h="373380">
                  <a:moveTo>
                    <a:pt x="352044" y="0"/>
                  </a:moveTo>
                  <a:lnTo>
                    <a:pt x="0" y="0"/>
                  </a:lnTo>
                  <a:lnTo>
                    <a:pt x="0" y="373380"/>
                  </a:lnTo>
                  <a:lnTo>
                    <a:pt x="352044" y="373380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0367" y="1466088"/>
              <a:ext cx="6716268" cy="328269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220842" y="1456563"/>
              <a:ext cx="6735445" cy="3302000"/>
            </a:xfrm>
            <a:custGeom>
              <a:avLst/>
              <a:gdLst/>
              <a:ahLst/>
              <a:cxnLst/>
              <a:rect l="l" t="t" r="r" b="b"/>
              <a:pathLst>
                <a:path w="6735445" h="3302000">
                  <a:moveTo>
                    <a:pt x="0" y="3301746"/>
                  </a:moveTo>
                  <a:lnTo>
                    <a:pt x="6735318" y="3301746"/>
                  </a:lnTo>
                  <a:lnTo>
                    <a:pt x="6735318" y="0"/>
                  </a:lnTo>
                  <a:lnTo>
                    <a:pt x="0" y="0"/>
                  </a:lnTo>
                  <a:lnTo>
                    <a:pt x="0" y="3301746"/>
                  </a:lnTo>
                  <a:close/>
                </a:path>
              </a:pathLst>
            </a:custGeom>
            <a:ln w="19050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2073" rIns="0" bIns="0" rtlCol="0" vert="horz">
            <a:spAutoFit/>
          </a:bodyPr>
          <a:lstStyle/>
          <a:p>
            <a:pPr marL="1252220">
              <a:lnSpc>
                <a:spcPct val="100000"/>
              </a:lnSpc>
              <a:spcBef>
                <a:spcPts val="100"/>
              </a:spcBef>
            </a:pPr>
            <a:r>
              <a:rPr dirty="0" sz="3000" b="0">
                <a:latin typeface="Arial"/>
                <a:cs typeface="Arial"/>
              </a:rPr>
              <a:t>Events</a:t>
            </a:r>
            <a:r>
              <a:rPr dirty="0" sz="3000" spc="-10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of</a:t>
            </a:r>
            <a:r>
              <a:rPr dirty="0" sz="3000" spc="-10" b="0">
                <a:latin typeface="Arial"/>
                <a:cs typeface="Arial"/>
              </a:rPr>
              <a:t> Interest/Notifications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34313" y="5848858"/>
            <a:ext cx="1192530" cy="932180"/>
            <a:chOff x="734313" y="5848858"/>
            <a:chExt cx="1192530" cy="932180"/>
          </a:xfrm>
        </p:grpSpPr>
        <p:sp>
          <p:nvSpPr>
            <p:cNvPr id="15" name="object 15" descr=""/>
            <p:cNvSpPr/>
            <p:nvPr/>
          </p:nvSpPr>
          <p:spPr>
            <a:xfrm>
              <a:off x="740663" y="5855208"/>
              <a:ext cx="1179830" cy="919480"/>
            </a:xfrm>
            <a:custGeom>
              <a:avLst/>
              <a:gdLst/>
              <a:ahLst/>
              <a:cxnLst/>
              <a:rect l="l" t="t" r="r" b="b"/>
              <a:pathLst>
                <a:path w="1179830" h="919479">
                  <a:moveTo>
                    <a:pt x="1179576" y="0"/>
                  </a:moveTo>
                  <a:lnTo>
                    <a:pt x="0" y="0"/>
                  </a:lnTo>
                  <a:lnTo>
                    <a:pt x="0" y="918971"/>
                  </a:lnTo>
                  <a:lnTo>
                    <a:pt x="1179576" y="918971"/>
                  </a:lnTo>
                  <a:lnTo>
                    <a:pt x="1179576" y="0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40663" y="5855208"/>
              <a:ext cx="1179830" cy="919480"/>
            </a:xfrm>
            <a:custGeom>
              <a:avLst/>
              <a:gdLst/>
              <a:ahLst/>
              <a:cxnLst/>
              <a:rect l="l" t="t" r="r" b="b"/>
              <a:pathLst>
                <a:path w="1179830" h="919479">
                  <a:moveTo>
                    <a:pt x="0" y="918971"/>
                  </a:moveTo>
                  <a:lnTo>
                    <a:pt x="1179576" y="918971"/>
                  </a:lnTo>
                  <a:lnTo>
                    <a:pt x="1179576" y="0"/>
                  </a:lnTo>
                  <a:lnTo>
                    <a:pt x="0" y="0"/>
                  </a:lnTo>
                  <a:lnTo>
                    <a:pt x="0" y="918971"/>
                  </a:lnTo>
                  <a:close/>
                </a:path>
              </a:pathLst>
            </a:custGeom>
            <a:ln w="12700">
              <a:solidFill>
                <a:srgbClr val="1876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96848" y="6153099"/>
            <a:ext cx="9029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Gill Sans MT"/>
                <a:cs typeface="Gill Sans MT"/>
              </a:rPr>
              <a:t>Impacts</a:t>
            </a:r>
            <a:r>
              <a:rPr dirty="0" sz="1800" spc="-3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950466" y="5848858"/>
            <a:ext cx="6698615" cy="924560"/>
            <a:chOff x="1950466" y="5848858"/>
            <a:chExt cx="6698615" cy="924560"/>
          </a:xfrm>
        </p:grpSpPr>
        <p:sp>
          <p:nvSpPr>
            <p:cNvPr id="19" name="object 19" descr=""/>
            <p:cNvSpPr/>
            <p:nvPr/>
          </p:nvSpPr>
          <p:spPr>
            <a:xfrm>
              <a:off x="1956816" y="5855208"/>
              <a:ext cx="6685915" cy="911860"/>
            </a:xfrm>
            <a:custGeom>
              <a:avLst/>
              <a:gdLst/>
              <a:ahLst/>
              <a:cxnLst/>
              <a:rect l="l" t="t" r="r" b="b"/>
              <a:pathLst>
                <a:path w="6685915" h="911859">
                  <a:moveTo>
                    <a:pt x="6685788" y="0"/>
                  </a:moveTo>
                  <a:lnTo>
                    <a:pt x="0" y="0"/>
                  </a:lnTo>
                  <a:lnTo>
                    <a:pt x="0" y="911352"/>
                  </a:lnTo>
                  <a:lnTo>
                    <a:pt x="6685788" y="911352"/>
                  </a:lnTo>
                  <a:lnTo>
                    <a:pt x="6685788" y="0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956816" y="5855208"/>
              <a:ext cx="6685915" cy="911860"/>
            </a:xfrm>
            <a:custGeom>
              <a:avLst/>
              <a:gdLst/>
              <a:ahLst/>
              <a:cxnLst/>
              <a:rect l="l" t="t" r="r" b="b"/>
              <a:pathLst>
                <a:path w="6685915" h="911859">
                  <a:moveTo>
                    <a:pt x="0" y="911352"/>
                  </a:moveTo>
                  <a:lnTo>
                    <a:pt x="6685788" y="911352"/>
                  </a:lnTo>
                  <a:lnTo>
                    <a:pt x="6685788" y="0"/>
                  </a:lnTo>
                  <a:lnTo>
                    <a:pt x="0" y="0"/>
                  </a:lnTo>
                  <a:lnTo>
                    <a:pt x="0" y="911352"/>
                  </a:lnTo>
                  <a:close/>
                </a:path>
              </a:pathLst>
            </a:custGeom>
            <a:ln w="12700">
              <a:solidFill>
                <a:srgbClr val="1876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152904" y="5848908"/>
            <a:ext cx="22796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329565" algn="l"/>
              </a:tabLst>
            </a:pPr>
            <a:r>
              <a:rPr dirty="0" sz="140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dirty="0" sz="1400" spc="-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Gill Sans MT"/>
                <a:cs typeface="Gill Sans MT"/>
              </a:rPr>
              <a:t>informed</a:t>
            </a:r>
            <a:r>
              <a:rPr dirty="0" sz="1400" spc="-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Gill Sans MT"/>
                <a:cs typeface="Gill Sans MT"/>
              </a:rPr>
              <a:t>decisions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152904" y="6062268"/>
            <a:ext cx="55651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329565" algn="l"/>
              </a:tabLst>
            </a:pP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Improve</a:t>
            </a:r>
            <a:r>
              <a:rPr dirty="0" sz="1400" spc="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dirty="0" sz="1400" spc="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r>
              <a:rPr dirty="0" sz="1400" spc="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dirty="0" sz="1400" spc="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Gill Sans MT"/>
                <a:cs typeface="Gill Sans MT"/>
              </a:rPr>
              <a:t>care</a:t>
            </a:r>
            <a:r>
              <a:rPr dirty="0" sz="1400" spc="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for the</a:t>
            </a:r>
            <a:r>
              <a:rPr dirty="0" sz="1400" spc="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ill Sans MT"/>
                <a:cs typeface="Gill Sans MT"/>
              </a:rPr>
              <a:t>patient</a:t>
            </a:r>
            <a:endParaRPr sz="1400">
              <a:latin typeface="Gill Sans MT"/>
              <a:cs typeface="Gill Sans MT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329565" algn="l"/>
              </a:tabLst>
            </a:pP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Treatment</a:t>
            </a:r>
            <a:r>
              <a:rPr dirty="0" sz="1400" spc="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9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dirty="0" sz="1400" spc="5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follow-</a:t>
            </a:r>
            <a:r>
              <a:rPr dirty="0" sz="1400" spc="65">
                <a:solidFill>
                  <a:srgbClr val="FFFFFF"/>
                </a:solidFill>
                <a:latin typeface="Gill Sans MT"/>
                <a:cs typeface="Gill Sans MT"/>
              </a:rPr>
              <a:t>up</a:t>
            </a:r>
            <a:r>
              <a:rPr dirty="0" sz="1400" spc="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Gill Sans MT"/>
                <a:cs typeface="Gill Sans MT"/>
              </a:rPr>
              <a:t>care</a:t>
            </a:r>
            <a:r>
              <a:rPr dirty="0" sz="1400" spc="7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occur</a:t>
            </a:r>
            <a:r>
              <a:rPr dirty="0" sz="1400" spc="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through</a:t>
            </a:r>
            <a:r>
              <a:rPr dirty="0" sz="1400" spc="8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Gill Sans MT"/>
                <a:cs typeface="Gill Sans MT"/>
              </a:rPr>
              <a:t>real-time</a:t>
            </a:r>
            <a:r>
              <a:rPr dirty="0" sz="1400" spc="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Gill Sans MT"/>
                <a:cs typeface="Gill Sans MT"/>
              </a:rPr>
              <a:t>collaboration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69895" y="6510325"/>
            <a:ext cx="15881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dirty="0" sz="1400" spc="-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Gill Sans MT"/>
                <a:cs typeface="Gill Sans MT"/>
              </a:rPr>
              <a:t>communication</a:t>
            </a:r>
            <a:endParaRPr sz="1400">
              <a:latin typeface="Gill Sans MT"/>
              <a:cs typeface="Gill Sans MT"/>
            </a:endParaRPr>
          </a:p>
        </p:txBody>
      </p:sp>
      <p:graphicFrame>
        <p:nvGraphicFramePr>
          <p:cNvPr id="24" name="object 24" descr=""/>
          <p:cNvGraphicFramePr>
            <a:graphicFrameLocks noGrp="1"/>
          </p:cNvGraphicFramePr>
          <p:nvPr/>
        </p:nvGraphicFramePr>
        <p:xfrm>
          <a:off x="734402" y="1559560"/>
          <a:ext cx="4443730" cy="354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4195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Ambulatory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876D2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5+</a:t>
                      </a:r>
                      <a:r>
                        <a:rPr dirty="0" sz="1800" spc="-1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ED Visits</a:t>
                      </a:r>
                      <a:r>
                        <a:rPr dirty="0" sz="1800" spc="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in 12</a:t>
                      </a:r>
                      <a:r>
                        <a:rPr dirty="0" sz="1800" spc="-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Months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D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3+</a:t>
                      </a:r>
                      <a:r>
                        <a:rPr dirty="0" sz="1800" spc="-1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Arial"/>
                          <a:cs typeface="Arial"/>
                        </a:rPr>
                        <a:t>Visits in</a:t>
                      </a:r>
                      <a:r>
                        <a:rPr dirty="0" sz="1800" spc="-25">
                          <a:solidFill>
                            <a:srgbClr val="3C36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Months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Inpatient</a:t>
                      </a:r>
                      <a:r>
                        <a:rPr dirty="0" sz="1800" spc="-4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Admissions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D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Inpatient</a:t>
                      </a:r>
                      <a:r>
                        <a:rPr dirty="0" sz="1800" spc="-4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Discharges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ED/OBS</a:t>
                      </a:r>
                      <a:r>
                        <a:rPr dirty="0" sz="1800" spc="-3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Encounter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D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ED/OBS</a:t>
                      </a:r>
                      <a:r>
                        <a:rPr dirty="0" sz="1800" spc="-3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Discharge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Behavioral</a:t>
                      </a:r>
                      <a:r>
                        <a:rPr dirty="0" sz="1800" spc="-6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dirty="0" sz="1800" spc="-3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18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800" spc="-4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D"/>
                    </a:solidFill>
                  </a:tcPr>
                </a:tc>
              </a:tr>
            </a:tbl>
          </a:graphicData>
        </a:graphic>
      </p:graphicFrame>
      <p:grpSp>
        <p:nvGrpSpPr>
          <p:cNvPr id="25" name="object 25" descr=""/>
          <p:cNvGrpSpPr/>
          <p:nvPr/>
        </p:nvGrpSpPr>
        <p:grpSpPr>
          <a:xfrm>
            <a:off x="7933943" y="2644139"/>
            <a:ext cx="4197350" cy="4213860"/>
            <a:chOff x="7933943" y="2644139"/>
            <a:chExt cx="4197350" cy="4213860"/>
          </a:xfrm>
        </p:grpSpPr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3943" y="2644139"/>
              <a:ext cx="4197096" cy="243992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9663" y="2689859"/>
              <a:ext cx="4056887" cy="2299716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970138" y="2680334"/>
              <a:ext cx="4076065" cy="2319020"/>
            </a:xfrm>
            <a:custGeom>
              <a:avLst/>
              <a:gdLst/>
              <a:ahLst/>
              <a:cxnLst/>
              <a:rect l="l" t="t" r="r" b="b"/>
              <a:pathLst>
                <a:path w="4076065" h="2319020">
                  <a:moveTo>
                    <a:pt x="0" y="2318766"/>
                  </a:moveTo>
                  <a:lnTo>
                    <a:pt x="4075937" y="2318766"/>
                  </a:lnTo>
                  <a:lnTo>
                    <a:pt x="4075937" y="0"/>
                  </a:lnTo>
                  <a:lnTo>
                    <a:pt x="0" y="0"/>
                  </a:lnTo>
                  <a:lnTo>
                    <a:pt x="0" y="2318766"/>
                  </a:lnTo>
                  <a:close/>
                </a:path>
              </a:pathLst>
            </a:custGeom>
            <a:ln w="19050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35211" y="4628396"/>
              <a:ext cx="2857500" cy="22296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80931" y="4674107"/>
              <a:ext cx="2717292" cy="210007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971406" y="4664582"/>
              <a:ext cx="2736850" cy="2119630"/>
            </a:xfrm>
            <a:custGeom>
              <a:avLst/>
              <a:gdLst/>
              <a:ahLst/>
              <a:cxnLst/>
              <a:rect l="l" t="t" r="r" b="b"/>
              <a:pathLst>
                <a:path w="2736850" h="2119629">
                  <a:moveTo>
                    <a:pt x="0" y="2119122"/>
                  </a:moveTo>
                  <a:lnTo>
                    <a:pt x="2736342" y="2119122"/>
                  </a:lnTo>
                  <a:lnTo>
                    <a:pt x="2736342" y="0"/>
                  </a:lnTo>
                  <a:lnTo>
                    <a:pt x="0" y="0"/>
                  </a:lnTo>
                  <a:lnTo>
                    <a:pt x="0" y="2119122"/>
                  </a:lnTo>
                  <a:close/>
                </a:path>
              </a:pathLst>
            </a:custGeom>
            <a:ln w="19050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5809" y="383793"/>
            <a:ext cx="30429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F1B18"/>
                </a:solidFill>
                <a:latin typeface="Arial"/>
                <a:cs typeface="Arial"/>
              </a:rPr>
              <a:t>Web</a:t>
            </a:r>
            <a:r>
              <a:rPr dirty="0" sz="2800" spc="-105" b="1">
                <a:solidFill>
                  <a:srgbClr val="1F1B1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F1B18"/>
                </a:solidFill>
                <a:latin typeface="Arial"/>
                <a:cs typeface="Arial"/>
              </a:rPr>
              <a:t>Based</a:t>
            </a:r>
            <a:r>
              <a:rPr dirty="0" sz="2800" spc="-75" b="1">
                <a:solidFill>
                  <a:srgbClr val="1F1B1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F1B18"/>
                </a:solidFill>
                <a:latin typeface="Arial"/>
                <a:cs typeface="Arial"/>
              </a:rPr>
              <a:t>Portal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5998" y="1428369"/>
            <a:ext cx="3770629" cy="414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819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C3633"/>
                </a:solidFill>
                <a:latin typeface="Arial"/>
                <a:cs typeface="Arial"/>
              </a:rPr>
              <a:t>PointClickCare</a:t>
            </a:r>
            <a:r>
              <a:rPr dirty="0" sz="2400" spc="-10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C3633"/>
                </a:solidFill>
                <a:latin typeface="Arial"/>
                <a:cs typeface="Arial"/>
              </a:rPr>
              <a:t>Web- </a:t>
            </a:r>
            <a:r>
              <a:rPr dirty="0" sz="2400" b="1">
                <a:solidFill>
                  <a:srgbClr val="3C3633"/>
                </a:solidFill>
                <a:latin typeface="Arial"/>
                <a:cs typeface="Arial"/>
              </a:rPr>
              <a:t>Based</a:t>
            </a:r>
            <a:r>
              <a:rPr dirty="0" sz="2400" spc="-4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C3633"/>
                </a:solidFill>
                <a:latin typeface="Arial"/>
                <a:cs typeface="Arial"/>
              </a:rPr>
              <a:t>Portal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Clicking</a:t>
            </a:r>
            <a:r>
              <a:rPr dirty="0" sz="18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hyperlink in</a:t>
            </a:r>
            <a:r>
              <a:rPr dirty="0" sz="1800" spc="-2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notification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will</a:t>
            </a:r>
            <a:r>
              <a:rPr dirty="0" sz="1800" spc="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direct</a:t>
            </a:r>
            <a:r>
              <a:rPr dirty="0" sz="1800" spc="-2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user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Patient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Overview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page</a:t>
            </a:r>
            <a:r>
              <a:rPr dirty="0" sz="1800" spc="-3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within</a:t>
            </a:r>
            <a:r>
              <a:rPr dirty="0" sz="1800" spc="1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portal.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Within</a:t>
            </a:r>
            <a:r>
              <a:rPr dirty="0" sz="18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portal,</a:t>
            </a:r>
            <a:r>
              <a:rPr dirty="0" sz="18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you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C3633"/>
                </a:solidFill>
                <a:latin typeface="Arial"/>
                <a:cs typeface="Arial"/>
              </a:rPr>
              <a:t>can: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View</a:t>
            </a:r>
            <a:r>
              <a:rPr dirty="0" sz="1800" spc="-4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additional</a:t>
            </a:r>
            <a:r>
              <a:rPr dirty="0" sz="18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patient</a:t>
            </a:r>
            <a:r>
              <a:rPr dirty="0" sz="18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details</a:t>
            </a:r>
            <a:endParaRPr sz="1800">
              <a:latin typeface="Arial"/>
              <a:cs typeface="Arial"/>
            </a:endParaRPr>
          </a:p>
          <a:p>
            <a:pPr marL="299085" marR="65786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Document</a:t>
            </a:r>
            <a:r>
              <a:rPr dirty="0" sz="1800" spc="-3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update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C3633"/>
                </a:solidFill>
                <a:latin typeface="Arial"/>
                <a:cs typeface="Arial"/>
              </a:rPr>
              <a:t>Care 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Insights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Add</a:t>
            </a:r>
            <a:r>
              <a:rPr dirty="0" sz="1800" spc="-2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safety</a:t>
            </a:r>
            <a:r>
              <a:rPr dirty="0" sz="18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&amp;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security</a:t>
            </a:r>
            <a:r>
              <a:rPr dirty="0" sz="18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C3633"/>
                </a:solidFill>
                <a:latin typeface="Arial"/>
                <a:cs typeface="Arial"/>
              </a:rPr>
              <a:t>event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View</a:t>
            </a:r>
            <a:r>
              <a:rPr dirty="0" sz="18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your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patient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census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2771" y="1400555"/>
            <a:ext cx="6429778" cy="41010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63642"/>
            <a:ext cx="12192000" cy="594360"/>
            <a:chOff x="0" y="6263642"/>
            <a:chExt cx="12192000" cy="594360"/>
          </a:xfrm>
        </p:grpSpPr>
        <p:sp>
          <p:nvSpPr>
            <p:cNvPr id="3" name="object 3" descr=""/>
            <p:cNvSpPr/>
            <p:nvPr/>
          </p:nvSpPr>
          <p:spPr>
            <a:xfrm>
              <a:off x="0" y="6274307"/>
              <a:ext cx="12192000" cy="584200"/>
            </a:xfrm>
            <a:custGeom>
              <a:avLst/>
              <a:gdLst/>
              <a:ahLst/>
              <a:cxnLst/>
              <a:rect l="l" t="t" r="r" b="b"/>
              <a:pathLst>
                <a:path w="12192000" h="584200">
                  <a:moveTo>
                    <a:pt x="0" y="583689"/>
                  </a:moveTo>
                  <a:lnTo>
                    <a:pt x="12191999" y="58368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83689"/>
                  </a:lnTo>
                  <a:close/>
                </a:path>
              </a:pathLst>
            </a:custGeom>
            <a:solidFill>
              <a:srgbClr val="1A43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9464" y="6493676"/>
              <a:ext cx="1203547" cy="2004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415" y="6311358"/>
              <a:ext cx="71371" cy="9831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622" y="6310406"/>
              <a:ext cx="122748" cy="10023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6263642"/>
              <a:ext cx="455795" cy="456262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0"/>
            <a:ext cx="12192000" cy="1645920"/>
            <a:chOff x="0" y="0"/>
            <a:chExt cx="12192000" cy="1645920"/>
          </a:xfrm>
        </p:grpSpPr>
        <p:sp>
          <p:nvSpPr>
            <p:cNvPr id="9" name="object 9" descr=""/>
            <p:cNvSpPr/>
            <p:nvPr/>
          </p:nvSpPr>
          <p:spPr>
            <a:xfrm>
              <a:off x="0" y="0"/>
              <a:ext cx="12192000" cy="349250"/>
            </a:xfrm>
            <a:custGeom>
              <a:avLst/>
              <a:gdLst/>
              <a:ahLst/>
              <a:cxnLst/>
              <a:rect l="l" t="t" r="r" b="b"/>
              <a:pathLst>
                <a:path w="12192000" h="349250">
                  <a:moveTo>
                    <a:pt x="12191999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12191999" y="348996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75B8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153155" cy="164591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8827" y="336804"/>
              <a:ext cx="352425" cy="373380"/>
            </a:xfrm>
            <a:custGeom>
              <a:avLst/>
              <a:gdLst/>
              <a:ahLst/>
              <a:cxnLst/>
              <a:rect l="l" t="t" r="r" b="b"/>
              <a:pathLst>
                <a:path w="352425" h="373380">
                  <a:moveTo>
                    <a:pt x="352044" y="0"/>
                  </a:moveTo>
                  <a:lnTo>
                    <a:pt x="0" y="0"/>
                  </a:lnTo>
                  <a:lnTo>
                    <a:pt x="0" y="373380"/>
                  </a:lnTo>
                  <a:lnTo>
                    <a:pt x="352044" y="373380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91029" y="808101"/>
            <a:ext cx="83153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1F1F1F"/>
                </a:solidFill>
              </a:rPr>
              <a:t>Care</a:t>
            </a:r>
            <a:r>
              <a:rPr dirty="0" sz="3200" spc="-70">
                <a:solidFill>
                  <a:srgbClr val="1F1F1F"/>
                </a:solidFill>
              </a:rPr>
              <a:t> </a:t>
            </a:r>
            <a:r>
              <a:rPr dirty="0" sz="3200"/>
              <a:t>Insights:</a:t>
            </a:r>
            <a:r>
              <a:rPr dirty="0" sz="3200" spc="-55"/>
              <a:t> </a:t>
            </a:r>
            <a:r>
              <a:rPr dirty="0" sz="3200"/>
              <a:t>Sharing</a:t>
            </a:r>
            <a:r>
              <a:rPr dirty="0" sz="3200" spc="-60"/>
              <a:t> </a:t>
            </a:r>
            <a:r>
              <a:rPr dirty="0" sz="3200"/>
              <a:t>Essential</a:t>
            </a:r>
            <a:r>
              <a:rPr dirty="0" sz="3200" spc="-55"/>
              <a:t> </a:t>
            </a:r>
            <a:r>
              <a:rPr dirty="0" sz="3200"/>
              <a:t>Patient</a:t>
            </a:r>
            <a:r>
              <a:rPr dirty="0" sz="3200" spc="-50"/>
              <a:t> </a:t>
            </a:r>
            <a:r>
              <a:rPr dirty="0" sz="3200" spc="-10"/>
              <a:t>Information</a:t>
            </a:r>
            <a:endParaRPr sz="3200"/>
          </a:p>
        </p:txBody>
      </p:sp>
      <p:sp>
        <p:nvSpPr>
          <p:cNvPr id="13" name="object 13" descr=""/>
          <p:cNvSpPr/>
          <p:nvPr/>
        </p:nvSpPr>
        <p:spPr>
          <a:xfrm>
            <a:off x="0" y="1909572"/>
            <a:ext cx="12192000" cy="4364990"/>
          </a:xfrm>
          <a:custGeom>
            <a:avLst/>
            <a:gdLst/>
            <a:ahLst/>
            <a:cxnLst/>
            <a:rect l="l" t="t" r="r" b="b"/>
            <a:pathLst>
              <a:path w="12192000" h="4364990">
                <a:moveTo>
                  <a:pt x="12192000" y="0"/>
                </a:moveTo>
                <a:lnTo>
                  <a:pt x="0" y="0"/>
                </a:lnTo>
                <a:lnTo>
                  <a:pt x="0" y="4364736"/>
                </a:lnTo>
                <a:lnTo>
                  <a:pt x="12192000" y="43647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983728" y="2348610"/>
            <a:ext cx="3945890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Collaborative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Insights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automatically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follow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wherever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PointClickCare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delivered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real-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 care,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directly integrated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workflows.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1874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curated,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consume,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actionable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informed-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decision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making,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efficiency,</a:t>
            </a:r>
            <a:r>
              <a:rPr dirty="0" sz="1800" spc="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better outcomes.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068" y="2703576"/>
            <a:ext cx="7414259" cy="27752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3243" y="6344411"/>
            <a:ext cx="1819655" cy="217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2633" y="106426"/>
            <a:ext cx="705294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Ambulatory</a:t>
            </a:r>
            <a:r>
              <a:rPr dirty="0" sz="3200" spc="-175"/>
              <a:t> </a:t>
            </a:r>
            <a:r>
              <a:rPr dirty="0" sz="3200"/>
              <a:t>Solution</a:t>
            </a:r>
            <a:r>
              <a:rPr dirty="0" sz="3200" spc="-160"/>
              <a:t> </a:t>
            </a:r>
            <a:r>
              <a:rPr dirty="0" sz="3200" spc="-20"/>
              <a:t>Features/Functionality</a:t>
            </a:r>
            <a:endParaRPr sz="32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06933" y="810768"/>
          <a:ext cx="11449050" cy="575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9760"/>
                <a:gridCol w="3684270"/>
                <a:gridCol w="451485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76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089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Ambulatory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76D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Census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r>
                        <a:rPr dirty="0" sz="1200" spc="1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encounters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post-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encounters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3389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Cohorts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250825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Encounters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Discharges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6225" marR="21012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Inpatient</a:t>
                      </a:r>
                      <a:r>
                        <a:rPr dirty="0" sz="1200" spc="6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Admissions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Inpatient</a:t>
                      </a:r>
                      <a:r>
                        <a:rPr dirty="0" sz="1200" spc="7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Discharges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6225" marR="1837689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3+</a:t>
                      </a:r>
                      <a:r>
                        <a:rPr dirty="0" sz="1200" spc="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</a:t>
                      </a:r>
                      <a:r>
                        <a:rPr dirty="0" sz="1200" spc="-1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Months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3+</a:t>
                      </a:r>
                      <a:r>
                        <a:rPr dirty="0" sz="1200" spc="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</a:t>
                      </a:r>
                      <a:r>
                        <a:rPr dirty="0" sz="1200" spc="-9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months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BH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Encounters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u="sng" sz="120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Enhanced</a:t>
                      </a:r>
                      <a:r>
                        <a:rPr dirty="0" u="sng" sz="1200" spc="7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85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Additional</a:t>
                      </a:r>
                      <a:r>
                        <a:rPr dirty="0" u="sng" sz="1200" spc="14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Criteria</a:t>
                      </a:r>
                      <a:r>
                        <a:rPr dirty="0" u="sng" sz="1200" spc="-25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u="sng" sz="1200" spc="-3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BH</a:t>
                      </a:r>
                      <a:r>
                        <a:rPr dirty="0" u="sng" sz="1200" spc="-15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200" spc="-10">
                          <a:solidFill>
                            <a:srgbClr val="414141"/>
                          </a:solidFill>
                          <a:uFill>
                            <a:solidFill>
                              <a:srgbClr val="414141"/>
                            </a:solidFill>
                          </a:uFill>
                          <a:latin typeface="Calibri"/>
                          <a:cs typeface="Calibri"/>
                        </a:rPr>
                        <a:t>Providers: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76225" marR="11385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r>
                        <a:rPr dirty="0" sz="1200" spc="8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Suicidal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Ideation/Attempt</a:t>
                      </a:r>
                      <a:r>
                        <a:rPr dirty="0" sz="1200" spc="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-5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Self-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Harm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r>
                        <a:rPr dirty="0" sz="1200" spc="8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Opioid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Overdose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Dx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6225" marR="244475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r>
                        <a:rPr dirty="0" sz="1200" spc="1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dirty="0" sz="1200" spc="-6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Dx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r>
                        <a:rPr dirty="0" sz="1200" spc="1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Substance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Dx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6225" marR="2046605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r>
                        <a:rPr dirty="0" sz="1200" spc="8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Opioid</a:t>
                      </a:r>
                      <a:r>
                        <a:rPr dirty="0" sz="1200" spc="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Disorder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Dx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Visits</a:t>
                      </a:r>
                      <a:r>
                        <a:rPr dirty="0" sz="1200" spc="10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Alcohol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Disorder</a:t>
                      </a:r>
                      <a:r>
                        <a:rPr dirty="0" sz="1200" spc="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Notifications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 marR="42335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Optional,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5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be applied</a:t>
                      </a:r>
                      <a:r>
                        <a:rPr dirty="0" sz="1200" spc="-4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7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200" spc="-4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cohort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above.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Standard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types:</a:t>
                      </a:r>
                      <a:r>
                        <a:rPr dirty="0" sz="1200" spc="229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secure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email,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printer,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fax, text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(SMS)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Scheduled</a:t>
                      </a:r>
                      <a:r>
                        <a:rPr dirty="0" sz="1200" spc="1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Reports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census: Daily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(prior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day),</a:t>
                      </a:r>
                      <a:r>
                        <a:rPr dirty="0" sz="1200" spc="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Weekly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(prior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days),or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monthly</a:t>
                      </a:r>
                      <a:r>
                        <a:rPr dirty="0" sz="1200" spc="-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(previous</a:t>
                      </a:r>
                      <a:r>
                        <a:rPr dirty="0" sz="1200" spc="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month).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Acute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encounters</a:t>
                      </a:r>
                      <a:r>
                        <a:rPr dirty="0" sz="1200" spc="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only.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626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Tags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 marR="40449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Cl</a:t>
                      </a:r>
                      <a:r>
                        <a:rPr dirty="0" sz="1200" spc="-114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inics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multiple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locations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‘Location</a:t>
                      </a:r>
                      <a:r>
                        <a:rPr dirty="0" sz="1200" spc="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ID’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5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7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-4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roster,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dirty="0" sz="1200" spc="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200" spc="-6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reflect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Overvi</a:t>
                      </a:r>
                      <a:r>
                        <a:rPr dirty="0" sz="1200" spc="-9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ew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page.</a:t>
                      </a: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Cl</a:t>
                      </a:r>
                      <a:r>
                        <a:rPr dirty="0" sz="1200" spc="-1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ients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6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manually</a:t>
                      </a:r>
                      <a:r>
                        <a:rPr dirty="0" sz="1200" spc="-7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dirty="0" sz="1200" spc="-6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tags</a:t>
                      </a:r>
                      <a:r>
                        <a:rPr dirty="0" sz="1200" spc="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5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portal.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927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Flags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Users</a:t>
                      </a:r>
                      <a:r>
                        <a:rPr dirty="0" sz="1200" spc="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1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view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Flags</a:t>
                      </a:r>
                      <a:r>
                        <a:rPr dirty="0" sz="1200" spc="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created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organizations</a:t>
                      </a:r>
                      <a:r>
                        <a:rPr dirty="0" sz="1200" spc="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4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Overvi</a:t>
                      </a:r>
                      <a:r>
                        <a:rPr dirty="0" sz="1200" spc="-5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ew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Page.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Consent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Included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BH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providers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1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Overview/Care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Team/Care</a:t>
                      </a:r>
                      <a:r>
                        <a:rPr dirty="0" sz="1200" spc="1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Insights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Included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626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User</a:t>
                      </a:r>
                      <a:r>
                        <a:rPr dirty="0" sz="1200" spc="114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Accounts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225" marR="5048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2-5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initial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accounts</a:t>
                      </a:r>
                      <a:r>
                        <a:rPr dirty="0" sz="1200" spc="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created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dirty="0" sz="1200" spc="-7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7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super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user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dirty="0" sz="1200" spc="-5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provided.</a:t>
                      </a:r>
                      <a:r>
                        <a:rPr dirty="0" sz="1200" spc="19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Super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user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200" spc="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create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5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manage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additional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accounts.</a:t>
                      </a:r>
                      <a:r>
                        <a:rPr dirty="0" sz="1200" spc="28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SSO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available.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526" y="2125472"/>
            <a:ext cx="843788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4000" spc="-114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4000" spc="-9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Connect</a:t>
            </a:r>
            <a:r>
              <a:rPr dirty="0" sz="4000" spc="-6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 b="0">
                <a:solidFill>
                  <a:srgbClr val="FFFFFF"/>
                </a:solidFill>
                <a:latin typeface="Arial"/>
                <a:cs typeface="Arial"/>
              </a:rPr>
              <a:t>(Portal</a:t>
            </a:r>
            <a:r>
              <a:rPr dirty="0" sz="4000" spc="-254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Access,</a:t>
            </a:r>
            <a:r>
              <a:rPr dirty="0" sz="4000" spc="-9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5" b="0">
                <a:solidFill>
                  <a:srgbClr val="FFFFFF"/>
                </a:solidFill>
                <a:latin typeface="Arial"/>
                <a:cs typeface="Arial"/>
              </a:rPr>
              <a:t>EMR </a:t>
            </a: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Integration,</a:t>
            </a:r>
            <a:r>
              <a:rPr dirty="0" sz="4000" spc="-1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4000" spc="-114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0">
                <a:solidFill>
                  <a:srgbClr val="FFFFFF"/>
                </a:solidFill>
                <a:latin typeface="Arial"/>
                <a:cs typeface="Arial"/>
              </a:rPr>
              <a:t>Both)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735" y="455803"/>
            <a:ext cx="90531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A4386"/>
                </a:solidFill>
                <a:latin typeface="Arial"/>
                <a:cs typeface="Arial"/>
              </a:rPr>
              <a:t>Ambulatory</a:t>
            </a:r>
            <a:r>
              <a:rPr dirty="0" sz="2800" spc="-114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A4386"/>
                </a:solidFill>
                <a:latin typeface="Arial"/>
                <a:cs typeface="Arial"/>
              </a:rPr>
              <a:t>and</a:t>
            </a:r>
            <a:r>
              <a:rPr dirty="0" sz="2800" spc="-12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A4386"/>
                </a:solidFill>
                <a:latin typeface="Arial"/>
                <a:cs typeface="Arial"/>
              </a:rPr>
              <a:t>Community</a:t>
            </a:r>
            <a:r>
              <a:rPr dirty="0" sz="2800" spc="-11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A4386"/>
                </a:solidFill>
                <a:latin typeface="Arial"/>
                <a:cs typeface="Arial"/>
              </a:rPr>
              <a:t>Provider</a:t>
            </a:r>
            <a:r>
              <a:rPr dirty="0" sz="2800" spc="-13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A4386"/>
                </a:solidFill>
                <a:latin typeface="Arial"/>
                <a:cs typeface="Arial"/>
              </a:rPr>
              <a:t>Implementation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4370" y="964158"/>
            <a:ext cx="5994400" cy="495681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I.</a:t>
            </a:r>
            <a:r>
              <a:rPr dirty="0" sz="1400" spc="355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HFS</a:t>
            </a:r>
            <a:r>
              <a:rPr dirty="0" sz="1400" spc="-25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Clinic</a:t>
            </a:r>
            <a:r>
              <a:rPr dirty="0" sz="1400" spc="-5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Outreach</a:t>
            </a:r>
            <a:r>
              <a:rPr dirty="0" sz="1400" spc="-25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10" b="1">
                <a:solidFill>
                  <a:srgbClr val="091E42"/>
                </a:solidFill>
                <a:latin typeface="Segoe UI"/>
                <a:cs typeface="Segoe UI"/>
              </a:rPr>
              <a:t> Engagement</a:t>
            </a:r>
            <a:endParaRPr sz="1400">
              <a:latin typeface="Segoe UI"/>
              <a:cs typeface="Segoe UI"/>
            </a:endParaRPr>
          </a:p>
          <a:p>
            <a:pPr marL="355600" marR="274320" indent="-342900">
              <a:lnSpc>
                <a:spcPct val="107100"/>
              </a:lnSpc>
              <a:spcBef>
                <a:spcPts val="805"/>
              </a:spcBef>
              <a:buAutoNum type="arabicPeriod"/>
              <a:tabLst>
                <a:tab pos="355600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HFS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coordinates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webinar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outreach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campaign</a:t>
            </a:r>
            <a:r>
              <a:rPr dirty="0" sz="1400" spc="-5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invite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facilities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50">
                <a:solidFill>
                  <a:srgbClr val="091E42"/>
                </a:solidFill>
                <a:latin typeface="Segoe UI"/>
                <a:cs typeface="Segoe UI"/>
              </a:rPr>
              <a:t>a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webinar/demo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Survey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is sent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</a:t>
            </a:r>
            <a:r>
              <a:rPr dirty="0" sz="1400" spc="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Clinics to identify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engagement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prioritization.</a:t>
            </a:r>
            <a:endParaRPr sz="1400">
              <a:latin typeface="Segoe UI"/>
              <a:cs typeface="Segoe UI"/>
            </a:endParaRPr>
          </a:p>
          <a:p>
            <a:pPr marL="926465">
              <a:lnSpc>
                <a:spcPct val="100000"/>
              </a:lnSpc>
              <a:spcBef>
                <a:spcPts val="925"/>
              </a:spcBef>
            </a:pPr>
            <a:r>
              <a:rPr dirty="0" u="sng" sz="1400" spc="-10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https://www.surveymonkey.com/r/8T87FTX</a:t>
            </a:r>
            <a:r>
              <a:rPr dirty="0" sz="1400" spc="-45">
                <a:solidFill>
                  <a:srgbClr val="928BC3"/>
                </a:solid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(</a:t>
            </a:r>
            <a:r>
              <a:rPr dirty="0" u="sng" sz="1400">
                <a:solidFill>
                  <a:srgbClr val="928BC3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Video</a:t>
            </a:r>
            <a:r>
              <a:rPr dirty="0" u="sng" sz="1400" spc="-30">
                <a:solidFill>
                  <a:srgbClr val="928BC3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400" spc="-10">
                <a:solidFill>
                  <a:srgbClr val="928BC3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Instructions/FAQ</a:t>
            </a: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HFS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sends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the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Collective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Onboarding</a:t>
            </a:r>
            <a:r>
              <a:rPr dirty="0" sz="1400" spc="-5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Packet</a:t>
            </a:r>
            <a:r>
              <a:rPr dirty="0" sz="1400" spc="-4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the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facility/organization.</a:t>
            </a:r>
            <a:endParaRPr sz="1400">
              <a:latin typeface="Segoe UI"/>
              <a:cs typeface="Segoe UI"/>
            </a:endParaRPr>
          </a:p>
          <a:p>
            <a:pPr lvl="1" marL="756285" indent="-286385">
              <a:lnSpc>
                <a:spcPct val="100000"/>
              </a:lnSpc>
              <a:spcBef>
                <a:spcPts val="915"/>
              </a:spcBef>
              <a:buAutoNum type="alphaLcPeriod"/>
              <a:tabLst>
                <a:tab pos="75628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Included</a:t>
            </a:r>
            <a:r>
              <a:rPr dirty="0" sz="1400" spc="-4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in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onboarding</a:t>
            </a:r>
            <a:r>
              <a:rPr dirty="0" sz="1400" spc="-5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packet: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See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IL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HFS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Onboarding</a:t>
            </a:r>
            <a:r>
              <a:rPr dirty="0" sz="1400" spc="-5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Packet</a:t>
            </a:r>
            <a:endParaRPr sz="1400">
              <a:latin typeface="Segoe UI"/>
              <a:cs typeface="Segoe UI"/>
            </a:endParaRPr>
          </a:p>
          <a:p>
            <a:pPr algn="r" marR="407670">
              <a:lnSpc>
                <a:spcPct val="100000"/>
              </a:lnSpc>
              <a:spcBef>
                <a:spcPts val="925"/>
              </a:spcBef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Discovery Form</a:t>
            </a:r>
            <a:r>
              <a:rPr dirty="0" sz="1400" spc="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u="sng" sz="1400" spc="-10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Segoe UI"/>
                <a:cs typeface="Segoe UI"/>
                <a:hlinkClick r:id="rId4"/>
              </a:rPr>
              <a:t>https://pointclickcare.tfaforms.net/4676242</a:t>
            </a:r>
            <a:endParaRPr sz="1400">
              <a:latin typeface="Segoe UI"/>
              <a:cs typeface="Segoe UI"/>
            </a:endParaRPr>
          </a:p>
          <a:p>
            <a:pPr marL="926465">
              <a:lnSpc>
                <a:spcPct val="100000"/>
              </a:lnSpc>
              <a:spcBef>
                <a:spcPts val="910"/>
              </a:spcBef>
            </a:pPr>
            <a:r>
              <a:rPr dirty="0" u="sng" sz="1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(</a:t>
            </a:r>
            <a:r>
              <a:rPr dirty="0" u="sng" sz="1400">
                <a:solidFill>
                  <a:srgbClr val="928BC3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Video</a:t>
            </a:r>
            <a:r>
              <a:rPr dirty="0" u="sng" sz="1400" spc="-40">
                <a:solidFill>
                  <a:srgbClr val="928BC3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400" spc="-10">
                <a:solidFill>
                  <a:srgbClr val="928BC3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Instructions/FAQ</a:t>
            </a: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algn="r" marR="449580">
              <a:lnSpc>
                <a:spcPct val="100000"/>
              </a:lnSpc>
              <a:spcBef>
                <a:spcPts val="925"/>
              </a:spcBef>
            </a:pP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Terms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Conditions</a:t>
            </a:r>
            <a:r>
              <a:rPr dirty="0" sz="1400" spc="-4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are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completed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by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the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facility/organization.</a:t>
            </a:r>
            <a:endParaRPr sz="1400">
              <a:latin typeface="Segoe UI"/>
              <a:cs typeface="Segoe UI"/>
            </a:endParaRPr>
          </a:p>
          <a:p>
            <a:pPr marL="756285" indent="-286385">
              <a:lnSpc>
                <a:spcPct val="100000"/>
              </a:lnSpc>
              <a:spcBef>
                <a:spcPts val="915"/>
              </a:spcBef>
              <a:buAutoNum type="alphaLcPeriod"/>
              <a:tabLst>
                <a:tab pos="75628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Engage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Collective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with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clients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that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completed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T&amp;C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II.</a:t>
            </a:r>
            <a:r>
              <a:rPr dirty="0" sz="1400" spc="330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Collective</a:t>
            </a:r>
            <a:r>
              <a:rPr dirty="0" sz="1400" spc="-20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Implementation</a:t>
            </a:r>
            <a:r>
              <a:rPr dirty="0" sz="1400" spc="-30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 b="1">
                <a:solidFill>
                  <a:srgbClr val="091E42"/>
                </a:solidFill>
                <a:latin typeface="Segoe UI"/>
                <a:cs typeface="Segoe UI"/>
              </a:rPr>
              <a:t>Initiation</a:t>
            </a:r>
            <a:endParaRPr sz="1400">
              <a:latin typeface="Segoe UI"/>
              <a:cs typeface="Segoe UI"/>
            </a:endParaRPr>
          </a:p>
          <a:p>
            <a:pPr marL="355600" marR="371475" indent="-342900">
              <a:lnSpc>
                <a:spcPct val="107100"/>
              </a:lnSpc>
              <a:spcBef>
                <a:spcPts val="795"/>
              </a:spcBef>
              <a:tabLst>
                <a:tab pos="354965" algn="l"/>
              </a:tabLst>
            </a:pP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1.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	Collective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receives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clients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with</a:t>
            </a:r>
            <a:r>
              <a:rPr dirty="0" sz="1400" spc="-4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executed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T&amp;C,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then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Collective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sends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Onboarding</a:t>
            </a:r>
            <a:r>
              <a:rPr dirty="0" sz="1400" spc="-9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Packet.</a:t>
            </a:r>
            <a:endParaRPr sz="1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925"/>
              </a:spcBef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*See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attached</a:t>
            </a:r>
            <a:r>
              <a:rPr dirty="0" sz="1400" spc="-4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for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Packet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Information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76770" y="964158"/>
            <a:ext cx="5380355" cy="3947795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III.</a:t>
            </a:r>
            <a:r>
              <a:rPr dirty="0" sz="1400" spc="340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Kick</a:t>
            </a:r>
            <a:r>
              <a:rPr dirty="0" sz="1400" spc="-5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b="1">
                <a:solidFill>
                  <a:srgbClr val="091E42"/>
                </a:solidFill>
                <a:latin typeface="Segoe UI"/>
                <a:cs typeface="Segoe UI"/>
              </a:rPr>
              <a:t>Off/</a:t>
            </a:r>
            <a:r>
              <a:rPr dirty="0" sz="1400" spc="-20" b="1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 b="1">
                <a:solidFill>
                  <a:srgbClr val="091E42"/>
                </a:solidFill>
                <a:latin typeface="Segoe UI"/>
                <a:cs typeface="Segoe UI"/>
              </a:rPr>
              <a:t>Implementation</a:t>
            </a: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6900"/>
              </a:lnSpc>
              <a:spcBef>
                <a:spcPts val="810"/>
              </a:spcBef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(Once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the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client</a:t>
            </a:r>
            <a:r>
              <a:rPr dirty="0" sz="1400" spc="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has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filled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out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the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discovery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form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completed 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the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click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wrap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agreement,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team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member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will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then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be</a:t>
            </a:r>
            <a:r>
              <a:rPr dirty="0" sz="1400" spc="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assigned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 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the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implementation</a:t>
            </a:r>
            <a:r>
              <a:rPr dirty="0" sz="1400" spc="-6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will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kick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off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this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stage)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Collective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set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up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Onboarding</a:t>
            </a:r>
            <a:r>
              <a:rPr dirty="0" sz="1400" spc="-4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Kick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Off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Call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Set</a:t>
            </a:r>
            <a:r>
              <a:rPr dirty="0" sz="1400" spc="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up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portal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or</a:t>
            </a:r>
            <a:r>
              <a:rPr dirty="0" sz="1400" spc="1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SFTP</a:t>
            </a:r>
            <a:r>
              <a:rPr dirty="0" sz="1400" spc="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Access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Submit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File for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Validation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processing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Complete</a:t>
            </a:r>
            <a:r>
              <a:rPr dirty="0" sz="1400" spc="-5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4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return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clinical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onboarding</a:t>
            </a:r>
            <a:r>
              <a:rPr dirty="0" sz="1400" spc="-5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forms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15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Schedule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3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complete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Collective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Platform</a:t>
            </a:r>
            <a:r>
              <a:rPr dirty="0" sz="1400" spc="-5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training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354965" algn="l"/>
              </a:tabLst>
            </a:pP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Training follow-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up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 optimization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Submit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second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file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set</a:t>
            </a:r>
            <a:r>
              <a:rPr dirty="0" sz="1400" spc="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auto</a:t>
            </a:r>
            <a:r>
              <a:rPr dirty="0" sz="1400" spc="-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process</a:t>
            </a:r>
            <a:endParaRPr sz="1400">
              <a:latin typeface="Segoe UI"/>
              <a:cs typeface="Segoe UI"/>
            </a:endParaRPr>
          </a:p>
          <a:p>
            <a:pPr marL="354965" indent="-34226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354965" algn="l"/>
              </a:tabLst>
            </a:pP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Client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is</a:t>
            </a:r>
            <a:r>
              <a:rPr dirty="0" sz="1400" spc="-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Live</a:t>
            </a:r>
            <a:r>
              <a:rPr dirty="0" sz="1400" spc="1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and</a:t>
            </a:r>
            <a:r>
              <a:rPr dirty="0" sz="1400" spc="-2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transition</a:t>
            </a:r>
            <a:r>
              <a:rPr dirty="0" sz="1400" spc="-30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to support</a:t>
            </a:r>
            <a:r>
              <a:rPr dirty="0" sz="1400" spc="-2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091E42"/>
                </a:solidFill>
                <a:latin typeface="Segoe UI"/>
                <a:cs typeface="Segoe UI"/>
              </a:rPr>
              <a:t>is</a:t>
            </a:r>
            <a:r>
              <a:rPr dirty="0" sz="1400" spc="5">
                <a:solidFill>
                  <a:srgbClr val="091E42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091E42"/>
                </a:solidFill>
                <a:latin typeface="Segoe UI"/>
                <a:cs typeface="Segoe UI"/>
              </a:rPr>
              <a:t>initiated.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1870" y="696594"/>
            <a:ext cx="18846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1A4386"/>
                </a:solidFill>
                <a:latin typeface="Arial"/>
                <a:cs typeface="Arial"/>
              </a:rPr>
              <a:t>Agenda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52345" y="1437047"/>
            <a:ext cx="8446770" cy="382079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5"/>
              </a:spcBef>
              <a:buChar char="•"/>
              <a:tabLst>
                <a:tab pos="299085" algn="l"/>
              </a:tabLst>
            </a:pP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Introductions</a:t>
            </a:r>
            <a:endParaRPr sz="20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</a:tabLst>
            </a:pP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Dana</a:t>
            </a:r>
            <a:r>
              <a:rPr dirty="0" sz="2000" spc="-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Wilson,</a:t>
            </a:r>
            <a:r>
              <a:rPr dirty="0" sz="20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HFS,</a:t>
            </a:r>
            <a:r>
              <a:rPr dirty="0" sz="2000" spc="-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Division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Medical</a:t>
            </a:r>
            <a:r>
              <a:rPr dirty="0" sz="20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Programs,</a:t>
            </a:r>
            <a:r>
              <a:rPr dirty="0" sz="20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Program</a:t>
            </a:r>
            <a:r>
              <a:rPr dirty="0" sz="20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&amp;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 Policy</a:t>
            </a:r>
            <a:endParaRPr sz="20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</a:pP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Coordination,</a:t>
            </a:r>
            <a:r>
              <a:rPr dirty="0" sz="2000" spc="-6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Federal</a:t>
            </a:r>
            <a:r>
              <a:rPr dirty="0" sz="2000" spc="-4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Health</a:t>
            </a:r>
            <a:r>
              <a:rPr dirty="0" sz="2000" spc="-4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Information</a:t>
            </a:r>
            <a:r>
              <a:rPr dirty="0" sz="20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Planning</a:t>
            </a:r>
            <a:endParaRPr sz="2000">
              <a:latin typeface="Arial"/>
              <a:cs typeface="Arial"/>
            </a:endParaRPr>
          </a:p>
          <a:p>
            <a:pPr lvl="1" marL="812800" marR="553720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800" algn="l"/>
              </a:tabLst>
            </a:pP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Nancy</a:t>
            </a:r>
            <a:r>
              <a:rPr dirty="0" sz="20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C4285"/>
                </a:solidFill>
                <a:latin typeface="Arial"/>
                <a:cs typeface="Arial"/>
              </a:rPr>
              <a:t>Sehy,</a:t>
            </a:r>
            <a:r>
              <a:rPr dirty="0" sz="20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BSN,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RN,</a:t>
            </a:r>
            <a:r>
              <a:rPr dirty="0" sz="20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CHPCA,</a:t>
            </a:r>
            <a:r>
              <a:rPr dirty="0" sz="2000" spc="-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Clinical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Solutions</a:t>
            </a:r>
            <a:r>
              <a:rPr dirty="0" sz="2000" spc="-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Lead,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PointClickCare</a:t>
            </a:r>
            <a:r>
              <a:rPr dirty="0" sz="2000" spc="-6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1C4285"/>
                </a:solidFill>
                <a:latin typeface="Arial"/>
                <a:cs typeface="Arial"/>
              </a:rPr>
              <a:t>formerly</a:t>
            </a:r>
            <a:r>
              <a:rPr dirty="0" sz="18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4285"/>
                </a:solidFill>
                <a:latin typeface="Arial"/>
                <a:cs typeface="Arial"/>
              </a:rPr>
              <a:t>known</a:t>
            </a:r>
            <a:r>
              <a:rPr dirty="0" sz="1800" spc="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4285"/>
                </a:solidFill>
                <a:latin typeface="Arial"/>
                <a:cs typeface="Arial"/>
              </a:rPr>
              <a:t>as</a:t>
            </a:r>
            <a:r>
              <a:rPr dirty="0" sz="18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4285"/>
                </a:solidFill>
                <a:latin typeface="Arial"/>
                <a:cs typeface="Arial"/>
              </a:rPr>
              <a:t>Collective</a:t>
            </a:r>
            <a:r>
              <a:rPr dirty="0" sz="18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4285"/>
                </a:solidFill>
                <a:latin typeface="Arial"/>
                <a:cs typeface="Arial"/>
              </a:rPr>
              <a:t>Medical</a:t>
            </a:r>
            <a:r>
              <a:rPr dirty="0" sz="1800" spc="-4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C4285"/>
                </a:solidFill>
                <a:latin typeface="Arial"/>
                <a:cs typeface="Arial"/>
              </a:rPr>
              <a:t>Technologies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1C4285"/>
              </a:buClr>
              <a:buFont typeface="Courier New"/>
              <a:buChar char="o"/>
            </a:pPr>
            <a:endParaRPr sz="3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HealthChoice</a:t>
            </a:r>
            <a:r>
              <a:rPr dirty="0" sz="20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Illinois</a:t>
            </a:r>
            <a:r>
              <a:rPr dirty="0" sz="2000" spc="-1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ADT</a:t>
            </a:r>
            <a:r>
              <a:rPr dirty="0" sz="20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Program</a:t>
            </a:r>
            <a:r>
              <a:rPr dirty="0" sz="20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Overview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Portal</a:t>
            </a:r>
            <a:r>
              <a:rPr dirty="0" sz="2000" spc="-4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Capabilities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&amp;</a:t>
            </a:r>
            <a:r>
              <a:rPr dirty="0" sz="2000" spc="-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Demonstration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How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to Connect</a:t>
            </a:r>
            <a:r>
              <a:rPr dirty="0" sz="2000" spc="-4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(Portal</a:t>
            </a:r>
            <a:r>
              <a:rPr dirty="0" sz="2000" spc="-1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Access,</a:t>
            </a:r>
            <a:r>
              <a:rPr dirty="0" sz="20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EMR</a:t>
            </a:r>
            <a:r>
              <a:rPr dirty="0" sz="2000" spc="-1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Integration,</a:t>
            </a:r>
            <a:r>
              <a:rPr dirty="0" sz="20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or</a:t>
            </a:r>
            <a:r>
              <a:rPr dirty="0" sz="2000" spc="-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C4285"/>
                </a:solidFill>
                <a:latin typeface="Arial"/>
                <a:cs typeface="Arial"/>
              </a:rPr>
              <a:t>Both)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Q</a:t>
            </a:r>
            <a:r>
              <a:rPr dirty="0" sz="2000" spc="-1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C4285"/>
                </a:solidFill>
                <a:latin typeface="Arial"/>
                <a:cs typeface="Arial"/>
              </a:rPr>
              <a:t>&amp;</a:t>
            </a:r>
            <a:r>
              <a:rPr dirty="0" sz="2000" spc="-1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1C4285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111" y="419226"/>
            <a:ext cx="79641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Eligibility</a:t>
            </a:r>
            <a:r>
              <a:rPr dirty="0" sz="3200" spc="-5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File</a:t>
            </a:r>
            <a:r>
              <a:rPr dirty="0" sz="3200" spc="-3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Uploads</a:t>
            </a:r>
            <a:r>
              <a:rPr dirty="0" sz="3200" spc="-5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via</a:t>
            </a:r>
            <a:r>
              <a:rPr dirty="0" sz="3200" spc="-4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Portal</a:t>
            </a:r>
            <a:r>
              <a:rPr dirty="0" sz="3200" spc="-4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or</a:t>
            </a:r>
            <a:r>
              <a:rPr dirty="0" sz="3200" spc="-1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1A4386"/>
                </a:solidFill>
                <a:latin typeface="Arial"/>
                <a:cs typeface="Arial"/>
              </a:rPr>
              <a:t>SFTP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141965" y="4245254"/>
            <a:ext cx="1172210" cy="892175"/>
          </a:xfrm>
          <a:custGeom>
            <a:avLst/>
            <a:gdLst/>
            <a:ahLst/>
            <a:cxnLst/>
            <a:rect l="l" t="t" r="r" b="b"/>
            <a:pathLst>
              <a:path w="1172210" h="892175">
                <a:moveTo>
                  <a:pt x="785698" y="538911"/>
                </a:moveTo>
                <a:lnTo>
                  <a:pt x="585622" y="338759"/>
                </a:lnTo>
                <a:lnTo>
                  <a:pt x="385559" y="538911"/>
                </a:lnTo>
                <a:lnTo>
                  <a:pt x="403567" y="556920"/>
                </a:lnTo>
                <a:lnTo>
                  <a:pt x="572668" y="387756"/>
                </a:lnTo>
                <a:lnTo>
                  <a:pt x="572884" y="891946"/>
                </a:lnTo>
                <a:lnTo>
                  <a:pt x="598360" y="891946"/>
                </a:lnTo>
                <a:lnTo>
                  <a:pt x="598360" y="387845"/>
                </a:lnTo>
                <a:lnTo>
                  <a:pt x="767689" y="556920"/>
                </a:lnTo>
                <a:lnTo>
                  <a:pt x="785698" y="538911"/>
                </a:lnTo>
                <a:close/>
              </a:path>
              <a:path w="1172210" h="892175">
                <a:moveTo>
                  <a:pt x="1172197" y="509282"/>
                </a:moveTo>
                <a:lnTo>
                  <a:pt x="1165364" y="462241"/>
                </a:lnTo>
                <a:lnTo>
                  <a:pt x="1148168" y="419315"/>
                </a:lnTo>
                <a:lnTo>
                  <a:pt x="1121879" y="381901"/>
                </a:lnTo>
                <a:lnTo>
                  <a:pt x="1087767" y="351459"/>
                </a:lnTo>
                <a:lnTo>
                  <a:pt x="1047115" y="329399"/>
                </a:lnTo>
                <a:lnTo>
                  <a:pt x="1001179" y="317157"/>
                </a:lnTo>
                <a:lnTo>
                  <a:pt x="989152" y="271792"/>
                </a:lnTo>
                <a:lnTo>
                  <a:pt x="968756" y="229997"/>
                </a:lnTo>
                <a:lnTo>
                  <a:pt x="940689" y="192925"/>
                </a:lnTo>
                <a:lnTo>
                  <a:pt x="905637" y="161709"/>
                </a:lnTo>
                <a:lnTo>
                  <a:pt x="863765" y="138303"/>
                </a:lnTo>
                <a:lnTo>
                  <a:pt x="818489" y="123926"/>
                </a:lnTo>
                <a:lnTo>
                  <a:pt x="771258" y="118884"/>
                </a:lnTo>
                <a:lnTo>
                  <a:pt x="723493" y="123482"/>
                </a:lnTo>
                <a:lnTo>
                  <a:pt x="695706" y="87706"/>
                </a:lnTo>
                <a:lnTo>
                  <a:pt x="662825" y="57416"/>
                </a:lnTo>
                <a:lnTo>
                  <a:pt x="625678" y="33070"/>
                </a:lnTo>
                <a:lnTo>
                  <a:pt x="585076" y="15087"/>
                </a:lnTo>
                <a:lnTo>
                  <a:pt x="541794" y="3924"/>
                </a:lnTo>
                <a:lnTo>
                  <a:pt x="496671" y="0"/>
                </a:lnTo>
                <a:lnTo>
                  <a:pt x="449732" y="4178"/>
                </a:lnTo>
                <a:lnTo>
                  <a:pt x="389610" y="23202"/>
                </a:lnTo>
                <a:lnTo>
                  <a:pt x="348881" y="45847"/>
                </a:lnTo>
                <a:lnTo>
                  <a:pt x="312801" y="74650"/>
                </a:lnTo>
                <a:lnTo>
                  <a:pt x="282016" y="108877"/>
                </a:lnTo>
                <a:lnTo>
                  <a:pt x="257187" y="147802"/>
                </a:lnTo>
                <a:lnTo>
                  <a:pt x="238963" y="190703"/>
                </a:lnTo>
                <a:lnTo>
                  <a:pt x="227977" y="236855"/>
                </a:lnTo>
                <a:lnTo>
                  <a:pt x="175361" y="244614"/>
                </a:lnTo>
                <a:lnTo>
                  <a:pt x="126314" y="263499"/>
                </a:lnTo>
                <a:lnTo>
                  <a:pt x="82562" y="292646"/>
                </a:lnTo>
                <a:lnTo>
                  <a:pt x="45834" y="331139"/>
                </a:lnTo>
                <a:lnTo>
                  <a:pt x="20345" y="376377"/>
                </a:lnTo>
                <a:lnTo>
                  <a:pt x="5003" y="425145"/>
                </a:lnTo>
                <a:lnTo>
                  <a:pt x="0" y="475767"/>
                </a:lnTo>
                <a:lnTo>
                  <a:pt x="5473" y="526580"/>
                </a:lnTo>
                <a:lnTo>
                  <a:pt x="21615" y="575945"/>
                </a:lnTo>
                <a:lnTo>
                  <a:pt x="48107" y="619874"/>
                </a:lnTo>
                <a:lnTo>
                  <a:pt x="82816" y="656475"/>
                </a:lnTo>
                <a:lnTo>
                  <a:pt x="124282" y="684733"/>
                </a:lnTo>
                <a:lnTo>
                  <a:pt x="171018" y="703668"/>
                </a:lnTo>
                <a:lnTo>
                  <a:pt x="221576" y="712279"/>
                </a:lnTo>
                <a:lnTo>
                  <a:pt x="471322" y="712660"/>
                </a:lnTo>
                <a:lnTo>
                  <a:pt x="471322" y="687184"/>
                </a:lnTo>
                <a:lnTo>
                  <a:pt x="222377" y="686803"/>
                </a:lnTo>
                <a:lnTo>
                  <a:pt x="177520" y="679018"/>
                </a:lnTo>
                <a:lnTo>
                  <a:pt x="136067" y="662127"/>
                </a:lnTo>
                <a:lnTo>
                  <a:pt x="99288" y="636993"/>
                </a:lnTo>
                <a:lnTo>
                  <a:pt x="68465" y="604520"/>
                </a:lnTo>
                <a:lnTo>
                  <a:pt x="44894" y="565556"/>
                </a:lnTo>
                <a:lnTo>
                  <a:pt x="30530" y="521360"/>
                </a:lnTo>
                <a:lnTo>
                  <a:pt x="25628" y="475856"/>
                </a:lnTo>
                <a:lnTo>
                  <a:pt x="30073" y="430542"/>
                </a:lnTo>
                <a:lnTo>
                  <a:pt x="43688" y="386854"/>
                </a:lnTo>
                <a:lnTo>
                  <a:pt x="66344" y="346278"/>
                </a:lnTo>
                <a:lnTo>
                  <a:pt x="99199" y="312089"/>
                </a:lnTo>
                <a:lnTo>
                  <a:pt x="138252" y="286181"/>
                </a:lnTo>
                <a:lnTo>
                  <a:pt x="181978" y="269341"/>
                </a:lnTo>
                <a:lnTo>
                  <a:pt x="228879" y="262343"/>
                </a:lnTo>
                <a:lnTo>
                  <a:pt x="250024" y="261581"/>
                </a:lnTo>
                <a:lnTo>
                  <a:pt x="253161" y="240639"/>
                </a:lnTo>
                <a:lnTo>
                  <a:pt x="265341" y="191985"/>
                </a:lnTo>
                <a:lnTo>
                  <a:pt x="286397" y="147497"/>
                </a:lnTo>
                <a:lnTo>
                  <a:pt x="315353" y="108229"/>
                </a:lnTo>
                <a:lnTo>
                  <a:pt x="351282" y="75222"/>
                </a:lnTo>
                <a:lnTo>
                  <a:pt x="393255" y="49542"/>
                </a:lnTo>
                <a:lnTo>
                  <a:pt x="440309" y="32232"/>
                </a:lnTo>
                <a:lnTo>
                  <a:pt x="482447" y="25908"/>
                </a:lnTo>
                <a:lnTo>
                  <a:pt x="496671" y="25488"/>
                </a:lnTo>
                <a:lnTo>
                  <a:pt x="545592" y="30441"/>
                </a:lnTo>
                <a:lnTo>
                  <a:pt x="591870" y="44805"/>
                </a:lnTo>
                <a:lnTo>
                  <a:pt x="634238" y="67868"/>
                </a:lnTo>
                <a:lnTo>
                  <a:pt x="671423" y="98945"/>
                </a:lnTo>
                <a:lnTo>
                  <a:pt x="702144" y="137350"/>
                </a:lnTo>
                <a:lnTo>
                  <a:pt x="711581" y="151790"/>
                </a:lnTo>
                <a:lnTo>
                  <a:pt x="728472" y="148386"/>
                </a:lnTo>
                <a:lnTo>
                  <a:pt x="770991" y="144297"/>
                </a:lnTo>
                <a:lnTo>
                  <a:pt x="813041" y="148755"/>
                </a:lnTo>
                <a:lnTo>
                  <a:pt x="853351" y="161493"/>
                </a:lnTo>
                <a:lnTo>
                  <a:pt x="890676" y="182270"/>
                </a:lnTo>
                <a:lnTo>
                  <a:pt x="921931" y="210235"/>
                </a:lnTo>
                <a:lnTo>
                  <a:pt x="946988" y="243382"/>
                </a:lnTo>
                <a:lnTo>
                  <a:pt x="965225" y="280733"/>
                </a:lnTo>
                <a:lnTo>
                  <a:pt x="976020" y="321259"/>
                </a:lnTo>
                <a:lnTo>
                  <a:pt x="979004" y="339585"/>
                </a:lnTo>
                <a:lnTo>
                  <a:pt x="997381" y="342353"/>
                </a:lnTo>
                <a:lnTo>
                  <a:pt x="1042238" y="354926"/>
                </a:lnTo>
                <a:lnTo>
                  <a:pt x="1080884" y="378053"/>
                </a:lnTo>
                <a:lnTo>
                  <a:pt x="1111897" y="409867"/>
                </a:lnTo>
                <a:lnTo>
                  <a:pt x="1133881" y="448475"/>
                </a:lnTo>
                <a:lnTo>
                  <a:pt x="1145425" y="492010"/>
                </a:lnTo>
                <a:lnTo>
                  <a:pt x="1145133" y="538619"/>
                </a:lnTo>
                <a:lnTo>
                  <a:pt x="1131366" y="586130"/>
                </a:lnTo>
                <a:lnTo>
                  <a:pt x="1105662" y="626745"/>
                </a:lnTo>
                <a:lnTo>
                  <a:pt x="1070152" y="658545"/>
                </a:lnTo>
                <a:lnTo>
                  <a:pt x="1026960" y="679627"/>
                </a:lnTo>
                <a:lnTo>
                  <a:pt x="978242" y="688073"/>
                </a:lnTo>
                <a:lnTo>
                  <a:pt x="700570" y="687730"/>
                </a:lnTo>
                <a:lnTo>
                  <a:pt x="700570" y="713219"/>
                </a:lnTo>
                <a:lnTo>
                  <a:pt x="978242" y="713562"/>
                </a:lnTo>
                <a:lnTo>
                  <a:pt x="1023772" y="707123"/>
                </a:lnTo>
                <a:lnTo>
                  <a:pt x="1065301" y="691057"/>
                </a:lnTo>
                <a:lnTo>
                  <a:pt x="1101661" y="666597"/>
                </a:lnTo>
                <a:lnTo>
                  <a:pt x="1131697" y="634961"/>
                </a:lnTo>
                <a:lnTo>
                  <a:pt x="1154239" y="597382"/>
                </a:lnTo>
                <a:lnTo>
                  <a:pt x="1168133" y="555078"/>
                </a:lnTo>
                <a:lnTo>
                  <a:pt x="1172197" y="509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335437" y="1957793"/>
            <a:ext cx="586105" cy="523240"/>
          </a:xfrm>
          <a:custGeom>
            <a:avLst/>
            <a:gdLst/>
            <a:ahLst/>
            <a:cxnLst/>
            <a:rect l="l" t="t" r="r" b="b"/>
            <a:pathLst>
              <a:path w="586104" h="523239">
                <a:moveTo>
                  <a:pt x="534974" y="51028"/>
                </a:moveTo>
                <a:lnTo>
                  <a:pt x="509498" y="51028"/>
                </a:lnTo>
                <a:lnTo>
                  <a:pt x="509498" y="76542"/>
                </a:lnTo>
                <a:lnTo>
                  <a:pt x="509498" y="344449"/>
                </a:lnTo>
                <a:lnTo>
                  <a:pt x="76415" y="344449"/>
                </a:lnTo>
                <a:lnTo>
                  <a:pt x="76415" y="76542"/>
                </a:lnTo>
                <a:lnTo>
                  <a:pt x="509498" y="76542"/>
                </a:lnTo>
                <a:lnTo>
                  <a:pt x="509498" y="51028"/>
                </a:lnTo>
                <a:lnTo>
                  <a:pt x="50952" y="51028"/>
                </a:lnTo>
                <a:lnTo>
                  <a:pt x="50952" y="369963"/>
                </a:lnTo>
                <a:lnTo>
                  <a:pt x="534974" y="369963"/>
                </a:lnTo>
                <a:lnTo>
                  <a:pt x="534974" y="344449"/>
                </a:lnTo>
                <a:lnTo>
                  <a:pt x="534974" y="76542"/>
                </a:lnTo>
                <a:lnTo>
                  <a:pt x="534974" y="51028"/>
                </a:lnTo>
                <a:close/>
              </a:path>
              <a:path w="586104" h="523239">
                <a:moveTo>
                  <a:pt x="585927" y="51028"/>
                </a:moveTo>
                <a:lnTo>
                  <a:pt x="581914" y="31165"/>
                </a:lnTo>
                <a:lnTo>
                  <a:pt x="578116" y="25514"/>
                </a:lnTo>
                <a:lnTo>
                  <a:pt x="571004" y="14947"/>
                </a:lnTo>
                <a:lnTo>
                  <a:pt x="560451" y="7835"/>
                </a:lnTo>
                <a:lnTo>
                  <a:pt x="560451" y="51028"/>
                </a:lnTo>
                <a:lnTo>
                  <a:pt x="560451" y="369963"/>
                </a:lnTo>
                <a:lnTo>
                  <a:pt x="558444" y="379895"/>
                </a:lnTo>
                <a:lnTo>
                  <a:pt x="552983" y="387997"/>
                </a:lnTo>
                <a:lnTo>
                  <a:pt x="544893" y="393471"/>
                </a:lnTo>
                <a:lnTo>
                  <a:pt x="534974" y="395478"/>
                </a:lnTo>
                <a:lnTo>
                  <a:pt x="318439" y="395478"/>
                </a:lnTo>
                <a:lnTo>
                  <a:pt x="318439" y="420992"/>
                </a:lnTo>
                <a:lnTo>
                  <a:pt x="318439" y="497535"/>
                </a:lnTo>
                <a:lnTo>
                  <a:pt x="267487" y="497535"/>
                </a:lnTo>
                <a:lnTo>
                  <a:pt x="267487" y="420992"/>
                </a:lnTo>
                <a:lnTo>
                  <a:pt x="318439" y="420992"/>
                </a:lnTo>
                <a:lnTo>
                  <a:pt x="318439" y="395478"/>
                </a:lnTo>
                <a:lnTo>
                  <a:pt x="50952" y="395478"/>
                </a:lnTo>
                <a:lnTo>
                  <a:pt x="41033" y="393471"/>
                </a:lnTo>
                <a:lnTo>
                  <a:pt x="32931" y="387997"/>
                </a:lnTo>
                <a:lnTo>
                  <a:pt x="27470" y="379895"/>
                </a:lnTo>
                <a:lnTo>
                  <a:pt x="25476" y="369963"/>
                </a:lnTo>
                <a:lnTo>
                  <a:pt x="25476" y="51028"/>
                </a:lnTo>
                <a:lnTo>
                  <a:pt x="27470" y="41097"/>
                </a:lnTo>
                <a:lnTo>
                  <a:pt x="32931" y="32994"/>
                </a:lnTo>
                <a:lnTo>
                  <a:pt x="41033" y="27520"/>
                </a:lnTo>
                <a:lnTo>
                  <a:pt x="50952" y="25514"/>
                </a:lnTo>
                <a:lnTo>
                  <a:pt x="534974" y="25514"/>
                </a:lnTo>
                <a:lnTo>
                  <a:pt x="544893" y="27520"/>
                </a:lnTo>
                <a:lnTo>
                  <a:pt x="552983" y="32994"/>
                </a:lnTo>
                <a:lnTo>
                  <a:pt x="558444" y="41097"/>
                </a:lnTo>
                <a:lnTo>
                  <a:pt x="560451" y="51028"/>
                </a:lnTo>
                <a:lnTo>
                  <a:pt x="560451" y="7835"/>
                </a:lnTo>
                <a:lnTo>
                  <a:pt x="554799" y="4013"/>
                </a:lnTo>
                <a:lnTo>
                  <a:pt x="534974" y="0"/>
                </a:lnTo>
                <a:lnTo>
                  <a:pt x="50952" y="0"/>
                </a:lnTo>
                <a:lnTo>
                  <a:pt x="31115" y="4013"/>
                </a:lnTo>
                <a:lnTo>
                  <a:pt x="14922" y="14947"/>
                </a:lnTo>
                <a:lnTo>
                  <a:pt x="4000" y="31165"/>
                </a:lnTo>
                <a:lnTo>
                  <a:pt x="0" y="51028"/>
                </a:lnTo>
                <a:lnTo>
                  <a:pt x="0" y="369963"/>
                </a:lnTo>
                <a:lnTo>
                  <a:pt x="4000" y="389826"/>
                </a:lnTo>
                <a:lnTo>
                  <a:pt x="14922" y="406044"/>
                </a:lnTo>
                <a:lnTo>
                  <a:pt x="31115" y="416979"/>
                </a:lnTo>
                <a:lnTo>
                  <a:pt x="50952" y="420992"/>
                </a:lnTo>
                <a:lnTo>
                  <a:pt x="242011" y="420992"/>
                </a:lnTo>
                <a:lnTo>
                  <a:pt x="242011" y="497535"/>
                </a:lnTo>
                <a:lnTo>
                  <a:pt x="165582" y="497535"/>
                </a:lnTo>
                <a:lnTo>
                  <a:pt x="165582" y="523049"/>
                </a:lnTo>
                <a:lnTo>
                  <a:pt x="420331" y="523049"/>
                </a:lnTo>
                <a:lnTo>
                  <a:pt x="420331" y="497535"/>
                </a:lnTo>
                <a:lnTo>
                  <a:pt x="343916" y="497535"/>
                </a:lnTo>
                <a:lnTo>
                  <a:pt x="343916" y="420992"/>
                </a:lnTo>
                <a:lnTo>
                  <a:pt x="534974" y="420992"/>
                </a:lnTo>
                <a:lnTo>
                  <a:pt x="554799" y="416979"/>
                </a:lnTo>
                <a:lnTo>
                  <a:pt x="571004" y="406044"/>
                </a:lnTo>
                <a:lnTo>
                  <a:pt x="578116" y="395478"/>
                </a:lnTo>
                <a:lnTo>
                  <a:pt x="581914" y="389826"/>
                </a:lnTo>
                <a:lnTo>
                  <a:pt x="585927" y="369963"/>
                </a:lnTo>
                <a:lnTo>
                  <a:pt x="585927" y="51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233423" y="2467554"/>
            <a:ext cx="1261110" cy="1116330"/>
            <a:chOff x="1233423" y="2467554"/>
            <a:chExt cx="1261110" cy="1116330"/>
          </a:xfrm>
        </p:grpSpPr>
        <p:sp>
          <p:nvSpPr>
            <p:cNvPr id="6" name="object 6" descr=""/>
            <p:cNvSpPr/>
            <p:nvPr/>
          </p:nvSpPr>
          <p:spPr>
            <a:xfrm>
              <a:off x="1233411" y="2638488"/>
              <a:ext cx="935355" cy="945515"/>
            </a:xfrm>
            <a:custGeom>
              <a:avLst/>
              <a:gdLst/>
              <a:ahLst/>
              <a:cxnLst/>
              <a:rect l="l" t="t" r="r" b="b"/>
              <a:pathLst>
                <a:path w="935355" h="945514">
                  <a:moveTo>
                    <a:pt x="838860" y="202488"/>
                  </a:moveTo>
                  <a:lnTo>
                    <a:pt x="835075" y="176276"/>
                  </a:lnTo>
                  <a:lnTo>
                    <a:pt x="824776" y="154813"/>
                  </a:lnTo>
                  <a:lnTo>
                    <a:pt x="809536" y="140309"/>
                  </a:lnTo>
                  <a:lnTo>
                    <a:pt x="790930" y="134988"/>
                  </a:lnTo>
                  <a:lnTo>
                    <a:pt x="431419" y="134988"/>
                  </a:lnTo>
                  <a:lnTo>
                    <a:pt x="293293" y="7112"/>
                  </a:lnTo>
                  <a:lnTo>
                    <a:pt x="280212" y="889"/>
                  </a:lnTo>
                  <a:lnTo>
                    <a:pt x="47942" y="0"/>
                  </a:lnTo>
                  <a:lnTo>
                    <a:pt x="29324" y="5321"/>
                  </a:lnTo>
                  <a:lnTo>
                    <a:pt x="14084" y="19824"/>
                  </a:lnTo>
                  <a:lnTo>
                    <a:pt x="3784" y="41287"/>
                  </a:lnTo>
                  <a:lnTo>
                    <a:pt x="0" y="67487"/>
                  </a:lnTo>
                  <a:lnTo>
                    <a:pt x="0" y="894308"/>
                  </a:lnTo>
                  <a:lnTo>
                    <a:pt x="154597" y="366153"/>
                  </a:lnTo>
                  <a:lnTo>
                    <a:pt x="168541" y="333832"/>
                  </a:lnTo>
                  <a:lnTo>
                    <a:pt x="187998" y="308787"/>
                  </a:lnTo>
                  <a:lnTo>
                    <a:pt x="211721" y="292595"/>
                  </a:lnTo>
                  <a:lnTo>
                    <a:pt x="238480" y="286854"/>
                  </a:lnTo>
                  <a:lnTo>
                    <a:pt x="838860" y="286854"/>
                  </a:lnTo>
                  <a:lnTo>
                    <a:pt x="838860" y="202488"/>
                  </a:lnTo>
                  <a:close/>
                </a:path>
                <a:path w="935355" h="945514">
                  <a:moveTo>
                    <a:pt x="934745" y="421843"/>
                  </a:moveTo>
                  <a:lnTo>
                    <a:pt x="931545" y="396824"/>
                  </a:lnTo>
                  <a:lnTo>
                    <a:pt x="922604" y="376072"/>
                  </a:lnTo>
                  <a:lnTo>
                    <a:pt x="908964" y="361340"/>
                  </a:lnTo>
                  <a:lnTo>
                    <a:pt x="891603" y="354342"/>
                  </a:lnTo>
                  <a:lnTo>
                    <a:pt x="238480" y="354342"/>
                  </a:lnTo>
                  <a:lnTo>
                    <a:pt x="204609" y="376415"/>
                  </a:lnTo>
                  <a:lnTo>
                    <a:pt x="35953" y="944930"/>
                  </a:lnTo>
                  <a:lnTo>
                    <a:pt x="766965" y="944930"/>
                  </a:lnTo>
                  <a:lnTo>
                    <a:pt x="929944" y="452221"/>
                  </a:lnTo>
                  <a:lnTo>
                    <a:pt x="934745" y="421843"/>
                  </a:lnTo>
                  <a:close/>
                </a:path>
              </a:pathLst>
            </a:custGeom>
            <a:solidFill>
              <a:srgbClr val="73B8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187" y="2467554"/>
              <a:ext cx="745151" cy="829542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2804667" y="1474516"/>
            <a:ext cx="6858634" cy="2709545"/>
            <a:chOff x="2804667" y="1474516"/>
            <a:chExt cx="6858634" cy="2709545"/>
          </a:xfrm>
        </p:grpSpPr>
        <p:sp>
          <p:nvSpPr>
            <p:cNvPr id="9" name="object 9" descr=""/>
            <p:cNvSpPr/>
            <p:nvPr/>
          </p:nvSpPr>
          <p:spPr>
            <a:xfrm>
              <a:off x="4438358" y="1474520"/>
              <a:ext cx="929005" cy="734695"/>
            </a:xfrm>
            <a:custGeom>
              <a:avLst/>
              <a:gdLst/>
              <a:ahLst/>
              <a:cxnLst/>
              <a:rect l="l" t="t" r="r" b="b"/>
              <a:pathLst>
                <a:path w="929004" h="734694">
                  <a:moveTo>
                    <a:pt x="208051" y="228130"/>
                  </a:moveTo>
                  <a:lnTo>
                    <a:pt x="122631" y="142570"/>
                  </a:lnTo>
                  <a:lnTo>
                    <a:pt x="104609" y="160616"/>
                  </a:lnTo>
                  <a:lnTo>
                    <a:pt x="147383" y="203441"/>
                  </a:lnTo>
                  <a:lnTo>
                    <a:pt x="103936" y="214464"/>
                  </a:lnTo>
                  <a:lnTo>
                    <a:pt x="66217" y="235572"/>
                  </a:lnTo>
                  <a:lnTo>
                    <a:pt x="35560" y="265214"/>
                  </a:lnTo>
                  <a:lnTo>
                    <a:pt x="13360" y="301650"/>
                  </a:lnTo>
                  <a:lnTo>
                    <a:pt x="1041" y="343128"/>
                  </a:lnTo>
                  <a:lnTo>
                    <a:pt x="0" y="387870"/>
                  </a:lnTo>
                  <a:lnTo>
                    <a:pt x="1905" y="400634"/>
                  </a:lnTo>
                  <a:lnTo>
                    <a:pt x="4775" y="413181"/>
                  </a:lnTo>
                  <a:lnTo>
                    <a:pt x="8623" y="425475"/>
                  </a:lnTo>
                  <a:lnTo>
                    <a:pt x="13398" y="437451"/>
                  </a:lnTo>
                  <a:lnTo>
                    <a:pt x="36652" y="427050"/>
                  </a:lnTo>
                  <a:lnTo>
                    <a:pt x="31711" y="414375"/>
                  </a:lnTo>
                  <a:lnTo>
                    <a:pt x="28028" y="401320"/>
                  </a:lnTo>
                  <a:lnTo>
                    <a:pt x="25641" y="387959"/>
                  </a:lnTo>
                  <a:lnTo>
                    <a:pt x="24549" y="374408"/>
                  </a:lnTo>
                  <a:lnTo>
                    <a:pt x="31521" y="328510"/>
                  </a:lnTo>
                  <a:lnTo>
                    <a:pt x="51714" y="288531"/>
                  </a:lnTo>
                  <a:lnTo>
                    <a:pt x="82765" y="256870"/>
                  </a:lnTo>
                  <a:lnTo>
                    <a:pt x="122326" y="235927"/>
                  </a:lnTo>
                  <a:lnTo>
                    <a:pt x="171729" y="228130"/>
                  </a:lnTo>
                  <a:lnTo>
                    <a:pt x="104609" y="295656"/>
                  </a:lnTo>
                  <a:lnTo>
                    <a:pt x="122631" y="313702"/>
                  </a:lnTo>
                  <a:lnTo>
                    <a:pt x="208051" y="228130"/>
                  </a:lnTo>
                  <a:close/>
                </a:path>
                <a:path w="929004" h="734694">
                  <a:moveTo>
                    <a:pt x="749477" y="489381"/>
                  </a:moveTo>
                  <a:lnTo>
                    <a:pt x="747572" y="476618"/>
                  </a:lnTo>
                  <a:lnTo>
                    <a:pt x="744689" y="464070"/>
                  </a:lnTo>
                  <a:lnTo>
                    <a:pt x="740854" y="451777"/>
                  </a:lnTo>
                  <a:lnTo>
                    <a:pt x="736079" y="439801"/>
                  </a:lnTo>
                  <a:lnTo>
                    <a:pt x="712825" y="450215"/>
                  </a:lnTo>
                  <a:lnTo>
                    <a:pt x="717765" y="462876"/>
                  </a:lnTo>
                  <a:lnTo>
                    <a:pt x="721448" y="475932"/>
                  </a:lnTo>
                  <a:lnTo>
                    <a:pt x="723836" y="489292"/>
                  </a:lnTo>
                  <a:lnTo>
                    <a:pt x="724928" y="502843"/>
                  </a:lnTo>
                  <a:lnTo>
                    <a:pt x="717956" y="548741"/>
                  </a:lnTo>
                  <a:lnTo>
                    <a:pt x="697763" y="588721"/>
                  </a:lnTo>
                  <a:lnTo>
                    <a:pt x="666711" y="620382"/>
                  </a:lnTo>
                  <a:lnTo>
                    <a:pt x="627151" y="641324"/>
                  </a:lnTo>
                  <a:lnTo>
                    <a:pt x="577748" y="649122"/>
                  </a:lnTo>
                  <a:lnTo>
                    <a:pt x="644867" y="581596"/>
                  </a:lnTo>
                  <a:lnTo>
                    <a:pt x="626846" y="563562"/>
                  </a:lnTo>
                  <a:lnTo>
                    <a:pt x="541426" y="649122"/>
                  </a:lnTo>
                  <a:lnTo>
                    <a:pt x="626846" y="734682"/>
                  </a:lnTo>
                  <a:lnTo>
                    <a:pt x="644867" y="716648"/>
                  </a:lnTo>
                  <a:lnTo>
                    <a:pt x="602094" y="673798"/>
                  </a:lnTo>
                  <a:lnTo>
                    <a:pt x="645541" y="662787"/>
                  </a:lnTo>
                  <a:lnTo>
                    <a:pt x="683260" y="641680"/>
                  </a:lnTo>
                  <a:lnTo>
                    <a:pt x="713917" y="612038"/>
                  </a:lnTo>
                  <a:lnTo>
                    <a:pt x="736117" y="575602"/>
                  </a:lnTo>
                  <a:lnTo>
                    <a:pt x="748436" y="534123"/>
                  </a:lnTo>
                  <a:lnTo>
                    <a:pt x="749477" y="489381"/>
                  </a:lnTo>
                  <a:close/>
                </a:path>
                <a:path w="929004" h="734694">
                  <a:moveTo>
                    <a:pt x="928827" y="286740"/>
                  </a:moveTo>
                  <a:lnTo>
                    <a:pt x="928801" y="285597"/>
                  </a:lnTo>
                  <a:lnTo>
                    <a:pt x="921219" y="247967"/>
                  </a:lnTo>
                  <a:lnTo>
                    <a:pt x="903351" y="221411"/>
                  </a:lnTo>
                  <a:lnTo>
                    <a:pt x="903351" y="285597"/>
                  </a:lnTo>
                  <a:lnTo>
                    <a:pt x="903351" y="285724"/>
                  </a:lnTo>
                  <a:lnTo>
                    <a:pt x="896645" y="313093"/>
                  </a:lnTo>
                  <a:lnTo>
                    <a:pt x="880821" y="335280"/>
                  </a:lnTo>
                  <a:lnTo>
                    <a:pt x="858024" y="350177"/>
                  </a:lnTo>
                  <a:lnTo>
                    <a:pt x="830414" y="355701"/>
                  </a:lnTo>
                  <a:lnTo>
                    <a:pt x="380784" y="355701"/>
                  </a:lnTo>
                  <a:lnTo>
                    <a:pt x="333565" y="339648"/>
                  </a:lnTo>
                  <a:lnTo>
                    <a:pt x="300266" y="302450"/>
                  </a:lnTo>
                  <a:lnTo>
                    <a:pt x="292519" y="252336"/>
                  </a:lnTo>
                  <a:lnTo>
                    <a:pt x="298513" y="227685"/>
                  </a:lnTo>
                  <a:lnTo>
                    <a:pt x="325742" y="189115"/>
                  </a:lnTo>
                  <a:lnTo>
                    <a:pt x="363753" y="169697"/>
                  </a:lnTo>
                  <a:lnTo>
                    <a:pt x="385343" y="167030"/>
                  </a:lnTo>
                  <a:lnTo>
                    <a:pt x="390563" y="167043"/>
                  </a:lnTo>
                  <a:lnTo>
                    <a:pt x="395757" y="167411"/>
                  </a:lnTo>
                  <a:lnTo>
                    <a:pt x="400926" y="168122"/>
                  </a:lnTo>
                  <a:lnTo>
                    <a:pt x="427748" y="173113"/>
                  </a:lnTo>
                  <a:lnTo>
                    <a:pt x="427824" y="167030"/>
                  </a:lnTo>
                  <a:lnTo>
                    <a:pt x="427824" y="142760"/>
                  </a:lnTo>
                  <a:lnTo>
                    <a:pt x="434149" y="103606"/>
                  </a:lnTo>
                  <a:lnTo>
                    <a:pt x="452577" y="69811"/>
                  </a:lnTo>
                  <a:lnTo>
                    <a:pt x="481050" y="43929"/>
                  </a:lnTo>
                  <a:lnTo>
                    <a:pt x="517461" y="28600"/>
                  </a:lnTo>
                  <a:lnTo>
                    <a:pt x="544817" y="25514"/>
                  </a:lnTo>
                  <a:lnTo>
                    <a:pt x="576694" y="29883"/>
                  </a:lnTo>
                  <a:lnTo>
                    <a:pt x="605599" y="42633"/>
                  </a:lnTo>
                  <a:lnTo>
                    <a:pt x="629932" y="62801"/>
                  </a:lnTo>
                  <a:lnTo>
                    <a:pt x="648119" y="89408"/>
                  </a:lnTo>
                  <a:lnTo>
                    <a:pt x="657174" y="107569"/>
                  </a:lnTo>
                  <a:lnTo>
                    <a:pt x="657339" y="107569"/>
                  </a:lnTo>
                  <a:lnTo>
                    <a:pt x="676973" y="99999"/>
                  </a:lnTo>
                  <a:lnTo>
                    <a:pt x="684415" y="97967"/>
                  </a:lnTo>
                  <a:lnTo>
                    <a:pt x="691984" y="96520"/>
                  </a:lnTo>
                  <a:lnTo>
                    <a:pt x="699655" y="95681"/>
                  </a:lnTo>
                  <a:lnTo>
                    <a:pt x="707364" y="95440"/>
                  </a:lnTo>
                  <a:lnTo>
                    <a:pt x="721842" y="96608"/>
                  </a:lnTo>
                  <a:lnTo>
                    <a:pt x="762050" y="112166"/>
                  </a:lnTo>
                  <a:lnTo>
                    <a:pt x="790905" y="146380"/>
                  </a:lnTo>
                  <a:lnTo>
                    <a:pt x="801535" y="189712"/>
                  </a:lnTo>
                  <a:lnTo>
                    <a:pt x="801624" y="214223"/>
                  </a:lnTo>
                  <a:lnTo>
                    <a:pt x="831938" y="214223"/>
                  </a:lnTo>
                  <a:lnTo>
                    <a:pt x="859701" y="219811"/>
                  </a:lnTo>
                  <a:lnTo>
                    <a:pt x="882408" y="235102"/>
                  </a:lnTo>
                  <a:lnTo>
                    <a:pt x="897724" y="257797"/>
                  </a:lnTo>
                  <a:lnTo>
                    <a:pt x="903351" y="285597"/>
                  </a:lnTo>
                  <a:lnTo>
                    <a:pt x="903351" y="221411"/>
                  </a:lnTo>
                  <a:lnTo>
                    <a:pt x="900480" y="217131"/>
                  </a:lnTo>
                  <a:lnTo>
                    <a:pt x="869708" y="196329"/>
                  </a:lnTo>
                  <a:lnTo>
                    <a:pt x="832015" y="188696"/>
                  </a:lnTo>
                  <a:lnTo>
                    <a:pt x="827100" y="188696"/>
                  </a:lnTo>
                  <a:lnTo>
                    <a:pt x="823341" y="160642"/>
                  </a:lnTo>
                  <a:lnTo>
                    <a:pt x="798004" y="111239"/>
                  </a:lnTo>
                  <a:lnTo>
                    <a:pt x="759980" y="81876"/>
                  </a:lnTo>
                  <a:lnTo>
                    <a:pt x="707453" y="70065"/>
                  </a:lnTo>
                  <a:lnTo>
                    <a:pt x="697890" y="70358"/>
                  </a:lnTo>
                  <a:lnTo>
                    <a:pt x="688390" y="71399"/>
                  </a:lnTo>
                  <a:lnTo>
                    <a:pt x="679005" y="73152"/>
                  </a:lnTo>
                  <a:lnTo>
                    <a:pt x="669772" y="75628"/>
                  </a:lnTo>
                  <a:lnTo>
                    <a:pt x="647433" y="44119"/>
                  </a:lnTo>
                  <a:lnTo>
                    <a:pt x="624446" y="25514"/>
                  </a:lnTo>
                  <a:lnTo>
                    <a:pt x="617956" y="20256"/>
                  </a:lnTo>
                  <a:lnTo>
                    <a:pt x="583171" y="5181"/>
                  </a:lnTo>
                  <a:lnTo>
                    <a:pt x="544944" y="0"/>
                  </a:lnTo>
                  <a:lnTo>
                    <a:pt x="537019" y="342"/>
                  </a:lnTo>
                  <a:lnTo>
                    <a:pt x="529132" y="1028"/>
                  </a:lnTo>
                  <a:lnTo>
                    <a:pt x="521271" y="2044"/>
                  </a:lnTo>
                  <a:lnTo>
                    <a:pt x="513461" y="3403"/>
                  </a:lnTo>
                  <a:lnTo>
                    <a:pt x="512711" y="3505"/>
                  </a:lnTo>
                  <a:lnTo>
                    <a:pt x="467918" y="22085"/>
                  </a:lnTo>
                  <a:lnTo>
                    <a:pt x="433336" y="53086"/>
                  </a:lnTo>
                  <a:lnTo>
                    <a:pt x="410667" y="93624"/>
                  </a:lnTo>
                  <a:lnTo>
                    <a:pt x="402374" y="140614"/>
                  </a:lnTo>
                  <a:lnTo>
                    <a:pt x="402374" y="142760"/>
                  </a:lnTo>
                  <a:lnTo>
                    <a:pt x="396748" y="141782"/>
                  </a:lnTo>
                  <a:lnTo>
                    <a:pt x="391033" y="141351"/>
                  </a:lnTo>
                  <a:lnTo>
                    <a:pt x="385330" y="141478"/>
                  </a:lnTo>
                  <a:lnTo>
                    <a:pt x="357822" y="144792"/>
                  </a:lnTo>
                  <a:lnTo>
                    <a:pt x="309397" y="169418"/>
                  </a:lnTo>
                  <a:lnTo>
                    <a:pt x="274815" y="218186"/>
                  </a:lnTo>
                  <a:lnTo>
                    <a:pt x="267169" y="249237"/>
                  </a:lnTo>
                  <a:lnTo>
                    <a:pt x="267792" y="281216"/>
                  </a:lnTo>
                  <a:lnTo>
                    <a:pt x="295452" y="340182"/>
                  </a:lnTo>
                  <a:lnTo>
                    <a:pt x="347319" y="374713"/>
                  </a:lnTo>
                  <a:lnTo>
                    <a:pt x="379653" y="381215"/>
                  </a:lnTo>
                  <a:lnTo>
                    <a:pt x="830630" y="381215"/>
                  </a:lnTo>
                  <a:lnTo>
                    <a:pt x="867778" y="373621"/>
                  </a:lnTo>
                  <a:lnTo>
                    <a:pt x="895057" y="355701"/>
                  </a:lnTo>
                  <a:lnTo>
                    <a:pt x="898436" y="353479"/>
                  </a:lnTo>
                  <a:lnTo>
                    <a:pt x="919759" y="323596"/>
                  </a:lnTo>
                  <a:lnTo>
                    <a:pt x="928827" y="286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11017" y="2132964"/>
              <a:ext cx="1139825" cy="723900"/>
            </a:xfrm>
            <a:custGeom>
              <a:avLst/>
              <a:gdLst/>
              <a:ahLst/>
              <a:cxnLst/>
              <a:rect l="l" t="t" r="r" b="b"/>
              <a:pathLst>
                <a:path w="1139825" h="723900">
                  <a:moveTo>
                    <a:pt x="875665" y="0"/>
                  </a:moveTo>
                  <a:lnTo>
                    <a:pt x="919733" y="88011"/>
                  </a:lnTo>
                  <a:lnTo>
                    <a:pt x="0" y="547624"/>
                  </a:lnTo>
                  <a:lnTo>
                    <a:pt x="88011" y="723646"/>
                  </a:lnTo>
                  <a:lnTo>
                    <a:pt x="1007618" y="264033"/>
                  </a:lnTo>
                  <a:lnTo>
                    <a:pt x="1051686" y="352044"/>
                  </a:lnTo>
                  <a:lnTo>
                    <a:pt x="1139697" y="88011"/>
                  </a:lnTo>
                  <a:lnTo>
                    <a:pt x="875665" y="0"/>
                  </a:lnTo>
                  <a:close/>
                </a:path>
              </a:pathLst>
            </a:custGeom>
            <a:solidFill>
              <a:srgbClr val="F05E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11017" y="2132964"/>
              <a:ext cx="1139825" cy="723900"/>
            </a:xfrm>
            <a:custGeom>
              <a:avLst/>
              <a:gdLst/>
              <a:ahLst/>
              <a:cxnLst/>
              <a:rect l="l" t="t" r="r" b="b"/>
              <a:pathLst>
                <a:path w="1139825" h="723900">
                  <a:moveTo>
                    <a:pt x="0" y="547624"/>
                  </a:moveTo>
                  <a:lnTo>
                    <a:pt x="919733" y="88011"/>
                  </a:lnTo>
                  <a:lnTo>
                    <a:pt x="875665" y="0"/>
                  </a:lnTo>
                  <a:lnTo>
                    <a:pt x="1139697" y="88011"/>
                  </a:lnTo>
                  <a:lnTo>
                    <a:pt x="1051686" y="352044"/>
                  </a:lnTo>
                  <a:lnTo>
                    <a:pt x="1007618" y="264033"/>
                  </a:lnTo>
                  <a:lnTo>
                    <a:pt x="88011" y="723646"/>
                  </a:lnTo>
                  <a:lnTo>
                    <a:pt x="0" y="547624"/>
                  </a:lnTo>
                  <a:close/>
                </a:path>
              </a:pathLst>
            </a:custGeom>
            <a:ln w="12700">
              <a:solidFill>
                <a:srgbClr val="B18B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889953" y="2531293"/>
              <a:ext cx="1322070" cy="882650"/>
            </a:xfrm>
            <a:custGeom>
              <a:avLst/>
              <a:gdLst/>
              <a:ahLst/>
              <a:cxnLst/>
              <a:rect l="l" t="t" r="r" b="b"/>
              <a:pathLst>
                <a:path w="1322070" h="882650">
                  <a:moveTo>
                    <a:pt x="664740" y="0"/>
                  </a:moveTo>
                  <a:lnTo>
                    <a:pt x="616686" y="2216"/>
                  </a:lnTo>
                  <a:lnTo>
                    <a:pt x="569342" y="9609"/>
                  </a:lnTo>
                  <a:lnTo>
                    <a:pt x="523636" y="21985"/>
                  </a:lnTo>
                  <a:lnTo>
                    <a:pt x="479896" y="39073"/>
                  </a:lnTo>
                  <a:lnTo>
                    <a:pt x="438449" y="60607"/>
                  </a:lnTo>
                  <a:lnTo>
                    <a:pt x="399623" y="86317"/>
                  </a:lnTo>
                  <a:lnTo>
                    <a:pt x="363746" y="115935"/>
                  </a:lnTo>
                  <a:lnTo>
                    <a:pt x="331146" y="149193"/>
                  </a:lnTo>
                  <a:lnTo>
                    <a:pt x="302150" y="185822"/>
                  </a:lnTo>
                  <a:lnTo>
                    <a:pt x="277085" y="225553"/>
                  </a:lnTo>
                  <a:lnTo>
                    <a:pt x="256280" y="268118"/>
                  </a:lnTo>
                  <a:lnTo>
                    <a:pt x="240061" y="313249"/>
                  </a:lnTo>
                  <a:lnTo>
                    <a:pt x="195286" y="324094"/>
                  </a:lnTo>
                  <a:lnTo>
                    <a:pt x="153810" y="341511"/>
                  </a:lnTo>
                  <a:lnTo>
                    <a:pt x="116158" y="364883"/>
                  </a:lnTo>
                  <a:lnTo>
                    <a:pt x="82856" y="393593"/>
                  </a:lnTo>
                  <a:lnTo>
                    <a:pt x="54429" y="427024"/>
                  </a:lnTo>
                  <a:lnTo>
                    <a:pt x="31405" y="464558"/>
                  </a:lnTo>
                  <a:lnTo>
                    <a:pt x="14308" y="505577"/>
                  </a:lnTo>
                  <a:lnTo>
                    <a:pt x="3664" y="549466"/>
                  </a:lnTo>
                  <a:lnTo>
                    <a:pt x="0" y="595605"/>
                  </a:lnTo>
                  <a:lnTo>
                    <a:pt x="4133" y="644510"/>
                  </a:lnTo>
                  <a:lnTo>
                    <a:pt x="16097" y="690765"/>
                  </a:lnTo>
                  <a:lnTo>
                    <a:pt x="35239" y="733678"/>
                  </a:lnTo>
                  <a:lnTo>
                    <a:pt x="60907" y="772562"/>
                  </a:lnTo>
                  <a:lnTo>
                    <a:pt x="92448" y="806725"/>
                  </a:lnTo>
                  <a:lnTo>
                    <a:pt x="129209" y="835477"/>
                  </a:lnTo>
                  <a:lnTo>
                    <a:pt x="170538" y="858129"/>
                  </a:lnTo>
                  <a:lnTo>
                    <a:pt x="215782" y="873991"/>
                  </a:lnTo>
                  <a:lnTo>
                    <a:pt x="264289" y="882373"/>
                  </a:lnTo>
                  <a:lnTo>
                    <a:pt x="836935" y="882373"/>
                  </a:lnTo>
                  <a:lnTo>
                    <a:pt x="1101233" y="882373"/>
                  </a:lnTo>
                  <a:lnTo>
                    <a:pt x="1149722" y="872627"/>
                  </a:lnTo>
                  <a:lnTo>
                    <a:pt x="1193875" y="854041"/>
                  </a:lnTo>
                  <a:lnTo>
                    <a:pt x="1232866" y="827699"/>
                  </a:lnTo>
                  <a:lnTo>
                    <a:pt x="1265869" y="794688"/>
                  </a:lnTo>
                  <a:lnTo>
                    <a:pt x="1292058" y="756093"/>
                  </a:lnTo>
                  <a:lnTo>
                    <a:pt x="1310607" y="713001"/>
                  </a:lnTo>
                  <a:lnTo>
                    <a:pt x="1320690" y="666496"/>
                  </a:lnTo>
                  <a:lnTo>
                    <a:pt x="1321482" y="617664"/>
                  </a:lnTo>
                  <a:lnTo>
                    <a:pt x="1311933" y="569211"/>
                  </a:lnTo>
                  <a:lnTo>
                    <a:pt x="1293370" y="524733"/>
                  </a:lnTo>
                  <a:lnTo>
                    <a:pt x="1266754" y="485232"/>
                  </a:lnTo>
                  <a:lnTo>
                    <a:pt x="1233049" y="451713"/>
                  </a:lnTo>
                  <a:lnTo>
                    <a:pt x="1193218" y="425178"/>
                  </a:lnTo>
                  <a:lnTo>
                    <a:pt x="1148224" y="406630"/>
                  </a:lnTo>
                  <a:lnTo>
                    <a:pt x="1099031" y="397073"/>
                  </a:lnTo>
                  <a:lnTo>
                    <a:pt x="1091679" y="349466"/>
                  </a:lnTo>
                  <a:lnTo>
                    <a:pt x="1079512" y="303862"/>
                  </a:lnTo>
                  <a:lnTo>
                    <a:pt x="1062822" y="260501"/>
                  </a:lnTo>
                  <a:lnTo>
                    <a:pt x="1041903" y="219623"/>
                  </a:lnTo>
                  <a:lnTo>
                    <a:pt x="1017049" y="181466"/>
                  </a:lnTo>
                  <a:lnTo>
                    <a:pt x="988554" y="146270"/>
                  </a:lnTo>
                  <a:lnTo>
                    <a:pt x="956711" y="114275"/>
                  </a:lnTo>
                  <a:lnTo>
                    <a:pt x="921814" y="85718"/>
                  </a:lnTo>
                  <a:lnTo>
                    <a:pt x="884156" y="60840"/>
                  </a:lnTo>
                  <a:lnTo>
                    <a:pt x="844032" y="39880"/>
                  </a:lnTo>
                  <a:lnTo>
                    <a:pt x="801734" y="23076"/>
                  </a:lnTo>
                  <a:lnTo>
                    <a:pt x="757557" y="10669"/>
                  </a:lnTo>
                  <a:lnTo>
                    <a:pt x="711795" y="2897"/>
                  </a:lnTo>
                  <a:lnTo>
                    <a:pt x="664740" y="0"/>
                  </a:lnTo>
                  <a:close/>
                </a:path>
              </a:pathLst>
            </a:custGeom>
            <a:solidFill>
              <a:srgbClr val="3C36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889953" y="2531293"/>
              <a:ext cx="1322070" cy="882650"/>
            </a:xfrm>
            <a:custGeom>
              <a:avLst/>
              <a:gdLst/>
              <a:ahLst/>
              <a:cxnLst/>
              <a:rect l="l" t="t" r="r" b="b"/>
              <a:pathLst>
                <a:path w="1322070" h="882650">
                  <a:moveTo>
                    <a:pt x="836935" y="882373"/>
                  </a:moveTo>
                  <a:lnTo>
                    <a:pt x="1101233" y="882373"/>
                  </a:lnTo>
                  <a:lnTo>
                    <a:pt x="1149722" y="872627"/>
                  </a:lnTo>
                  <a:lnTo>
                    <a:pt x="1193875" y="854041"/>
                  </a:lnTo>
                  <a:lnTo>
                    <a:pt x="1232866" y="827699"/>
                  </a:lnTo>
                  <a:lnTo>
                    <a:pt x="1265869" y="794688"/>
                  </a:lnTo>
                  <a:lnTo>
                    <a:pt x="1292058" y="756093"/>
                  </a:lnTo>
                  <a:lnTo>
                    <a:pt x="1310607" y="713001"/>
                  </a:lnTo>
                  <a:lnTo>
                    <a:pt x="1320690" y="666496"/>
                  </a:lnTo>
                  <a:lnTo>
                    <a:pt x="1321482" y="617664"/>
                  </a:lnTo>
                  <a:lnTo>
                    <a:pt x="1311933" y="569211"/>
                  </a:lnTo>
                  <a:lnTo>
                    <a:pt x="1293370" y="524733"/>
                  </a:lnTo>
                  <a:lnTo>
                    <a:pt x="1266754" y="485232"/>
                  </a:lnTo>
                  <a:lnTo>
                    <a:pt x="1233049" y="451713"/>
                  </a:lnTo>
                  <a:lnTo>
                    <a:pt x="1193218" y="425178"/>
                  </a:lnTo>
                  <a:lnTo>
                    <a:pt x="1148224" y="406630"/>
                  </a:lnTo>
                  <a:lnTo>
                    <a:pt x="1099031" y="397073"/>
                  </a:lnTo>
                  <a:lnTo>
                    <a:pt x="1091679" y="349466"/>
                  </a:lnTo>
                  <a:lnTo>
                    <a:pt x="1079512" y="303862"/>
                  </a:lnTo>
                  <a:lnTo>
                    <a:pt x="1062822" y="260501"/>
                  </a:lnTo>
                  <a:lnTo>
                    <a:pt x="1041903" y="219623"/>
                  </a:lnTo>
                  <a:lnTo>
                    <a:pt x="1017049" y="181466"/>
                  </a:lnTo>
                  <a:lnTo>
                    <a:pt x="988554" y="146270"/>
                  </a:lnTo>
                  <a:lnTo>
                    <a:pt x="956711" y="114275"/>
                  </a:lnTo>
                  <a:lnTo>
                    <a:pt x="921814" y="85718"/>
                  </a:lnTo>
                  <a:lnTo>
                    <a:pt x="884156" y="60840"/>
                  </a:lnTo>
                  <a:lnTo>
                    <a:pt x="844032" y="39880"/>
                  </a:lnTo>
                  <a:lnTo>
                    <a:pt x="801734" y="23076"/>
                  </a:lnTo>
                  <a:lnTo>
                    <a:pt x="757557" y="10669"/>
                  </a:lnTo>
                  <a:lnTo>
                    <a:pt x="711795" y="2897"/>
                  </a:lnTo>
                  <a:lnTo>
                    <a:pt x="664740" y="0"/>
                  </a:lnTo>
                  <a:lnTo>
                    <a:pt x="616686" y="2216"/>
                  </a:lnTo>
                  <a:lnTo>
                    <a:pt x="569342" y="9609"/>
                  </a:lnTo>
                  <a:lnTo>
                    <a:pt x="523636" y="21985"/>
                  </a:lnTo>
                  <a:lnTo>
                    <a:pt x="479896" y="39073"/>
                  </a:lnTo>
                  <a:lnTo>
                    <a:pt x="438449" y="60607"/>
                  </a:lnTo>
                  <a:lnTo>
                    <a:pt x="399623" y="86317"/>
                  </a:lnTo>
                  <a:lnTo>
                    <a:pt x="363746" y="115935"/>
                  </a:lnTo>
                  <a:lnTo>
                    <a:pt x="331146" y="149193"/>
                  </a:lnTo>
                  <a:lnTo>
                    <a:pt x="302150" y="185822"/>
                  </a:lnTo>
                  <a:lnTo>
                    <a:pt x="277085" y="225553"/>
                  </a:lnTo>
                  <a:lnTo>
                    <a:pt x="256280" y="268118"/>
                  </a:lnTo>
                  <a:lnTo>
                    <a:pt x="240061" y="313249"/>
                  </a:lnTo>
                  <a:lnTo>
                    <a:pt x="195286" y="324094"/>
                  </a:lnTo>
                  <a:lnTo>
                    <a:pt x="153810" y="341511"/>
                  </a:lnTo>
                  <a:lnTo>
                    <a:pt x="116158" y="364883"/>
                  </a:lnTo>
                  <a:lnTo>
                    <a:pt x="82856" y="393593"/>
                  </a:lnTo>
                  <a:lnTo>
                    <a:pt x="54429" y="427024"/>
                  </a:lnTo>
                  <a:lnTo>
                    <a:pt x="31405" y="464558"/>
                  </a:lnTo>
                  <a:lnTo>
                    <a:pt x="14308" y="505577"/>
                  </a:lnTo>
                  <a:lnTo>
                    <a:pt x="3664" y="549466"/>
                  </a:lnTo>
                  <a:lnTo>
                    <a:pt x="0" y="595605"/>
                  </a:lnTo>
                  <a:lnTo>
                    <a:pt x="4133" y="644510"/>
                  </a:lnTo>
                  <a:lnTo>
                    <a:pt x="16097" y="690765"/>
                  </a:lnTo>
                  <a:lnTo>
                    <a:pt x="35239" y="733678"/>
                  </a:lnTo>
                  <a:lnTo>
                    <a:pt x="60907" y="772562"/>
                  </a:lnTo>
                  <a:lnTo>
                    <a:pt x="92448" y="806725"/>
                  </a:lnTo>
                  <a:lnTo>
                    <a:pt x="129209" y="835477"/>
                  </a:lnTo>
                  <a:lnTo>
                    <a:pt x="170538" y="858129"/>
                  </a:lnTo>
                  <a:lnTo>
                    <a:pt x="215782" y="873991"/>
                  </a:lnTo>
                  <a:lnTo>
                    <a:pt x="264289" y="882373"/>
                  </a:lnTo>
                  <a:lnTo>
                    <a:pt x="484537" y="882373"/>
                  </a:lnTo>
                  <a:lnTo>
                    <a:pt x="836935" y="882373"/>
                  </a:lnTo>
                  <a:close/>
                </a:path>
              </a:pathLst>
            </a:custGeom>
            <a:ln w="44097">
              <a:solidFill>
                <a:srgbClr val="3C36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839" y="2723387"/>
              <a:ext cx="606551" cy="6050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6357" y="2519313"/>
              <a:ext cx="94233" cy="9426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7890" y="2519313"/>
              <a:ext cx="94233" cy="9426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3291" y="2519313"/>
              <a:ext cx="94241" cy="9426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4824" y="2519313"/>
              <a:ext cx="94233" cy="9426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872965" y="2513596"/>
              <a:ext cx="789940" cy="534035"/>
            </a:xfrm>
            <a:custGeom>
              <a:avLst/>
              <a:gdLst/>
              <a:ahLst/>
              <a:cxnLst/>
              <a:rect l="l" t="t" r="r" b="b"/>
              <a:pathLst>
                <a:path w="789940" h="534035">
                  <a:moveTo>
                    <a:pt x="769757" y="0"/>
                  </a:moveTo>
                  <a:lnTo>
                    <a:pt x="762731" y="1766"/>
                  </a:lnTo>
                  <a:lnTo>
                    <a:pt x="756883" y="6032"/>
                  </a:lnTo>
                  <a:lnTo>
                    <a:pt x="752994" y="12433"/>
                  </a:lnTo>
                  <a:lnTo>
                    <a:pt x="717680" y="116669"/>
                  </a:lnTo>
                  <a:lnTo>
                    <a:pt x="687682" y="110114"/>
                  </a:lnTo>
                  <a:lnTo>
                    <a:pt x="667084" y="110108"/>
                  </a:lnTo>
                  <a:lnTo>
                    <a:pt x="636733" y="116763"/>
                  </a:lnTo>
                  <a:lnTo>
                    <a:pt x="602055" y="12975"/>
                  </a:lnTo>
                  <a:lnTo>
                    <a:pt x="597842" y="6341"/>
                  </a:lnTo>
                  <a:lnTo>
                    <a:pt x="591627" y="1992"/>
                  </a:lnTo>
                  <a:lnTo>
                    <a:pt x="584234" y="292"/>
                  </a:lnTo>
                  <a:lnTo>
                    <a:pt x="571257" y="3619"/>
                  </a:lnTo>
                  <a:lnTo>
                    <a:pt x="567126" y="7751"/>
                  </a:lnTo>
                  <a:lnTo>
                    <a:pt x="529967" y="116669"/>
                  </a:lnTo>
                  <a:lnTo>
                    <a:pt x="499407" y="110067"/>
                  </a:lnTo>
                  <a:lnTo>
                    <a:pt x="478622" y="110110"/>
                  </a:lnTo>
                  <a:lnTo>
                    <a:pt x="448266" y="116669"/>
                  </a:lnTo>
                  <a:lnTo>
                    <a:pt x="413588" y="12975"/>
                  </a:lnTo>
                  <a:lnTo>
                    <a:pt x="409375" y="6341"/>
                  </a:lnTo>
                  <a:lnTo>
                    <a:pt x="403160" y="1992"/>
                  </a:lnTo>
                  <a:lnTo>
                    <a:pt x="395767" y="292"/>
                  </a:lnTo>
                  <a:lnTo>
                    <a:pt x="382790" y="3619"/>
                  </a:lnTo>
                  <a:lnTo>
                    <a:pt x="378659" y="7751"/>
                  </a:lnTo>
                  <a:lnTo>
                    <a:pt x="341594" y="116669"/>
                  </a:lnTo>
                  <a:lnTo>
                    <a:pt x="310960" y="110097"/>
                  </a:lnTo>
                  <a:lnTo>
                    <a:pt x="290150" y="110108"/>
                  </a:lnTo>
                  <a:lnTo>
                    <a:pt x="259799" y="116763"/>
                  </a:lnTo>
                  <a:lnTo>
                    <a:pt x="225121" y="12975"/>
                  </a:lnTo>
                  <a:lnTo>
                    <a:pt x="220908" y="6341"/>
                  </a:lnTo>
                  <a:lnTo>
                    <a:pt x="214693" y="1992"/>
                  </a:lnTo>
                  <a:lnTo>
                    <a:pt x="207300" y="292"/>
                  </a:lnTo>
                  <a:lnTo>
                    <a:pt x="194323" y="3619"/>
                  </a:lnTo>
                  <a:lnTo>
                    <a:pt x="190192" y="7751"/>
                  </a:lnTo>
                  <a:lnTo>
                    <a:pt x="153033" y="116669"/>
                  </a:lnTo>
                  <a:lnTo>
                    <a:pt x="122469" y="110092"/>
                  </a:lnTo>
                  <a:lnTo>
                    <a:pt x="101683" y="110108"/>
                  </a:lnTo>
                  <a:lnTo>
                    <a:pt x="71332" y="116763"/>
                  </a:lnTo>
                  <a:lnTo>
                    <a:pt x="36654" y="12975"/>
                  </a:lnTo>
                  <a:lnTo>
                    <a:pt x="32904" y="6495"/>
                  </a:lnTo>
                  <a:lnTo>
                    <a:pt x="27161" y="2111"/>
                  </a:lnTo>
                  <a:lnTo>
                    <a:pt x="20193" y="200"/>
                  </a:lnTo>
                  <a:lnTo>
                    <a:pt x="12770" y="1144"/>
                  </a:lnTo>
                  <a:lnTo>
                    <a:pt x="6293" y="4896"/>
                  </a:lnTo>
                  <a:lnTo>
                    <a:pt x="1909" y="10642"/>
                  </a:lnTo>
                  <a:lnTo>
                    <a:pt x="0" y="17613"/>
                  </a:lnTo>
                  <a:lnTo>
                    <a:pt x="944" y="25041"/>
                  </a:lnTo>
                  <a:lnTo>
                    <a:pt x="50028" y="170094"/>
                  </a:lnTo>
                  <a:lnTo>
                    <a:pt x="57001" y="175216"/>
                  </a:lnTo>
                  <a:lnTo>
                    <a:pt x="64924" y="175397"/>
                  </a:lnTo>
                  <a:lnTo>
                    <a:pt x="64924" y="231957"/>
                  </a:lnTo>
                  <a:lnTo>
                    <a:pt x="36654" y="373358"/>
                  </a:lnTo>
                  <a:lnTo>
                    <a:pt x="64924" y="373358"/>
                  </a:lnTo>
                  <a:lnTo>
                    <a:pt x="64924" y="533612"/>
                  </a:lnTo>
                  <a:lnTo>
                    <a:pt x="102618" y="533612"/>
                  </a:lnTo>
                  <a:lnTo>
                    <a:pt x="102618" y="373358"/>
                  </a:lnTo>
                  <a:lnTo>
                    <a:pt x="121465" y="373358"/>
                  </a:lnTo>
                  <a:lnTo>
                    <a:pt x="121465" y="533612"/>
                  </a:lnTo>
                  <a:lnTo>
                    <a:pt x="159158" y="533612"/>
                  </a:lnTo>
                  <a:lnTo>
                    <a:pt x="159158" y="373358"/>
                  </a:lnTo>
                  <a:lnTo>
                    <a:pt x="187428" y="373358"/>
                  </a:lnTo>
                  <a:lnTo>
                    <a:pt x="159158" y="231957"/>
                  </a:lnTo>
                  <a:lnTo>
                    <a:pt x="159158" y="175397"/>
                  </a:lnTo>
                  <a:lnTo>
                    <a:pt x="167231" y="175381"/>
                  </a:lnTo>
                  <a:lnTo>
                    <a:pt x="174392" y="170220"/>
                  </a:lnTo>
                  <a:lnTo>
                    <a:pt x="206275" y="76039"/>
                  </a:lnTo>
                  <a:lnTo>
                    <a:pt x="238165" y="170220"/>
                  </a:lnTo>
                  <a:lnTo>
                    <a:pt x="245327" y="175381"/>
                  </a:lnTo>
                  <a:lnTo>
                    <a:pt x="253391" y="175397"/>
                  </a:lnTo>
                  <a:lnTo>
                    <a:pt x="253391" y="533612"/>
                  </a:lnTo>
                  <a:lnTo>
                    <a:pt x="291085" y="533612"/>
                  </a:lnTo>
                  <a:lnTo>
                    <a:pt x="291085" y="316797"/>
                  </a:lnTo>
                  <a:lnTo>
                    <a:pt x="309932" y="316797"/>
                  </a:lnTo>
                  <a:lnTo>
                    <a:pt x="309932" y="533612"/>
                  </a:lnTo>
                  <a:lnTo>
                    <a:pt x="347625" y="533612"/>
                  </a:lnTo>
                  <a:lnTo>
                    <a:pt x="347625" y="175397"/>
                  </a:lnTo>
                  <a:lnTo>
                    <a:pt x="355698" y="175381"/>
                  </a:lnTo>
                  <a:lnTo>
                    <a:pt x="362859" y="170220"/>
                  </a:lnTo>
                  <a:lnTo>
                    <a:pt x="394742" y="76039"/>
                  </a:lnTo>
                  <a:lnTo>
                    <a:pt x="426632" y="170220"/>
                  </a:lnTo>
                  <a:lnTo>
                    <a:pt x="433794" y="175381"/>
                  </a:lnTo>
                  <a:lnTo>
                    <a:pt x="441858" y="175397"/>
                  </a:lnTo>
                  <a:lnTo>
                    <a:pt x="441858" y="231957"/>
                  </a:lnTo>
                  <a:lnTo>
                    <a:pt x="413588" y="373358"/>
                  </a:lnTo>
                  <a:lnTo>
                    <a:pt x="441858" y="373358"/>
                  </a:lnTo>
                  <a:lnTo>
                    <a:pt x="441858" y="533612"/>
                  </a:lnTo>
                  <a:lnTo>
                    <a:pt x="479552" y="533612"/>
                  </a:lnTo>
                  <a:lnTo>
                    <a:pt x="479552" y="373358"/>
                  </a:lnTo>
                  <a:lnTo>
                    <a:pt x="498399" y="373358"/>
                  </a:lnTo>
                  <a:lnTo>
                    <a:pt x="498399" y="533612"/>
                  </a:lnTo>
                  <a:lnTo>
                    <a:pt x="536092" y="533612"/>
                  </a:lnTo>
                  <a:lnTo>
                    <a:pt x="536092" y="373358"/>
                  </a:lnTo>
                  <a:lnTo>
                    <a:pt x="564362" y="373358"/>
                  </a:lnTo>
                  <a:lnTo>
                    <a:pt x="536092" y="231957"/>
                  </a:lnTo>
                  <a:lnTo>
                    <a:pt x="536092" y="175397"/>
                  </a:lnTo>
                  <a:lnTo>
                    <a:pt x="544165" y="175381"/>
                  </a:lnTo>
                  <a:lnTo>
                    <a:pt x="551326" y="170220"/>
                  </a:lnTo>
                  <a:lnTo>
                    <a:pt x="583209" y="76039"/>
                  </a:lnTo>
                  <a:lnTo>
                    <a:pt x="615099" y="170220"/>
                  </a:lnTo>
                  <a:lnTo>
                    <a:pt x="622261" y="175381"/>
                  </a:lnTo>
                  <a:lnTo>
                    <a:pt x="630325" y="175397"/>
                  </a:lnTo>
                  <a:lnTo>
                    <a:pt x="630325" y="533612"/>
                  </a:lnTo>
                  <a:lnTo>
                    <a:pt x="668019" y="533612"/>
                  </a:lnTo>
                  <a:lnTo>
                    <a:pt x="668019" y="316797"/>
                  </a:lnTo>
                  <a:lnTo>
                    <a:pt x="686866" y="316797"/>
                  </a:lnTo>
                  <a:lnTo>
                    <a:pt x="686866" y="533612"/>
                  </a:lnTo>
                  <a:lnTo>
                    <a:pt x="724567" y="533612"/>
                  </a:lnTo>
                  <a:lnTo>
                    <a:pt x="724567" y="175397"/>
                  </a:lnTo>
                  <a:lnTo>
                    <a:pt x="732655" y="175381"/>
                  </a:lnTo>
                  <a:lnTo>
                    <a:pt x="739801" y="170220"/>
                  </a:lnTo>
                  <a:lnTo>
                    <a:pt x="788960" y="25041"/>
                  </a:lnTo>
                  <a:lnTo>
                    <a:pt x="789891" y="17619"/>
                  </a:lnTo>
                  <a:lnTo>
                    <a:pt x="787988" y="10643"/>
                  </a:lnTo>
                  <a:lnTo>
                    <a:pt x="783626" y="4882"/>
                  </a:lnTo>
                  <a:lnTo>
                    <a:pt x="777180" y="1097"/>
                  </a:lnTo>
                  <a:lnTo>
                    <a:pt x="769757" y="0"/>
                  </a:lnTo>
                  <a:close/>
                </a:path>
              </a:pathLst>
            </a:custGeom>
            <a:solidFill>
              <a:srgbClr val="1A43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702171" y="3453638"/>
              <a:ext cx="1139825" cy="723900"/>
            </a:xfrm>
            <a:custGeom>
              <a:avLst/>
              <a:gdLst/>
              <a:ahLst/>
              <a:cxnLst/>
              <a:rect l="l" t="t" r="r" b="b"/>
              <a:pathLst>
                <a:path w="1139825" h="723900">
                  <a:moveTo>
                    <a:pt x="875664" y="0"/>
                  </a:moveTo>
                  <a:lnTo>
                    <a:pt x="919733" y="88011"/>
                  </a:lnTo>
                  <a:lnTo>
                    <a:pt x="0" y="547624"/>
                  </a:lnTo>
                  <a:lnTo>
                    <a:pt x="88010" y="723773"/>
                  </a:lnTo>
                  <a:lnTo>
                    <a:pt x="1007618" y="264032"/>
                  </a:lnTo>
                  <a:lnTo>
                    <a:pt x="1051686" y="352044"/>
                  </a:lnTo>
                  <a:lnTo>
                    <a:pt x="1139698" y="88011"/>
                  </a:lnTo>
                  <a:lnTo>
                    <a:pt x="875664" y="0"/>
                  </a:lnTo>
                  <a:close/>
                </a:path>
              </a:pathLst>
            </a:custGeom>
            <a:solidFill>
              <a:srgbClr val="F05E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02171" y="3453638"/>
              <a:ext cx="1139825" cy="723900"/>
            </a:xfrm>
            <a:custGeom>
              <a:avLst/>
              <a:gdLst/>
              <a:ahLst/>
              <a:cxnLst/>
              <a:rect l="l" t="t" r="r" b="b"/>
              <a:pathLst>
                <a:path w="1139825" h="723900">
                  <a:moveTo>
                    <a:pt x="0" y="547624"/>
                  </a:moveTo>
                  <a:lnTo>
                    <a:pt x="919733" y="88011"/>
                  </a:lnTo>
                  <a:lnTo>
                    <a:pt x="875664" y="0"/>
                  </a:lnTo>
                  <a:lnTo>
                    <a:pt x="1139698" y="88011"/>
                  </a:lnTo>
                  <a:lnTo>
                    <a:pt x="1051686" y="352044"/>
                  </a:lnTo>
                  <a:lnTo>
                    <a:pt x="1007618" y="264032"/>
                  </a:lnTo>
                  <a:lnTo>
                    <a:pt x="88010" y="723773"/>
                  </a:lnTo>
                  <a:lnTo>
                    <a:pt x="0" y="547624"/>
                  </a:lnTo>
                  <a:close/>
                </a:path>
              </a:pathLst>
            </a:custGeom>
            <a:ln w="12700">
              <a:solidFill>
                <a:srgbClr val="B18B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02297" y="2149855"/>
              <a:ext cx="1137920" cy="727710"/>
            </a:xfrm>
            <a:custGeom>
              <a:avLst/>
              <a:gdLst/>
              <a:ahLst/>
              <a:cxnLst/>
              <a:rect l="l" t="t" r="r" b="b"/>
              <a:pathLst>
                <a:path w="1137920" h="727710">
                  <a:moveTo>
                    <a:pt x="88900" y="0"/>
                  </a:moveTo>
                  <a:lnTo>
                    <a:pt x="0" y="175514"/>
                  </a:lnTo>
                  <a:lnTo>
                    <a:pt x="917321" y="639826"/>
                  </a:lnTo>
                  <a:lnTo>
                    <a:pt x="872871" y="727583"/>
                  </a:lnTo>
                  <a:lnTo>
                    <a:pt x="1137411" y="640842"/>
                  </a:lnTo>
                  <a:lnTo>
                    <a:pt x="1050671" y="376428"/>
                  </a:lnTo>
                  <a:lnTo>
                    <a:pt x="1006221" y="46418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05E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02297" y="2149855"/>
              <a:ext cx="1137920" cy="727710"/>
            </a:xfrm>
            <a:custGeom>
              <a:avLst/>
              <a:gdLst/>
              <a:ahLst/>
              <a:cxnLst/>
              <a:rect l="l" t="t" r="r" b="b"/>
              <a:pathLst>
                <a:path w="1137920" h="727710">
                  <a:moveTo>
                    <a:pt x="88900" y="0"/>
                  </a:moveTo>
                  <a:lnTo>
                    <a:pt x="1006221" y="464185"/>
                  </a:lnTo>
                  <a:lnTo>
                    <a:pt x="1050671" y="376428"/>
                  </a:lnTo>
                  <a:lnTo>
                    <a:pt x="1137411" y="640842"/>
                  </a:lnTo>
                  <a:lnTo>
                    <a:pt x="872871" y="727583"/>
                  </a:lnTo>
                  <a:lnTo>
                    <a:pt x="917321" y="639826"/>
                  </a:lnTo>
                  <a:lnTo>
                    <a:pt x="0" y="175514"/>
                  </a:lnTo>
                  <a:lnTo>
                    <a:pt x="88900" y="0"/>
                  </a:lnTo>
                  <a:close/>
                </a:path>
              </a:pathLst>
            </a:custGeom>
            <a:ln w="12700">
              <a:solidFill>
                <a:srgbClr val="B18B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195527" y="1403730"/>
            <a:ext cx="7283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3C3633"/>
                </a:solidFill>
                <a:latin typeface="Arial"/>
                <a:cs typeface="Arial"/>
              </a:rPr>
              <a:t>Active Patient population </a:t>
            </a:r>
            <a:r>
              <a:rPr dirty="0" sz="1200">
                <a:solidFill>
                  <a:srgbClr val="3C3633"/>
                </a:solidFill>
                <a:latin typeface="Arial"/>
                <a:cs typeface="Arial"/>
              </a:rPr>
              <a:t>defined</a:t>
            </a:r>
            <a:r>
              <a:rPr dirty="0" sz="1200" spc="-5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3C3633"/>
                </a:solidFill>
                <a:latin typeface="Arial"/>
                <a:cs typeface="Arial"/>
              </a:rPr>
              <a:t>by </a:t>
            </a:r>
            <a:r>
              <a:rPr dirty="0" sz="1200" spc="-10">
                <a:solidFill>
                  <a:srgbClr val="3C3633"/>
                </a:solidFill>
                <a:latin typeface="Arial"/>
                <a:cs typeface="Arial"/>
              </a:rPr>
              <a:t>customer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589270" y="1492757"/>
            <a:ext cx="95123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3C3633"/>
                </a:solidFill>
                <a:latin typeface="Arial"/>
                <a:cs typeface="Arial"/>
              </a:rPr>
              <a:t>Manually upload </a:t>
            </a:r>
            <a:r>
              <a:rPr dirty="0" sz="1400">
                <a:solidFill>
                  <a:srgbClr val="3C3633"/>
                </a:solidFill>
                <a:latin typeface="Arial"/>
                <a:cs typeface="Arial"/>
              </a:rPr>
              <a:t>through</a:t>
            </a:r>
            <a:r>
              <a:rPr dirty="0" sz="1400" spc="-7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3C3633"/>
                </a:solidFill>
                <a:latin typeface="Arial"/>
                <a:cs typeface="Arial"/>
              </a:rPr>
              <a:t>CM </a:t>
            </a:r>
            <a:r>
              <a:rPr dirty="0" sz="1400" spc="-10">
                <a:solidFill>
                  <a:srgbClr val="3C3633"/>
                </a:solidFill>
                <a:latin typeface="Arial"/>
                <a:cs typeface="Arial"/>
              </a:rPr>
              <a:t>web-</a:t>
            </a:r>
            <a:r>
              <a:rPr dirty="0" sz="1400" spc="-20">
                <a:solidFill>
                  <a:srgbClr val="3C3633"/>
                </a:solidFill>
                <a:latin typeface="Arial"/>
                <a:cs typeface="Arial"/>
              </a:rPr>
              <a:t>based </a:t>
            </a:r>
            <a:r>
              <a:rPr dirty="0" sz="1400" spc="-10">
                <a:solidFill>
                  <a:srgbClr val="3C3633"/>
                </a:solidFill>
                <a:latin typeface="Arial"/>
                <a:cs typeface="Arial"/>
              </a:rPr>
              <a:t>portal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117073" y="2227326"/>
            <a:ext cx="878840" cy="173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3C3633"/>
                </a:solidFill>
                <a:latin typeface="Arial"/>
                <a:cs typeface="Arial"/>
              </a:rPr>
              <a:t>Population associated </a:t>
            </a:r>
            <a:r>
              <a:rPr dirty="0" sz="1400">
                <a:solidFill>
                  <a:srgbClr val="3C3633"/>
                </a:solidFill>
                <a:latin typeface="Arial"/>
                <a:cs typeface="Arial"/>
              </a:rPr>
              <a:t>to</a:t>
            </a:r>
            <a:r>
              <a:rPr dirty="0" sz="1400" spc="-20">
                <a:solidFill>
                  <a:srgbClr val="3C3633"/>
                </a:solidFill>
                <a:latin typeface="Arial"/>
                <a:cs typeface="Arial"/>
              </a:rPr>
              <a:t> your </a:t>
            </a:r>
            <a:r>
              <a:rPr dirty="0" sz="1400">
                <a:solidFill>
                  <a:srgbClr val="3C3633"/>
                </a:solidFill>
                <a:latin typeface="Arial"/>
                <a:cs typeface="Arial"/>
              </a:rPr>
              <a:t>facility</a:t>
            </a:r>
            <a:r>
              <a:rPr dirty="0" sz="14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C3633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3C3633"/>
                </a:solidFill>
                <a:latin typeface="Arial"/>
                <a:cs typeface="Arial"/>
              </a:rPr>
              <a:t>visible</a:t>
            </a:r>
            <a:r>
              <a:rPr dirty="0" sz="1400" spc="-4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C3633"/>
                </a:solidFill>
                <a:latin typeface="Arial"/>
                <a:cs typeface="Arial"/>
              </a:rPr>
              <a:t>on the </a:t>
            </a:r>
            <a:r>
              <a:rPr dirty="0" sz="1400" spc="-10">
                <a:solidFill>
                  <a:srgbClr val="3C3633"/>
                </a:solidFill>
                <a:latin typeface="Arial"/>
                <a:cs typeface="Arial"/>
              </a:rPr>
              <a:t>Collective Network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2793619" y="3654044"/>
            <a:ext cx="1149985" cy="740410"/>
            <a:chOff x="2793619" y="3654044"/>
            <a:chExt cx="1149985" cy="740410"/>
          </a:xfrm>
        </p:grpSpPr>
        <p:sp>
          <p:nvSpPr>
            <p:cNvPr id="28" name="object 28" descr=""/>
            <p:cNvSpPr/>
            <p:nvPr/>
          </p:nvSpPr>
          <p:spPr>
            <a:xfrm>
              <a:off x="2799969" y="3660394"/>
              <a:ext cx="1137285" cy="727710"/>
            </a:xfrm>
            <a:custGeom>
              <a:avLst/>
              <a:gdLst/>
              <a:ahLst/>
              <a:cxnLst/>
              <a:rect l="l" t="t" r="r" b="b"/>
              <a:pathLst>
                <a:path w="1137285" h="727710">
                  <a:moveTo>
                    <a:pt x="88773" y="0"/>
                  </a:moveTo>
                  <a:lnTo>
                    <a:pt x="0" y="175513"/>
                  </a:lnTo>
                  <a:lnTo>
                    <a:pt x="917320" y="639825"/>
                  </a:lnTo>
                  <a:lnTo>
                    <a:pt x="872870" y="727709"/>
                  </a:lnTo>
                  <a:lnTo>
                    <a:pt x="1137284" y="640968"/>
                  </a:lnTo>
                  <a:lnTo>
                    <a:pt x="1050544" y="376554"/>
                  </a:lnTo>
                  <a:lnTo>
                    <a:pt x="1006220" y="464311"/>
                  </a:lnTo>
                  <a:lnTo>
                    <a:pt x="88773" y="0"/>
                  </a:lnTo>
                  <a:close/>
                </a:path>
              </a:pathLst>
            </a:custGeom>
            <a:solidFill>
              <a:srgbClr val="F05E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799969" y="3660394"/>
              <a:ext cx="1137285" cy="727710"/>
            </a:xfrm>
            <a:custGeom>
              <a:avLst/>
              <a:gdLst/>
              <a:ahLst/>
              <a:cxnLst/>
              <a:rect l="l" t="t" r="r" b="b"/>
              <a:pathLst>
                <a:path w="1137285" h="727710">
                  <a:moveTo>
                    <a:pt x="88773" y="0"/>
                  </a:moveTo>
                  <a:lnTo>
                    <a:pt x="1006220" y="464311"/>
                  </a:lnTo>
                  <a:lnTo>
                    <a:pt x="1050544" y="376554"/>
                  </a:lnTo>
                  <a:lnTo>
                    <a:pt x="1137284" y="640968"/>
                  </a:lnTo>
                  <a:lnTo>
                    <a:pt x="872870" y="727709"/>
                  </a:lnTo>
                  <a:lnTo>
                    <a:pt x="917320" y="639825"/>
                  </a:lnTo>
                  <a:lnTo>
                    <a:pt x="0" y="175513"/>
                  </a:lnTo>
                  <a:lnTo>
                    <a:pt x="88773" y="0"/>
                  </a:lnTo>
                  <a:close/>
                </a:path>
              </a:pathLst>
            </a:custGeom>
            <a:ln w="12700">
              <a:solidFill>
                <a:srgbClr val="B18B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759358" y="4171315"/>
            <a:ext cx="5903595" cy="1553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46320" marR="18669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3C3633"/>
                </a:solidFill>
                <a:latin typeface="Arial"/>
                <a:cs typeface="Arial"/>
              </a:rPr>
              <a:t>Automated Uploads through </a:t>
            </a:r>
            <a:r>
              <a:rPr dirty="0" sz="1400" spc="-20">
                <a:solidFill>
                  <a:srgbClr val="3C3633"/>
                </a:solidFill>
                <a:latin typeface="Arial"/>
                <a:cs typeface="Arial"/>
              </a:rPr>
              <a:t>SFTP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File</a:t>
            </a:r>
            <a:r>
              <a:rPr dirty="0" sz="1800" spc="-5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Upload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Frequency</a:t>
            </a:r>
            <a:r>
              <a:rPr dirty="0" sz="18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&amp;</a:t>
            </a:r>
            <a:r>
              <a:rPr dirty="0" sz="1800" spc="-3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Consistency</a:t>
            </a:r>
            <a:r>
              <a:rPr dirty="0" sz="18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are</a:t>
            </a:r>
            <a:r>
              <a:rPr dirty="0" sz="1800" spc="-4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key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C3633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Arial"/>
                <a:cs typeface="Arial"/>
              </a:rPr>
              <a:t>Success!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005" rIns="0" bIns="0" rtlCol="0" vert="horz">
            <a:spAutoFit/>
          </a:bodyPr>
          <a:lstStyle/>
          <a:p>
            <a:pPr marL="63627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Eligibility</a:t>
            </a:r>
            <a:r>
              <a:rPr dirty="0" sz="3200" spc="-6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File</a:t>
            </a:r>
            <a:r>
              <a:rPr dirty="0" sz="3200" spc="-3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1A4386"/>
                </a:solidFill>
                <a:latin typeface="Arial"/>
                <a:cs typeface="Arial"/>
              </a:rPr>
              <a:t>Specs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8327" y="1335024"/>
            <a:ext cx="11564620" cy="3695700"/>
            <a:chOff x="338327" y="1335024"/>
            <a:chExt cx="11564620" cy="3695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1335024"/>
              <a:ext cx="11564112" cy="36957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1" y="1374648"/>
              <a:ext cx="11436096" cy="356768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71601" y="1368298"/>
              <a:ext cx="11449050" cy="3580765"/>
            </a:xfrm>
            <a:custGeom>
              <a:avLst/>
              <a:gdLst/>
              <a:ahLst/>
              <a:cxnLst/>
              <a:rect l="l" t="t" r="r" b="b"/>
              <a:pathLst>
                <a:path w="11449050" h="3580765">
                  <a:moveTo>
                    <a:pt x="0" y="3580383"/>
                  </a:moveTo>
                  <a:lnTo>
                    <a:pt x="11448796" y="3580383"/>
                  </a:lnTo>
                  <a:lnTo>
                    <a:pt x="11448796" y="0"/>
                  </a:lnTo>
                  <a:lnTo>
                    <a:pt x="0" y="0"/>
                  </a:lnTo>
                  <a:lnTo>
                    <a:pt x="0" y="35803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96341" y="5326507"/>
            <a:ext cx="86258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Arial"/>
                <a:cs typeface="Arial"/>
                <a:hlinkClick r:id="rId4"/>
              </a:rPr>
              <a:t>https://hfs.illinois.gov/content/dam/soi/en/web/hfs/healthchoiceadt/documents/Collecti</a:t>
            </a:r>
            <a:r>
              <a:rPr dirty="0" sz="1800" spc="-10">
                <a:solidFill>
                  <a:srgbClr val="928BC3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Arial"/>
                <a:cs typeface="Arial"/>
                <a:hlinkClick r:id="rId4"/>
              </a:rPr>
              <a:t>veMedicalTechnologiesILPatientFileSpecs.xlsx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307959"/>
            <a:ext cx="9168765" cy="1510665"/>
          </a:xfrm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algn="ctr" marL="62865">
              <a:lnSpc>
                <a:spcPct val="100000"/>
              </a:lnSpc>
              <a:spcBef>
                <a:spcPts val="980"/>
              </a:spcBef>
            </a:pP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HealthChoice</a:t>
            </a:r>
            <a:r>
              <a:rPr dirty="0" sz="3200" spc="-7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Illinois</a:t>
            </a:r>
            <a:r>
              <a:rPr dirty="0" sz="3200" spc="-17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ADT</a:t>
            </a:r>
            <a:r>
              <a:rPr dirty="0" sz="3200" spc="-3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1A4386"/>
                </a:solidFill>
                <a:latin typeface="Arial"/>
                <a:cs typeface="Arial"/>
              </a:rPr>
              <a:t>Listserv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90"/>
              </a:spcBef>
            </a:pP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New</a:t>
            </a:r>
            <a:r>
              <a:rPr dirty="0" sz="1800" spc="-5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listserv</a:t>
            </a:r>
            <a:r>
              <a:rPr dirty="0" sz="1800" spc="-4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800" spc="-4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HealthChoice</a:t>
            </a:r>
            <a:r>
              <a:rPr dirty="0" sz="1800" spc="-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Illinois</a:t>
            </a:r>
            <a:r>
              <a:rPr dirty="0" sz="1800" spc="-3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ADT.</a:t>
            </a:r>
            <a:r>
              <a:rPr dirty="0" sz="1800" spc="33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If</a:t>
            </a:r>
            <a:r>
              <a:rPr dirty="0" sz="1800" spc="-4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you</a:t>
            </a:r>
            <a:r>
              <a:rPr dirty="0" sz="1800" spc="-3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would</a:t>
            </a:r>
            <a:r>
              <a:rPr dirty="0" sz="1800" spc="-3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like</a:t>
            </a:r>
            <a:r>
              <a:rPr dirty="0" sz="1800" spc="-2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800" spc="-4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share</a:t>
            </a:r>
            <a:r>
              <a:rPr dirty="0" sz="1800" spc="-4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this</a:t>
            </a:r>
            <a:r>
              <a:rPr dirty="0" sz="1800" spc="-4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information</a:t>
            </a:r>
            <a:r>
              <a:rPr dirty="0" sz="1800" spc="-3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800" spc="-4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3C3633"/>
                </a:solidFill>
                <a:latin typeface="Calibri"/>
                <a:cs typeface="Calibri"/>
              </a:rPr>
              <a:t>interested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parties</a:t>
            </a:r>
            <a:r>
              <a:rPr dirty="0" sz="1800" spc="-1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800" spc="-2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sign</a:t>
            </a:r>
            <a:r>
              <a:rPr dirty="0" sz="1800" spc="-1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up</a:t>
            </a:r>
            <a:r>
              <a:rPr dirty="0" sz="1800" spc="-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that</a:t>
            </a:r>
            <a:r>
              <a:rPr dirty="0" sz="1800" spc="-2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would</a:t>
            </a:r>
            <a:r>
              <a:rPr dirty="0" sz="1800" spc="-1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be great.</a:t>
            </a:r>
            <a:r>
              <a:rPr dirty="0" sz="1800" spc="36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We</a:t>
            </a:r>
            <a:r>
              <a:rPr dirty="0" sz="1800" spc="-1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won’t</a:t>
            </a:r>
            <a:r>
              <a:rPr dirty="0" sz="1800" spc="-1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send</a:t>
            </a:r>
            <a:r>
              <a:rPr dirty="0" sz="1800" spc="-2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messages</a:t>
            </a:r>
            <a:r>
              <a:rPr dirty="0" sz="1800" spc="-3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out</a:t>
            </a:r>
            <a:r>
              <a:rPr dirty="0" sz="1800" spc="-2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too</a:t>
            </a:r>
            <a:r>
              <a:rPr dirty="0" sz="1800" spc="-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often,</a:t>
            </a:r>
            <a:r>
              <a:rPr dirty="0" sz="1800" spc="-1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but</a:t>
            </a:r>
            <a:r>
              <a:rPr dirty="0" sz="1800" spc="-10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3C3633"/>
                </a:solidFill>
                <a:latin typeface="Calibri"/>
                <a:cs typeface="Calibri"/>
              </a:rPr>
              <a:t>they</a:t>
            </a:r>
            <a:r>
              <a:rPr dirty="0" sz="1800" spc="-15" b="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3C3633"/>
                </a:solidFill>
                <a:latin typeface="Calibri"/>
                <a:cs typeface="Calibri"/>
              </a:rPr>
              <a:t>would include: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48408" y="2055368"/>
            <a:ext cx="9147810" cy="3531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61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Information</a:t>
            </a:r>
            <a:r>
              <a:rPr dirty="0" sz="18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from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our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future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Steering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Committee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when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they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provide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guidance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portal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usage,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incentive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programs,</a:t>
            </a:r>
            <a:r>
              <a:rPr dirty="0" sz="18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18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quality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initiatives,</a:t>
            </a:r>
            <a:r>
              <a:rPr dirty="0" sz="18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 marL="355600" marR="147320" indent="-342900">
              <a:lnSpc>
                <a:spcPct val="1061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Announcements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links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registration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upcoming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Clinical</a:t>
            </a:r>
            <a:r>
              <a:rPr dirty="0" sz="1800" spc="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Collaboration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Groups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held 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via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webinar.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Informative</a:t>
            </a:r>
            <a:r>
              <a:rPr dirty="0" sz="18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case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studies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success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stories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they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may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help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others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use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portal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similar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35"/>
              </a:spcBef>
            </a:pP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ways.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12700" marR="3347085">
              <a:lnSpc>
                <a:spcPct val="100000"/>
              </a:lnSpc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Anyone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can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subscribe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on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following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public-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facing</a:t>
            </a:r>
            <a:r>
              <a:rPr dirty="0" sz="1800" spc="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webpage: </a:t>
            </a:r>
            <a:r>
              <a:rPr dirty="0" u="sng" sz="1800" spc="-10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https://hfs.illinois.gov/healthchoiceadt/notify.html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235585">
              <a:lnSpc>
                <a:spcPct val="100000"/>
              </a:lnSpc>
              <a:spcBef>
                <a:spcPts val="5"/>
              </a:spcBef>
            </a:pPr>
            <a:r>
              <a:rPr dirty="0" sz="1800" spc="-65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subscribe,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they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need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choose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HealthChoice</a:t>
            </a:r>
            <a:r>
              <a:rPr dirty="0" sz="1800" spc="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Illinois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ADT.</a:t>
            </a:r>
            <a:r>
              <a:rPr dirty="0" sz="1800" spc="3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After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they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submit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their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request,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an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email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will</a:t>
            </a:r>
            <a:r>
              <a:rPr dirty="0" sz="1800" spc="-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be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sent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address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they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provided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verification.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54198" y="2518029"/>
            <a:ext cx="135255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z="4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4000" spc="-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398" rIns="0" bIns="0" rtlCol="0" vert="horz">
            <a:spAutoFit/>
          </a:bodyPr>
          <a:lstStyle/>
          <a:p>
            <a:pPr marL="115570">
              <a:lnSpc>
                <a:spcPts val="3304"/>
              </a:lnSpc>
              <a:spcBef>
                <a:spcPts val="105"/>
              </a:spcBef>
            </a:pP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Save</a:t>
            </a:r>
            <a:r>
              <a:rPr dirty="0" sz="2900" spc="-4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The</a:t>
            </a:r>
            <a:r>
              <a:rPr dirty="0" sz="2900" spc="-10" b="1">
                <a:solidFill>
                  <a:srgbClr val="1A4386"/>
                </a:solidFill>
                <a:latin typeface="Arial"/>
                <a:cs typeface="Arial"/>
              </a:rPr>
              <a:t> Dates!</a:t>
            </a:r>
            <a:endParaRPr sz="2900">
              <a:latin typeface="Arial"/>
              <a:cs typeface="Arial"/>
            </a:endParaRPr>
          </a:p>
          <a:p>
            <a:pPr marL="115570">
              <a:lnSpc>
                <a:spcPts val="3304"/>
              </a:lnSpc>
            </a:pP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Upcoming</a:t>
            </a:r>
            <a:r>
              <a:rPr dirty="0" sz="2900" spc="-5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Clinical</a:t>
            </a:r>
            <a:r>
              <a:rPr dirty="0" sz="2900" spc="-6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Collaboration</a:t>
            </a:r>
            <a:r>
              <a:rPr dirty="0" sz="2900" spc="-5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1A4386"/>
                </a:solidFill>
                <a:latin typeface="Arial"/>
                <a:cs typeface="Arial"/>
              </a:rPr>
              <a:t>Events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12848" y="1595627"/>
            <a:ext cx="6997065" cy="2032000"/>
          </a:xfrm>
          <a:prstGeom prst="rect">
            <a:avLst/>
          </a:prstGeom>
          <a:ln w="9525">
            <a:solidFill>
              <a:srgbClr val="73B8E2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2023</a:t>
            </a:r>
            <a:r>
              <a:rPr dirty="0" u="sng" sz="1800" spc="-4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Clinical</a:t>
            </a:r>
            <a:r>
              <a:rPr dirty="0" u="sng" sz="1800" spc="-3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Collaboration</a:t>
            </a:r>
            <a:r>
              <a:rPr dirty="0" u="sng" sz="1800" spc="-2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Group</a:t>
            </a:r>
            <a:r>
              <a:rPr dirty="0" u="sng" sz="1800" spc="-45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Webinars</a:t>
            </a:r>
            <a:r>
              <a:rPr dirty="0" u="sng" sz="1800" spc="-15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800" spc="-45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all</a:t>
            </a:r>
            <a:r>
              <a:rPr dirty="0" u="sng" sz="1800" spc="-45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provider</a:t>
            </a:r>
            <a:r>
              <a:rPr dirty="0" u="sng" sz="1800" spc="-3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</a:rPr>
              <a:t>types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2075">
              <a:lnSpc>
                <a:spcPts val="2135"/>
              </a:lnSpc>
            </a:pP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Date:</a:t>
            </a:r>
            <a:r>
              <a:rPr dirty="0" sz="1800" spc="-5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A4386"/>
                </a:solidFill>
                <a:latin typeface="Arial"/>
                <a:cs typeface="Arial"/>
              </a:rPr>
              <a:t>Thursday,</a:t>
            </a:r>
            <a:r>
              <a:rPr dirty="0" sz="1800" spc="-9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August</a:t>
            </a:r>
            <a:r>
              <a:rPr dirty="0" sz="1800" spc="-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3,</a:t>
            </a:r>
            <a:r>
              <a:rPr dirty="0" sz="1800" spc="-2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2023;</a:t>
            </a:r>
            <a:r>
              <a:rPr dirty="0" sz="1800" spc="-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12pm</a:t>
            </a:r>
            <a:r>
              <a:rPr dirty="0" sz="1800" spc="-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–</a:t>
            </a:r>
            <a:r>
              <a:rPr dirty="0" sz="1800" spc="-2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4386"/>
                </a:solidFill>
                <a:latin typeface="Arial"/>
                <a:cs typeface="Arial"/>
              </a:rPr>
              <a:t>1:00pm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ts val="2135"/>
              </a:lnSpc>
            </a:pPr>
            <a:r>
              <a:rPr dirty="0" sz="1800" spc="-10">
                <a:solidFill>
                  <a:srgbClr val="000D13"/>
                </a:solidFill>
                <a:latin typeface="Calibri"/>
                <a:cs typeface="Calibri"/>
              </a:rPr>
              <a:t>Registration</a:t>
            </a:r>
            <a:r>
              <a:rPr dirty="0" sz="1800" spc="-5">
                <a:solidFill>
                  <a:srgbClr val="000D1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D13"/>
                </a:solidFill>
                <a:latin typeface="Calibri"/>
                <a:cs typeface="Calibri"/>
              </a:rPr>
              <a:t>Link:</a:t>
            </a:r>
            <a:r>
              <a:rPr dirty="0" sz="1800" spc="5">
                <a:solidFill>
                  <a:srgbClr val="000D13"/>
                </a:solidFill>
                <a:latin typeface="Calibri"/>
                <a:cs typeface="Calibri"/>
              </a:rPr>
              <a:t> </a:t>
            </a:r>
            <a:r>
              <a:rPr dirty="0" u="sng" sz="180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Click</a:t>
            </a:r>
            <a:r>
              <a:rPr dirty="0" u="sng" sz="1800" spc="-25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80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Here</a:t>
            </a:r>
            <a:r>
              <a:rPr dirty="0" u="sng" sz="1800" spc="-35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80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to</a:t>
            </a:r>
            <a:r>
              <a:rPr dirty="0" u="sng" sz="1800" spc="-1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2"/>
              </a:rPr>
              <a:t> Register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libri"/>
              <a:cs typeface="Calibri"/>
            </a:endParaRPr>
          </a:p>
          <a:p>
            <a:pPr marL="92075">
              <a:lnSpc>
                <a:spcPts val="2135"/>
              </a:lnSpc>
            </a:pP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Date:</a:t>
            </a:r>
            <a:r>
              <a:rPr dirty="0" sz="1800" spc="-7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4386"/>
                </a:solidFill>
                <a:latin typeface="Arial"/>
                <a:cs typeface="Arial"/>
              </a:rPr>
              <a:t>Thursday,</a:t>
            </a:r>
            <a:r>
              <a:rPr dirty="0" sz="1800" spc="-2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November</a:t>
            </a:r>
            <a:r>
              <a:rPr dirty="0" sz="1800" spc="-3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2,</a:t>
            </a:r>
            <a:r>
              <a:rPr dirty="0" sz="1800" spc="-4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2023;</a:t>
            </a:r>
            <a:r>
              <a:rPr dirty="0" sz="1800" spc="-4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12pm</a:t>
            </a:r>
            <a:r>
              <a:rPr dirty="0" sz="1800" spc="-2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A4386"/>
                </a:solidFill>
                <a:latin typeface="Arial"/>
                <a:cs typeface="Arial"/>
              </a:rPr>
              <a:t>–</a:t>
            </a:r>
            <a:r>
              <a:rPr dirty="0" sz="1800" spc="-4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A4386"/>
                </a:solidFill>
                <a:latin typeface="Arial"/>
                <a:cs typeface="Arial"/>
              </a:rPr>
              <a:t>1:00pm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ts val="2135"/>
              </a:lnSpc>
            </a:pPr>
            <a:r>
              <a:rPr dirty="0" sz="1800" spc="-10">
                <a:solidFill>
                  <a:srgbClr val="000D13"/>
                </a:solidFill>
                <a:latin typeface="Calibri"/>
                <a:cs typeface="Calibri"/>
              </a:rPr>
              <a:t>Registration</a:t>
            </a:r>
            <a:r>
              <a:rPr dirty="0" sz="1800" spc="-5">
                <a:solidFill>
                  <a:srgbClr val="000D1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D13"/>
                </a:solidFill>
                <a:latin typeface="Calibri"/>
                <a:cs typeface="Calibri"/>
              </a:rPr>
              <a:t>Link:</a:t>
            </a:r>
            <a:r>
              <a:rPr dirty="0" sz="1800" spc="5">
                <a:solidFill>
                  <a:srgbClr val="000D13"/>
                </a:solidFill>
                <a:latin typeface="Calibri"/>
                <a:cs typeface="Calibri"/>
              </a:rPr>
              <a:t> </a:t>
            </a:r>
            <a:r>
              <a:rPr dirty="0" u="sng" sz="180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3"/>
              </a:rPr>
              <a:t>Click</a:t>
            </a:r>
            <a:r>
              <a:rPr dirty="0" u="sng" sz="1800" spc="-25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3"/>
              </a:rPr>
              <a:t>Here</a:t>
            </a:r>
            <a:r>
              <a:rPr dirty="0" u="sng" sz="1800" spc="-35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80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3"/>
              </a:rPr>
              <a:t>to</a:t>
            </a:r>
            <a:r>
              <a:rPr dirty="0" u="sng" sz="1800" spc="-10" b="1">
                <a:solidFill>
                  <a:srgbClr val="928BC3"/>
                </a:solidFill>
                <a:uFill>
                  <a:solidFill>
                    <a:srgbClr val="928BC3"/>
                  </a:solidFill>
                </a:uFill>
                <a:latin typeface="Calibri"/>
                <a:cs typeface="Calibri"/>
                <a:hlinkClick r:id="rId3"/>
              </a:rPr>
              <a:t> 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92476" y="3939997"/>
            <a:ext cx="7031355" cy="17646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1C4285"/>
                </a:solidFill>
                <a:latin typeface="Arial"/>
                <a:cs typeface="Arial"/>
              </a:rPr>
              <a:t>Topics</a:t>
            </a:r>
            <a:r>
              <a:rPr dirty="0" sz="1800" spc="-7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C4285"/>
                </a:solidFill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Setting</a:t>
            </a:r>
            <a:r>
              <a:rPr dirty="0" sz="1600" spc="-6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group’s</a:t>
            </a:r>
            <a:r>
              <a:rPr dirty="0" sz="16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collaborative</a:t>
            </a:r>
            <a:r>
              <a:rPr dirty="0" sz="1600" spc="-7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clinical</a:t>
            </a:r>
            <a:r>
              <a:rPr dirty="0" sz="1600" spc="-9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initiative</a:t>
            </a:r>
            <a:r>
              <a:rPr dirty="0" sz="1600" spc="-7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and</a:t>
            </a:r>
            <a:r>
              <a:rPr dirty="0" sz="16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its</a:t>
            </a:r>
            <a:r>
              <a:rPr dirty="0" sz="16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related</a:t>
            </a:r>
            <a:r>
              <a:rPr dirty="0" sz="1600" spc="-4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goals</a:t>
            </a:r>
            <a:endParaRPr sz="16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Courier New"/>
              <a:buChar char="o"/>
              <a:tabLst>
                <a:tab pos="755650" algn="l"/>
              </a:tabLst>
            </a:pP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Monitoring/discussing</a:t>
            </a:r>
            <a:r>
              <a:rPr dirty="0" sz="1600" spc="-7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progress</a:t>
            </a:r>
            <a:r>
              <a:rPr dirty="0" sz="16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toward</a:t>
            </a:r>
            <a:r>
              <a:rPr dirty="0" sz="16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goals</a:t>
            </a:r>
            <a:r>
              <a:rPr dirty="0" sz="16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making</a:t>
            </a:r>
            <a:r>
              <a:rPr dirty="0" sz="16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adjustments</a:t>
            </a:r>
            <a:endParaRPr sz="16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Courier New"/>
              <a:buChar char="o"/>
              <a:tabLst>
                <a:tab pos="755650" algn="l"/>
              </a:tabLst>
            </a:pP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Patient</a:t>
            </a:r>
            <a:r>
              <a:rPr dirty="0" sz="1600" spc="-6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level</a:t>
            </a:r>
            <a:r>
              <a:rPr dirty="0" sz="1600" spc="-7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success</a:t>
            </a:r>
            <a:r>
              <a:rPr dirty="0" sz="1600" spc="-6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stories</a:t>
            </a:r>
            <a:endParaRPr sz="16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Courier New"/>
              <a:buChar char="o"/>
              <a:tabLst>
                <a:tab pos="755650" algn="l"/>
              </a:tabLst>
            </a:pP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Workgroup</a:t>
            </a:r>
            <a:r>
              <a:rPr dirty="0" sz="1600" spc="-3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recommendations</a:t>
            </a:r>
            <a:endParaRPr sz="16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Courier New"/>
              <a:buChar char="o"/>
              <a:tabLst>
                <a:tab pos="755650" algn="l"/>
              </a:tabLst>
            </a:pP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New</a:t>
            </a:r>
            <a:r>
              <a:rPr dirty="0" sz="1600" spc="-6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Provider</a:t>
            </a:r>
            <a:r>
              <a:rPr dirty="0" sz="16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Notices</a:t>
            </a:r>
            <a:endParaRPr sz="16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Courier New"/>
              <a:buChar char="o"/>
              <a:tabLst>
                <a:tab pos="755650" algn="l"/>
              </a:tabLst>
            </a:pP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Platform</a:t>
            </a:r>
            <a:r>
              <a:rPr dirty="0" sz="1600" spc="-6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enhancements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992366"/>
            <a:ext cx="12192000" cy="866140"/>
            <a:chOff x="0" y="5992366"/>
            <a:chExt cx="12192000" cy="866140"/>
          </a:xfrm>
        </p:grpSpPr>
        <p:sp>
          <p:nvSpPr>
            <p:cNvPr id="3" name="object 3" descr=""/>
            <p:cNvSpPr/>
            <p:nvPr/>
          </p:nvSpPr>
          <p:spPr>
            <a:xfrm>
              <a:off x="0" y="5992366"/>
              <a:ext cx="12192000" cy="866140"/>
            </a:xfrm>
            <a:custGeom>
              <a:avLst/>
              <a:gdLst/>
              <a:ahLst/>
              <a:cxnLst/>
              <a:rect l="l" t="t" r="r" b="b"/>
              <a:pathLst>
                <a:path w="12192000" h="866140">
                  <a:moveTo>
                    <a:pt x="12191999" y="0"/>
                  </a:moveTo>
                  <a:lnTo>
                    <a:pt x="0" y="0"/>
                  </a:lnTo>
                  <a:lnTo>
                    <a:pt x="0" y="865630"/>
                  </a:lnTo>
                  <a:lnTo>
                    <a:pt x="12191999" y="865630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1A43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9464" y="6493676"/>
              <a:ext cx="1203547" cy="2004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415" y="6311358"/>
              <a:ext cx="71371" cy="9831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622" y="6310406"/>
              <a:ext cx="122748" cy="10023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6263642"/>
              <a:ext cx="455795" cy="456262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0"/>
            <a:ext cx="12192000" cy="1645920"/>
            <a:chOff x="0" y="0"/>
            <a:chExt cx="12192000" cy="1645920"/>
          </a:xfrm>
        </p:grpSpPr>
        <p:sp>
          <p:nvSpPr>
            <p:cNvPr id="9" name="object 9" descr=""/>
            <p:cNvSpPr/>
            <p:nvPr/>
          </p:nvSpPr>
          <p:spPr>
            <a:xfrm>
              <a:off x="0" y="0"/>
              <a:ext cx="12192000" cy="349250"/>
            </a:xfrm>
            <a:custGeom>
              <a:avLst/>
              <a:gdLst/>
              <a:ahLst/>
              <a:cxnLst/>
              <a:rect l="l" t="t" r="r" b="b"/>
              <a:pathLst>
                <a:path w="12192000" h="349250">
                  <a:moveTo>
                    <a:pt x="12191999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12191999" y="348996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75B8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153155" cy="164591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8827" y="336804"/>
              <a:ext cx="352425" cy="373380"/>
            </a:xfrm>
            <a:custGeom>
              <a:avLst/>
              <a:gdLst/>
              <a:ahLst/>
              <a:cxnLst/>
              <a:rect l="l" t="t" r="r" b="b"/>
              <a:pathLst>
                <a:path w="352425" h="373380">
                  <a:moveTo>
                    <a:pt x="352044" y="0"/>
                  </a:moveTo>
                  <a:lnTo>
                    <a:pt x="0" y="0"/>
                  </a:lnTo>
                  <a:lnTo>
                    <a:pt x="0" y="373380"/>
                  </a:lnTo>
                  <a:lnTo>
                    <a:pt x="352044" y="373380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dirty="0" sz="3600" b="1">
                <a:solidFill>
                  <a:srgbClr val="1C4285"/>
                </a:solidFill>
                <a:latin typeface="Arial"/>
                <a:cs typeface="Arial"/>
              </a:rPr>
              <a:t>HealthChoice</a:t>
            </a:r>
            <a:r>
              <a:rPr dirty="0" sz="3600" spc="-55" b="1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C4285"/>
                </a:solidFill>
                <a:latin typeface="Arial"/>
                <a:cs typeface="Arial"/>
              </a:rPr>
              <a:t>Illinois</a:t>
            </a:r>
            <a:r>
              <a:rPr dirty="0" sz="3600" spc="-155" b="1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C4285"/>
                </a:solidFill>
                <a:latin typeface="Arial"/>
                <a:cs typeface="Arial"/>
              </a:rPr>
              <a:t>ADT</a:t>
            </a:r>
            <a:r>
              <a:rPr dirty="0" sz="3600" spc="-55" b="1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C4285"/>
                </a:solidFill>
                <a:latin typeface="Arial"/>
                <a:cs typeface="Arial"/>
              </a:rPr>
              <a:t>Web</a:t>
            </a:r>
            <a:r>
              <a:rPr dirty="0" sz="3600" spc="-50" b="1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1C4285"/>
                </a:solidFill>
                <a:latin typeface="Arial"/>
                <a:cs typeface="Arial"/>
              </a:rPr>
              <a:t>Page</a:t>
            </a:r>
            <a:endParaRPr sz="3600">
              <a:latin typeface="Arial"/>
              <a:cs typeface="Arial"/>
            </a:endParaRPr>
          </a:p>
          <a:p>
            <a:pPr marL="1873885">
              <a:lnSpc>
                <a:spcPct val="100000"/>
              </a:lnSpc>
              <a:spcBef>
                <a:spcPts val="825"/>
              </a:spcBef>
            </a:pPr>
            <a:r>
              <a:rPr dirty="0" u="sng" sz="1400" b="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HealthChoice</a:t>
            </a:r>
            <a:r>
              <a:rPr dirty="0" u="sng" sz="1400" spc="-65" b="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400" b="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IL</a:t>
            </a:r>
            <a:r>
              <a:rPr dirty="0" u="sng" sz="1400" spc="-140" b="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400" b="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ADT</a:t>
            </a:r>
            <a:r>
              <a:rPr dirty="0" u="sng" sz="1400" spc="-45" b="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400" spc="-20" b="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Page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926079" y="1459988"/>
            <a:ext cx="7793990" cy="5398135"/>
            <a:chOff x="2926079" y="1459988"/>
            <a:chExt cx="7793990" cy="5398135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6079" y="1459988"/>
              <a:ext cx="7793735" cy="53980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6287" y="1577340"/>
              <a:ext cx="7513319" cy="525170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5827" y="1706880"/>
              <a:ext cx="7258811" cy="4997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4072" y="524967"/>
            <a:ext cx="23647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1A4386"/>
                </a:solidFill>
                <a:latin typeface="Arial"/>
                <a:cs typeface="Arial"/>
              </a:rPr>
              <a:t>Resources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0466" y="1222959"/>
            <a:ext cx="1168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State</a:t>
            </a:r>
            <a:r>
              <a:rPr dirty="0" u="sng" sz="1800" spc="-35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5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HFS</a:t>
            </a:r>
            <a:r>
              <a:rPr dirty="0" u="sng" sz="1800" spc="50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04441" y="1248867"/>
            <a:ext cx="9329420" cy="1250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96004" algn="l"/>
              </a:tabLst>
            </a:pP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Website:</a:t>
            </a:r>
            <a:r>
              <a:rPr dirty="0" sz="16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2"/>
              </a:rPr>
              <a:t>HealthChoice</a:t>
            </a:r>
            <a:r>
              <a:rPr dirty="0" u="sng" sz="1600" spc="-45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 spc="-1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2"/>
              </a:rPr>
              <a:t>Illinois</a:t>
            </a:r>
            <a:r>
              <a:rPr dirty="0" u="sng" sz="1600" spc="-114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 spc="-25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2"/>
              </a:rPr>
              <a:t>ADT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	HFS</a:t>
            </a:r>
            <a:r>
              <a:rPr dirty="0" sz="1600" spc="-6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Program</a:t>
            </a:r>
            <a:r>
              <a:rPr dirty="0" sz="1600" spc="-4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Email:</a:t>
            </a:r>
            <a:r>
              <a:rPr dirty="0" sz="1600" spc="-5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1A4386"/>
                </a:solidFill>
                <a:uFill>
                  <a:solidFill>
                    <a:srgbClr val="1A4386"/>
                  </a:solidFill>
                </a:uFill>
                <a:latin typeface="Arial"/>
                <a:cs typeface="Arial"/>
                <a:hlinkClick r:id="rId3"/>
              </a:rPr>
              <a:t>HFS.HealthChoiceIllinoisADT@Illinois.gov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30480" marR="6248400">
              <a:lnSpc>
                <a:spcPct val="100000"/>
              </a:lnSpc>
            </a:pP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ListServ:</a:t>
            </a:r>
            <a:r>
              <a:rPr dirty="0" sz="16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4"/>
              </a:rPr>
              <a:t>Click</a:t>
            </a:r>
            <a:r>
              <a:rPr dirty="0" u="sng" sz="1600" spc="-6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4"/>
              </a:rPr>
              <a:t>to</a:t>
            </a:r>
            <a:r>
              <a:rPr dirty="0" u="sng" sz="1600" spc="-3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 spc="-1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4"/>
              </a:rPr>
              <a:t>Subscribe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Choose</a:t>
            </a:r>
            <a:r>
              <a:rPr dirty="0" sz="1600" spc="-3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Arial"/>
                <a:cs typeface="Arial"/>
              </a:rPr>
              <a:t>HealthChoice</a:t>
            </a:r>
            <a:r>
              <a:rPr dirty="0" sz="1600" spc="-3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Arial"/>
                <a:cs typeface="Arial"/>
              </a:rPr>
              <a:t>Illinois</a:t>
            </a:r>
            <a:r>
              <a:rPr dirty="0" sz="1600" spc="-12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C3633"/>
                </a:solidFill>
                <a:latin typeface="Arial"/>
                <a:cs typeface="Arial"/>
              </a:rPr>
              <a:t>ADT</a:t>
            </a:r>
            <a:endParaRPr sz="16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An</a:t>
            </a:r>
            <a:r>
              <a:rPr dirty="0" sz="16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email</a:t>
            </a:r>
            <a:r>
              <a:rPr dirty="0" sz="16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will</a:t>
            </a:r>
            <a:r>
              <a:rPr dirty="0" sz="1600" spc="-3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be</a:t>
            </a:r>
            <a:r>
              <a:rPr dirty="0" sz="1600" spc="-2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sent</a:t>
            </a:r>
            <a:r>
              <a:rPr dirty="0" sz="1600" spc="-3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where</a:t>
            </a:r>
            <a:r>
              <a:rPr dirty="0" sz="16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Arial"/>
                <a:cs typeface="Arial"/>
              </a:rPr>
              <a:t>additional</a:t>
            </a:r>
            <a:r>
              <a:rPr dirty="0" sz="1600" spc="-4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Arial"/>
                <a:cs typeface="Arial"/>
              </a:rPr>
              <a:t>verification</a:t>
            </a:r>
            <a:r>
              <a:rPr dirty="0" sz="1600" spc="-4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must</a:t>
            </a:r>
            <a:r>
              <a:rPr dirty="0" sz="1600" spc="-20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C3633"/>
                </a:solidFill>
                <a:latin typeface="Arial"/>
                <a:cs typeface="Arial"/>
              </a:rPr>
              <a:t>be</a:t>
            </a:r>
            <a:r>
              <a:rPr dirty="0" sz="1600" spc="-15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Arial"/>
                <a:cs typeface="Arial"/>
              </a:rPr>
              <a:t>confirmed.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0466" y="2718257"/>
            <a:ext cx="9991725" cy="2434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68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Ambulatory</a:t>
            </a:r>
            <a:r>
              <a:rPr dirty="0" sz="1600" spc="-8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and</a:t>
            </a:r>
            <a:r>
              <a:rPr dirty="0" sz="1600" spc="-9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Community</a:t>
            </a:r>
            <a:r>
              <a:rPr dirty="0" sz="1600" spc="-8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Provider</a:t>
            </a:r>
            <a:r>
              <a:rPr dirty="0" sz="1600" spc="-8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C4285"/>
                </a:solidFill>
                <a:latin typeface="Arial"/>
                <a:cs typeface="Arial"/>
              </a:rPr>
              <a:t>Engagement:</a:t>
            </a:r>
            <a:r>
              <a:rPr dirty="0" sz="1600" spc="-7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5"/>
              </a:rPr>
              <a:t>Survey</a:t>
            </a:r>
            <a:endParaRPr sz="1600">
              <a:latin typeface="Arial"/>
              <a:cs typeface="Arial"/>
            </a:endParaRPr>
          </a:p>
          <a:p>
            <a:pPr marL="12700" marR="22860">
              <a:lnSpc>
                <a:spcPct val="189300"/>
              </a:lnSpc>
              <a:spcBef>
                <a:spcPts val="580"/>
              </a:spcBef>
              <a:tabLst>
                <a:tab pos="3810635" algn="l"/>
              </a:tabLst>
            </a:pPr>
            <a:r>
              <a:rPr dirty="0" u="sng" sz="180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Collective</a:t>
            </a:r>
            <a:r>
              <a:rPr dirty="0" u="sng" sz="1800" spc="-13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Medical/PointClickCare</a:t>
            </a:r>
            <a:r>
              <a:rPr dirty="0" sz="1800" b="1">
                <a:solidFill>
                  <a:srgbClr val="3C3633"/>
                </a:solidFill>
                <a:latin typeface="Arial"/>
                <a:cs typeface="Arial"/>
              </a:rPr>
              <a:t>	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Customer</a:t>
            </a:r>
            <a:r>
              <a:rPr dirty="0" sz="1600" spc="-5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Community</a:t>
            </a:r>
            <a:r>
              <a:rPr dirty="0" sz="1600" spc="-5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Site:</a:t>
            </a:r>
            <a:r>
              <a:rPr dirty="0" sz="1600" spc="-5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6"/>
              </a:rPr>
              <a:t>https://community.collectivemedical.com/</a:t>
            </a:r>
            <a:r>
              <a:rPr dirty="0" sz="16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Collective</a:t>
            </a:r>
            <a:r>
              <a:rPr dirty="0" sz="1600" spc="-9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Medical</a:t>
            </a:r>
            <a:r>
              <a:rPr dirty="0" sz="1600" spc="-9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Support</a:t>
            </a:r>
            <a:r>
              <a:rPr dirty="0" sz="1600" spc="-50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A4386"/>
                </a:solidFill>
                <a:latin typeface="Arial"/>
                <a:cs typeface="Arial"/>
              </a:rPr>
              <a:t>Email:</a:t>
            </a:r>
            <a:r>
              <a:rPr dirty="0" sz="1600" spc="-65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1C4285"/>
                </a:solidFill>
                <a:uFill>
                  <a:solidFill>
                    <a:srgbClr val="1C4285"/>
                  </a:solidFill>
                </a:uFill>
                <a:latin typeface="Arial"/>
                <a:cs typeface="Arial"/>
                <a:hlinkClick r:id="rId7"/>
              </a:rPr>
              <a:t>support@collectivemedicaltech.com</a:t>
            </a:r>
            <a:endParaRPr sz="1600">
              <a:latin typeface="Arial"/>
              <a:cs typeface="Arial"/>
            </a:endParaRPr>
          </a:p>
          <a:p>
            <a:pPr marL="4138295">
              <a:lnSpc>
                <a:spcPct val="100000"/>
              </a:lnSpc>
              <a:spcBef>
                <a:spcPts val="1325"/>
              </a:spcBef>
            </a:pPr>
            <a:r>
              <a:rPr dirty="0" u="sng" sz="180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Let’s</a:t>
            </a:r>
            <a:r>
              <a:rPr dirty="0" u="sng" sz="1800" spc="-45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Get</a:t>
            </a:r>
            <a:r>
              <a:rPr dirty="0" u="sng" sz="1800" spc="-35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3C3633"/>
                </a:solidFill>
                <a:uFill>
                  <a:solidFill>
                    <a:srgbClr val="3C3633"/>
                  </a:solidFill>
                </a:uFill>
                <a:latin typeface="Arial"/>
                <a:cs typeface="Arial"/>
              </a:rPr>
              <a:t>Engaged!</a:t>
            </a:r>
            <a:endParaRPr sz="1800">
              <a:latin typeface="Arial"/>
              <a:cs typeface="Arial"/>
            </a:endParaRPr>
          </a:p>
          <a:p>
            <a:pPr algn="ctr" marL="354965">
              <a:lnSpc>
                <a:spcPct val="100000"/>
              </a:lnSpc>
              <a:spcBef>
                <a:spcPts val="1685"/>
              </a:spcBef>
            </a:pP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Want</a:t>
            </a:r>
            <a:r>
              <a:rPr dirty="0" sz="1400" spc="-6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an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C4285"/>
                </a:solidFill>
                <a:latin typeface="Arial"/>
                <a:cs typeface="Arial"/>
              </a:rPr>
              <a:t>in-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person</a:t>
            </a:r>
            <a:r>
              <a:rPr dirty="0" sz="14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visit</a:t>
            </a:r>
            <a:r>
              <a:rPr dirty="0" sz="1400" spc="-1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from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Collective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to</a:t>
            </a:r>
            <a:r>
              <a:rPr dirty="0" sz="1400" spc="-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help</a:t>
            </a:r>
            <a:r>
              <a:rPr dirty="0" sz="1400" spc="-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your</a:t>
            </a:r>
            <a:r>
              <a:rPr dirty="0" sz="1400" spc="-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team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learn</a:t>
            </a:r>
            <a:r>
              <a:rPr dirty="0" sz="1400" spc="-4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how</a:t>
            </a:r>
            <a:r>
              <a:rPr dirty="0" sz="1400" spc="-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best</a:t>
            </a:r>
            <a:r>
              <a:rPr dirty="0" sz="1400" spc="-4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use</a:t>
            </a:r>
            <a:r>
              <a:rPr dirty="0" sz="1400" spc="-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platform?</a:t>
            </a:r>
            <a:r>
              <a:rPr dirty="0" sz="1400" spc="26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A</a:t>
            </a:r>
            <a:r>
              <a:rPr dirty="0" sz="1400" spc="-10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specialized</a:t>
            </a:r>
            <a:r>
              <a:rPr dirty="0" sz="1400" spc="-5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Zoom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C4285"/>
                </a:solidFill>
                <a:latin typeface="Arial"/>
                <a:cs typeface="Arial"/>
              </a:rPr>
              <a:t>training?</a:t>
            </a:r>
            <a:endParaRPr sz="1400">
              <a:latin typeface="Arial"/>
              <a:cs typeface="Arial"/>
            </a:endParaRPr>
          </a:p>
          <a:p>
            <a:pPr algn="ctr" marL="358140">
              <a:lnSpc>
                <a:spcPct val="100000"/>
              </a:lnSpc>
            </a:pP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Click</a:t>
            </a:r>
            <a:r>
              <a:rPr dirty="0" sz="1400" spc="-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here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schedule</a:t>
            </a:r>
            <a:r>
              <a:rPr dirty="0" sz="14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a</a:t>
            </a:r>
            <a:r>
              <a:rPr dirty="0" sz="1400" spc="-2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call</a:t>
            </a:r>
            <a:r>
              <a:rPr dirty="0" sz="1400" spc="-2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discuss</a:t>
            </a:r>
            <a:r>
              <a:rPr dirty="0" sz="1400" spc="-50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C4285"/>
                </a:solidFill>
                <a:latin typeface="Arial"/>
                <a:cs typeface="Arial"/>
              </a:rPr>
              <a:t>your</a:t>
            </a:r>
            <a:r>
              <a:rPr dirty="0" sz="1400" spc="-5">
                <a:solidFill>
                  <a:srgbClr val="1C428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C4285"/>
                </a:solidFill>
                <a:latin typeface="Arial"/>
                <a:cs typeface="Arial"/>
              </a:rPr>
              <a:t>needs!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97017" y="5375579"/>
            <a:ext cx="1128395" cy="256540"/>
          </a:xfrm>
          <a:prstGeom prst="rect">
            <a:avLst/>
          </a:prstGeom>
          <a:solidFill>
            <a:srgbClr val="00008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975"/>
              </a:lnSpc>
            </a:pPr>
            <a:r>
              <a:rPr dirty="0" u="sng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Click</a:t>
            </a:r>
            <a:r>
              <a:rPr dirty="0" u="sng" sz="1800" spc="-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8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8"/>
              </a:rPr>
              <a:t>Here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400811"/>
            <a:ext cx="11344656" cy="6071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094" y="2726182"/>
            <a:ext cx="261175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FFFFFF"/>
                </a:solidFill>
              </a:rPr>
              <a:t>Appendix</a:t>
            </a:r>
            <a:endParaRPr sz="5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53278" y="1285494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 h="0">
                <a:moveTo>
                  <a:pt x="0" y="0"/>
                </a:moveTo>
                <a:lnTo>
                  <a:pt x="887349" y="0"/>
                </a:lnTo>
              </a:path>
            </a:pathLst>
          </a:custGeom>
          <a:ln w="28575">
            <a:solidFill>
              <a:srgbClr val="96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3319" y="333501"/>
            <a:ext cx="378523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Sample</a:t>
            </a:r>
            <a:r>
              <a:rPr dirty="0" sz="3200" spc="-10"/>
              <a:t> </a:t>
            </a:r>
            <a:r>
              <a:rPr dirty="0" sz="3200"/>
              <a:t>Daily</a:t>
            </a:r>
            <a:r>
              <a:rPr dirty="0" sz="3200" spc="-10"/>
              <a:t> Workflow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1181100" y="5695188"/>
            <a:ext cx="10106025" cy="1031875"/>
          </a:xfrm>
          <a:prstGeom prst="rect">
            <a:avLst/>
          </a:prstGeom>
          <a:solidFill>
            <a:srgbClr val="9DC7F3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518159">
              <a:lnSpc>
                <a:spcPct val="100000"/>
              </a:lnSpc>
            </a:pPr>
            <a:r>
              <a:rPr dirty="0" sz="1900" b="1">
                <a:solidFill>
                  <a:srgbClr val="414141"/>
                </a:solidFill>
                <a:latin typeface="Calibri"/>
                <a:cs typeface="Calibri"/>
              </a:rPr>
              <a:t>Outcome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:</a:t>
            </a:r>
            <a:r>
              <a:rPr dirty="0" sz="1900" spc="-4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Clinic</a:t>
            </a:r>
            <a:r>
              <a:rPr dirty="0" sz="1900" spc="-5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414141"/>
                </a:solidFill>
                <a:latin typeface="Calibri"/>
                <a:cs typeface="Calibri"/>
              </a:rPr>
              <a:t>develops</a:t>
            </a:r>
            <a:r>
              <a:rPr dirty="0" sz="1900" spc="-4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timely</a:t>
            </a:r>
            <a:r>
              <a:rPr dirty="0" sz="1900" spc="-5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patient</a:t>
            </a:r>
            <a:r>
              <a:rPr dirty="0" sz="1900" spc="-6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care</a:t>
            </a:r>
            <a:r>
              <a:rPr dirty="0" sz="1900" spc="-6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plans</a:t>
            </a:r>
            <a:r>
              <a:rPr dirty="0" sz="1900" spc="-6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414141"/>
                </a:solidFill>
                <a:latin typeface="Calibri"/>
                <a:cs typeface="Calibri"/>
              </a:rPr>
              <a:t>informed</a:t>
            </a:r>
            <a:r>
              <a:rPr dirty="0" sz="1900" spc="-50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by</a:t>
            </a:r>
            <a:r>
              <a:rPr dirty="0" sz="1900" spc="-5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regular</a:t>
            </a:r>
            <a:r>
              <a:rPr dirty="0" sz="19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use</a:t>
            </a:r>
            <a:r>
              <a:rPr dirty="0" sz="1900" spc="-6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414141"/>
                </a:solidFill>
                <a:latin typeface="Calibri"/>
                <a:cs typeface="Calibri"/>
              </a:rPr>
              <a:t>of</a:t>
            </a:r>
            <a:r>
              <a:rPr dirty="0" sz="19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414141"/>
                </a:solidFill>
                <a:latin typeface="Calibri"/>
                <a:cs typeface="Calibri"/>
              </a:rPr>
              <a:t>PointClickCare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181100" y="4123944"/>
            <a:ext cx="10106025" cy="1586865"/>
          </a:xfrm>
          <a:custGeom>
            <a:avLst/>
            <a:gdLst/>
            <a:ahLst/>
            <a:cxnLst/>
            <a:rect l="l" t="t" r="r" b="b"/>
            <a:pathLst>
              <a:path w="10106025" h="1586864">
                <a:moveTo>
                  <a:pt x="10105644" y="0"/>
                </a:moveTo>
                <a:lnTo>
                  <a:pt x="0" y="0"/>
                </a:lnTo>
                <a:lnTo>
                  <a:pt x="0" y="1030858"/>
                </a:lnTo>
                <a:lnTo>
                  <a:pt x="4854448" y="1030858"/>
                </a:lnTo>
                <a:lnTo>
                  <a:pt x="4854448" y="1189862"/>
                </a:lnTo>
                <a:lnTo>
                  <a:pt x="4656201" y="1189862"/>
                </a:lnTo>
                <a:lnTo>
                  <a:pt x="5052822" y="1586483"/>
                </a:lnTo>
                <a:lnTo>
                  <a:pt x="5449443" y="1189862"/>
                </a:lnTo>
                <a:lnTo>
                  <a:pt x="5251196" y="1189862"/>
                </a:lnTo>
                <a:lnTo>
                  <a:pt x="5251196" y="1030858"/>
                </a:lnTo>
                <a:lnTo>
                  <a:pt x="10105644" y="1030858"/>
                </a:lnTo>
                <a:lnTo>
                  <a:pt x="10105644" y="0"/>
                </a:lnTo>
                <a:close/>
              </a:path>
            </a:pathLst>
          </a:custGeom>
          <a:solidFill>
            <a:srgbClr val="9DC7F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176337" y="4119181"/>
          <a:ext cx="10191750" cy="103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3330"/>
                <a:gridCol w="5052060"/>
              </a:tblGrid>
              <a:tr h="5575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dirty="0" sz="19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monitoring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900" spc="-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via</a:t>
                      </a:r>
                      <a:r>
                        <a:rPr dirty="0" sz="19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PointClickCare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876D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3709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Assess</a:t>
                      </a:r>
                      <a:r>
                        <a:rPr dirty="0" sz="14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4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coordination</a:t>
                      </a:r>
                      <a:r>
                        <a:rPr dirty="0" sz="14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referral</a:t>
                      </a:r>
                      <a:r>
                        <a:rPr dirty="0" sz="14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r>
                        <a:rPr dirty="0" sz="14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4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14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utilizers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858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  <a:tc>
                  <a:txBody>
                    <a:bodyPr/>
                    <a:lstStyle/>
                    <a:p>
                      <a:pPr marL="1617980" marR="635635" indent="-975360">
                        <a:lnSpc>
                          <a:spcPts val="1510"/>
                        </a:lnSpc>
                        <a:spcBef>
                          <a:spcPts val="295"/>
                        </a:spcBef>
                      </a:pP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Assess</a:t>
                      </a:r>
                      <a:r>
                        <a:rPr dirty="0" sz="1400" spc="-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transitional</a:t>
                      </a:r>
                      <a:r>
                        <a:rPr dirty="0" sz="14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4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r>
                        <a:rPr dirty="0" sz="14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6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frequent</a:t>
                      </a:r>
                      <a:r>
                        <a:rPr dirty="0" sz="14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Inpatient admissions/readmissions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1181100" y="2554223"/>
            <a:ext cx="10106025" cy="1586865"/>
          </a:xfrm>
          <a:custGeom>
            <a:avLst/>
            <a:gdLst/>
            <a:ahLst/>
            <a:cxnLst/>
            <a:rect l="l" t="t" r="r" b="b"/>
            <a:pathLst>
              <a:path w="10106025" h="1586864">
                <a:moveTo>
                  <a:pt x="10105644" y="0"/>
                </a:moveTo>
                <a:lnTo>
                  <a:pt x="0" y="0"/>
                </a:lnTo>
                <a:lnTo>
                  <a:pt x="0" y="1030859"/>
                </a:lnTo>
                <a:lnTo>
                  <a:pt x="4854448" y="1030859"/>
                </a:lnTo>
                <a:lnTo>
                  <a:pt x="4854448" y="1189863"/>
                </a:lnTo>
                <a:lnTo>
                  <a:pt x="4656201" y="1189863"/>
                </a:lnTo>
                <a:lnTo>
                  <a:pt x="5052822" y="1586483"/>
                </a:lnTo>
                <a:lnTo>
                  <a:pt x="5449443" y="1189863"/>
                </a:lnTo>
                <a:lnTo>
                  <a:pt x="5251196" y="1189863"/>
                </a:lnTo>
                <a:lnTo>
                  <a:pt x="5251196" y="1030859"/>
                </a:lnTo>
                <a:lnTo>
                  <a:pt x="10105644" y="1030859"/>
                </a:lnTo>
                <a:lnTo>
                  <a:pt x="10105644" y="0"/>
                </a:lnTo>
                <a:close/>
              </a:path>
            </a:pathLst>
          </a:custGeom>
          <a:solidFill>
            <a:srgbClr val="9DC7F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177861" y="2549461"/>
          <a:ext cx="10188575" cy="1029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70"/>
                <a:gridCol w="2020570"/>
                <a:gridCol w="2020569"/>
                <a:gridCol w="2020570"/>
                <a:gridCol w="2019300"/>
              </a:tblGrid>
              <a:tr h="55626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1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9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Detail</a:t>
                      </a:r>
                      <a:r>
                        <a:rPr dirty="0" sz="19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9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Utilization</a:t>
                      </a:r>
                      <a:r>
                        <a:rPr dirty="0" sz="19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Dx,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Hx,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9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9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9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9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content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876D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3709"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Document</a:t>
                      </a:r>
                      <a:r>
                        <a:rPr dirty="0" sz="1200" spc="-4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</a:t>
                      </a: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47345" marR="341630">
                        <a:lnSpc>
                          <a:spcPts val="1300"/>
                        </a:lnSpc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-4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chart/mail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letter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  <a:tc>
                  <a:txBody>
                    <a:bodyPr/>
                    <a:lstStyle/>
                    <a:p>
                      <a:pPr marL="175260" marR="143510" indent="-26034">
                        <a:lnSpc>
                          <a:spcPts val="1300"/>
                        </a:lnSpc>
                        <a:spcBef>
                          <a:spcPts val="52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After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visit,</a:t>
                      </a: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call</a:t>
                      </a: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schedule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PCP</a:t>
                      </a:r>
                      <a:r>
                        <a:rPr dirty="0" sz="1200" spc="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appointment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  <a:tc>
                  <a:txBody>
                    <a:bodyPr/>
                    <a:lstStyle/>
                    <a:p>
                      <a:pPr marL="774700" marR="300990" indent="-468630">
                        <a:lnSpc>
                          <a:spcPts val="1300"/>
                        </a:lnSpc>
                        <a:spcBef>
                          <a:spcPts val="520"/>
                        </a:spcBef>
                      </a:pP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Coordinate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Rx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refills</a:t>
                      </a:r>
                      <a:r>
                        <a:rPr dirty="0" sz="1200" spc="-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needed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  <a:tc>
                  <a:txBody>
                    <a:bodyPr/>
                    <a:lstStyle/>
                    <a:p>
                      <a:pPr marL="116205" marR="105410" indent="-6350">
                        <a:lnSpc>
                          <a:spcPts val="1300"/>
                        </a:lnSpc>
                        <a:spcBef>
                          <a:spcPts val="520"/>
                        </a:spcBef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Develop</a:t>
                      </a:r>
                      <a:r>
                        <a:rPr dirty="0" sz="12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200" spc="-1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 following</a:t>
                      </a:r>
                      <a:r>
                        <a:rPr dirty="0" sz="1200" spc="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Inpatient</a:t>
                      </a:r>
                      <a:r>
                        <a:rPr dirty="0" sz="1200" spc="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discharge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dirty="0" sz="1200" spc="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priority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list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244475" marR="236220">
                        <a:lnSpc>
                          <a:spcPts val="1300"/>
                        </a:lnSpc>
                      </a:pP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regular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monitoring</a:t>
                      </a:r>
                      <a:r>
                        <a:rPr dirty="0" sz="12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2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12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utilization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/>
          <p:nvPr/>
        </p:nvSpPr>
        <p:spPr>
          <a:xfrm>
            <a:off x="1181100" y="981455"/>
            <a:ext cx="10106025" cy="1586865"/>
          </a:xfrm>
          <a:custGeom>
            <a:avLst/>
            <a:gdLst/>
            <a:ahLst/>
            <a:cxnLst/>
            <a:rect l="l" t="t" r="r" b="b"/>
            <a:pathLst>
              <a:path w="10106025" h="1586864">
                <a:moveTo>
                  <a:pt x="10105644" y="0"/>
                </a:moveTo>
                <a:lnTo>
                  <a:pt x="0" y="0"/>
                </a:lnTo>
                <a:lnTo>
                  <a:pt x="0" y="1030859"/>
                </a:lnTo>
                <a:lnTo>
                  <a:pt x="4854448" y="1030859"/>
                </a:lnTo>
                <a:lnTo>
                  <a:pt x="4854448" y="1189863"/>
                </a:lnTo>
                <a:lnTo>
                  <a:pt x="4656201" y="1189863"/>
                </a:lnTo>
                <a:lnTo>
                  <a:pt x="5052822" y="1586484"/>
                </a:lnTo>
                <a:lnTo>
                  <a:pt x="5449443" y="1189863"/>
                </a:lnTo>
                <a:lnTo>
                  <a:pt x="5251196" y="1189863"/>
                </a:lnTo>
                <a:lnTo>
                  <a:pt x="5251196" y="1030859"/>
                </a:lnTo>
                <a:lnTo>
                  <a:pt x="10105644" y="1030859"/>
                </a:lnTo>
                <a:lnTo>
                  <a:pt x="10105644" y="0"/>
                </a:lnTo>
                <a:close/>
              </a:path>
            </a:pathLst>
          </a:custGeom>
          <a:solidFill>
            <a:srgbClr val="9DC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81100" y="981455"/>
            <a:ext cx="10106025" cy="556260"/>
          </a:xfrm>
          <a:custGeom>
            <a:avLst/>
            <a:gdLst/>
            <a:ahLst/>
            <a:cxnLst/>
            <a:rect l="l" t="t" r="r" b="b"/>
            <a:pathLst>
              <a:path w="10106025" h="556260">
                <a:moveTo>
                  <a:pt x="10105644" y="0"/>
                </a:moveTo>
                <a:lnTo>
                  <a:pt x="0" y="0"/>
                </a:lnTo>
                <a:lnTo>
                  <a:pt x="0" y="556260"/>
                </a:lnTo>
                <a:lnTo>
                  <a:pt x="10105644" y="556260"/>
                </a:lnTo>
                <a:lnTo>
                  <a:pt x="10105644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180909" y="976693"/>
          <a:ext cx="10182225" cy="103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4865"/>
                <a:gridCol w="3366135"/>
                <a:gridCol w="3364865"/>
              </a:tblGrid>
              <a:tr h="557530"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Designated</a:t>
                      </a:r>
                      <a:r>
                        <a:rPr dirty="0" sz="19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dirty="0" sz="19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Log</a:t>
                      </a:r>
                      <a:r>
                        <a:rPr dirty="0" sz="19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9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dirty="0" sz="19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9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PointClickCare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(M-</a:t>
                      </a:r>
                      <a:r>
                        <a:rPr dirty="0" sz="19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4980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5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Search</a:t>
                      </a:r>
                      <a:r>
                        <a:rPr dirty="0" sz="15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bar</a:t>
                      </a:r>
                      <a:r>
                        <a:rPr dirty="0" sz="1500" spc="-3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5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15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5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look</a:t>
                      </a:r>
                      <a:r>
                        <a:rPr dirty="0" sz="15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up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033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  <a:tc>
                  <a:txBody>
                    <a:bodyPr/>
                    <a:lstStyle/>
                    <a:p>
                      <a:pPr marL="1074420" marR="393065" indent="-673735">
                        <a:lnSpc>
                          <a:spcPts val="1620"/>
                        </a:lnSpc>
                        <a:spcBef>
                          <a:spcPts val="180"/>
                        </a:spcBef>
                      </a:pP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15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Census</a:t>
                      </a:r>
                      <a:r>
                        <a:rPr dirty="0" sz="15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5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recent</a:t>
                      </a:r>
                      <a:r>
                        <a:rPr dirty="0" sz="1500" spc="-2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500" spc="-3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5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IP </a:t>
                      </a: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1500" spc="-4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activity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  <a:tc>
                  <a:txBody>
                    <a:bodyPr/>
                    <a:lstStyle/>
                    <a:p>
                      <a:pPr marL="108013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50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1500" spc="-5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Cohorts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033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E3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3243" y="6342888"/>
            <a:ext cx="1822703" cy="2194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1594" y="3224911"/>
            <a:ext cx="472249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10"/>
              </a:spcBef>
              <a:buClr>
                <a:srgbClr val="464646"/>
              </a:buClr>
              <a:buSzPct val="75862"/>
              <a:buFont typeface="Calibri"/>
              <a:buChar char="•"/>
              <a:tabLst>
                <a:tab pos="190500" algn="l"/>
              </a:tabLst>
            </a:pP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Added</a:t>
            </a:r>
            <a:r>
              <a:rPr dirty="0" sz="1450" spc="-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restriction</a:t>
            </a:r>
            <a:r>
              <a:rPr dirty="0" sz="1450" spc="-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to</a:t>
            </a:r>
            <a:r>
              <a:rPr dirty="0" sz="1450" spc="-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information</a:t>
            </a:r>
            <a:r>
              <a:rPr dirty="0" sz="14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sharing for</a:t>
            </a:r>
            <a:r>
              <a:rPr dirty="0" sz="14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SUD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tx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facilities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1594" y="3671696"/>
            <a:ext cx="1745614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10"/>
              </a:spcBef>
              <a:buSzPct val="75862"/>
              <a:buChar char="•"/>
              <a:tabLst>
                <a:tab pos="190500" algn="l"/>
              </a:tabLst>
            </a:pP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In Addition</a:t>
            </a:r>
            <a:r>
              <a:rPr dirty="0" sz="14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to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HIPAA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1594" y="4116704"/>
            <a:ext cx="433197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10"/>
              </a:spcBef>
              <a:buSzPct val="75862"/>
              <a:buChar char="•"/>
              <a:tabLst>
                <a:tab pos="190500" algn="l"/>
              </a:tabLst>
            </a:pP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Part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2</a:t>
            </a:r>
            <a:r>
              <a:rPr dirty="0" sz="1450" spc="-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applies</a:t>
            </a:r>
            <a:r>
              <a:rPr dirty="0" sz="14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to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a</a:t>
            </a:r>
            <a:r>
              <a:rPr dirty="0" sz="1450" spc="-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setting,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not</a:t>
            </a:r>
            <a:r>
              <a:rPr dirty="0" sz="14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to</a:t>
            </a:r>
            <a:r>
              <a:rPr dirty="0" sz="1450" spc="-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content:</a:t>
            </a:r>
            <a:r>
              <a:rPr dirty="0" sz="1450" spc="-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SUD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 content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1594" y="4561713"/>
            <a:ext cx="444563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coming</a:t>
            </a:r>
            <a:r>
              <a:rPr dirty="0" sz="1450" spc="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from an ED</a:t>
            </a:r>
            <a:r>
              <a:rPr dirty="0" sz="1450" spc="-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does not require</a:t>
            </a:r>
            <a:r>
              <a:rPr dirty="0" sz="14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consent to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be</a:t>
            </a:r>
            <a:r>
              <a:rPr dirty="0" sz="14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shared;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1594" y="5006416"/>
            <a:ext cx="3555365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content</a:t>
            </a:r>
            <a:r>
              <a:rPr dirty="0" sz="14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coming</a:t>
            </a:r>
            <a:r>
              <a:rPr dirty="0" sz="1450" spc="3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from</a:t>
            </a:r>
            <a:r>
              <a:rPr dirty="0" sz="14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an</a:t>
            </a:r>
            <a:r>
              <a:rPr dirty="0" sz="1450" spc="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SUD treatment</a:t>
            </a:r>
            <a:r>
              <a:rPr dirty="0" sz="14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facility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1594" y="5188062"/>
            <a:ext cx="10774045" cy="51435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5860415">
              <a:lnSpc>
                <a:spcPct val="100000"/>
              </a:lnSpc>
              <a:spcBef>
                <a:spcPts val="390"/>
              </a:spcBef>
              <a:tabLst>
                <a:tab pos="8989060" algn="l"/>
              </a:tabLst>
            </a:pPr>
            <a:r>
              <a:rPr dirty="0" sz="1200" spc="-10">
                <a:solidFill>
                  <a:srgbClr val="455369"/>
                </a:solidFill>
                <a:latin typeface="Calibri"/>
                <a:cs typeface="Calibri"/>
              </a:rPr>
              <a:t>HIPAA:</a:t>
            </a:r>
            <a:r>
              <a:rPr dirty="0" sz="120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55369"/>
                </a:solidFill>
                <a:latin typeface="Calibri"/>
                <a:cs typeface="Calibri"/>
              </a:rPr>
              <a:t>Need</a:t>
            </a:r>
            <a:r>
              <a:rPr dirty="0" sz="1200" spc="-2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55369"/>
                </a:solidFill>
                <a:latin typeface="Calibri"/>
                <a:cs typeface="Calibri"/>
              </a:rPr>
              <a:t>TPO</a:t>
            </a:r>
            <a:r>
              <a:rPr dirty="0" sz="120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55369"/>
                </a:solidFill>
                <a:latin typeface="Calibri"/>
                <a:cs typeface="Calibri"/>
              </a:rPr>
              <a:t>Relationships</a:t>
            </a:r>
            <a:r>
              <a:rPr dirty="0" sz="1200">
                <a:solidFill>
                  <a:srgbClr val="455369"/>
                </a:solidFill>
                <a:latin typeface="Calibri"/>
                <a:cs typeface="Calibri"/>
              </a:rPr>
              <a:t>	42</a:t>
            </a:r>
            <a:r>
              <a:rPr dirty="0" sz="120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55369"/>
                </a:solidFill>
                <a:latin typeface="Calibri"/>
                <a:cs typeface="Calibri"/>
              </a:rPr>
              <a:t>CFR</a:t>
            </a:r>
            <a:r>
              <a:rPr dirty="0" sz="1200" spc="-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55369"/>
                </a:solidFill>
                <a:latin typeface="Calibri"/>
                <a:cs typeface="Calibri"/>
              </a:rPr>
              <a:t>Part</a:t>
            </a:r>
            <a:r>
              <a:rPr dirty="0" sz="120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55369"/>
                </a:solidFill>
                <a:latin typeface="Calibri"/>
                <a:cs typeface="Calibri"/>
              </a:rPr>
              <a:t>2:</a:t>
            </a:r>
            <a:r>
              <a:rPr dirty="0" sz="1200" spc="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55369"/>
                </a:solidFill>
                <a:latin typeface="Calibri"/>
                <a:cs typeface="Calibri"/>
              </a:rPr>
              <a:t>Need</a:t>
            </a:r>
            <a:r>
              <a:rPr dirty="0" sz="120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55369"/>
                </a:solidFill>
                <a:latin typeface="Calibri"/>
                <a:cs typeface="Calibri"/>
              </a:rPr>
              <a:t>Consent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(a</a:t>
            </a:r>
            <a:r>
              <a:rPr dirty="0" sz="1450" spc="-3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Part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2</a:t>
            </a:r>
            <a:r>
              <a:rPr dirty="0" sz="1450" spc="-3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covered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program)</a:t>
            </a:r>
            <a:r>
              <a:rPr dirty="0" sz="1450" spc="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does</a:t>
            </a:r>
            <a:r>
              <a:rPr dirty="0" sz="14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require</a:t>
            </a:r>
            <a:r>
              <a:rPr dirty="0" sz="1450" spc="-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consent</a:t>
            </a:r>
            <a:r>
              <a:rPr dirty="0" sz="1450" spc="-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in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order</a:t>
            </a:r>
            <a:r>
              <a:rPr dirty="0" sz="1450" spc="-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to</a:t>
            </a:r>
            <a:r>
              <a:rPr dirty="0" sz="1450" spc="-1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55369"/>
                </a:solidFill>
                <a:latin typeface="Calibri"/>
                <a:cs typeface="Calibri"/>
              </a:rPr>
              <a:t>be</a:t>
            </a:r>
            <a:r>
              <a:rPr dirty="0" sz="1450" spc="-20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55369"/>
                </a:solidFill>
                <a:latin typeface="Calibri"/>
                <a:cs typeface="Calibri"/>
              </a:rPr>
              <a:t>shared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184647" y="3060192"/>
            <a:ext cx="5998845" cy="1993900"/>
            <a:chOff x="5184647" y="3060192"/>
            <a:chExt cx="5998845" cy="1993900"/>
          </a:xfrm>
        </p:grpSpPr>
        <p:sp>
          <p:nvSpPr>
            <p:cNvPr id="10" name="object 10" descr=""/>
            <p:cNvSpPr/>
            <p:nvPr/>
          </p:nvSpPr>
          <p:spPr>
            <a:xfrm>
              <a:off x="9017507" y="3060192"/>
              <a:ext cx="2165985" cy="1993900"/>
            </a:xfrm>
            <a:custGeom>
              <a:avLst/>
              <a:gdLst/>
              <a:ahLst/>
              <a:cxnLst/>
              <a:rect l="l" t="t" r="r" b="b"/>
              <a:pathLst>
                <a:path w="2165984" h="1993900">
                  <a:moveTo>
                    <a:pt x="2165604" y="0"/>
                  </a:moveTo>
                  <a:lnTo>
                    <a:pt x="0" y="0"/>
                  </a:lnTo>
                  <a:lnTo>
                    <a:pt x="0" y="1993392"/>
                  </a:lnTo>
                  <a:lnTo>
                    <a:pt x="2165604" y="1993392"/>
                  </a:lnTo>
                  <a:lnTo>
                    <a:pt x="2165604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84647" y="3060192"/>
              <a:ext cx="3832860" cy="1993900"/>
            </a:xfrm>
            <a:custGeom>
              <a:avLst/>
              <a:gdLst/>
              <a:ahLst/>
              <a:cxnLst/>
              <a:rect l="l" t="t" r="r" b="b"/>
              <a:pathLst>
                <a:path w="3832859" h="1993900">
                  <a:moveTo>
                    <a:pt x="3832859" y="0"/>
                  </a:moveTo>
                  <a:lnTo>
                    <a:pt x="0" y="0"/>
                  </a:lnTo>
                  <a:lnTo>
                    <a:pt x="0" y="1993392"/>
                  </a:lnTo>
                  <a:lnTo>
                    <a:pt x="3832859" y="1993392"/>
                  </a:lnTo>
                  <a:lnTo>
                    <a:pt x="38328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9507" y="3570732"/>
              <a:ext cx="571500" cy="6751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1615" y="3489960"/>
              <a:ext cx="1482852" cy="8382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2947" y="3489960"/>
              <a:ext cx="731520" cy="8382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983" y="3360420"/>
              <a:ext cx="516636" cy="13121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2891" y="3386328"/>
              <a:ext cx="414527" cy="121005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1311" y="3398520"/>
              <a:ext cx="385572" cy="118414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9811" y="3653028"/>
              <a:ext cx="571500" cy="675132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0" y="1246632"/>
            <a:ext cx="12192000" cy="1402080"/>
          </a:xfrm>
          <a:custGeom>
            <a:avLst/>
            <a:gdLst/>
            <a:ahLst/>
            <a:cxnLst/>
            <a:rect l="l" t="t" r="r" b="b"/>
            <a:pathLst>
              <a:path w="12192000" h="1402080">
                <a:moveTo>
                  <a:pt x="12192000" y="0"/>
                </a:moveTo>
                <a:lnTo>
                  <a:pt x="0" y="0"/>
                </a:lnTo>
                <a:lnTo>
                  <a:pt x="0" y="1402080"/>
                </a:lnTo>
                <a:lnTo>
                  <a:pt x="12192000" y="14020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32994" y="1767332"/>
            <a:ext cx="10358755" cy="1252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CFR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added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privacy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receiving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SUD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treatment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55369"/>
                </a:solidFill>
                <a:latin typeface="Calibri"/>
                <a:cs typeface="Calibri"/>
              </a:rPr>
              <a:t>Key</a:t>
            </a:r>
            <a:r>
              <a:rPr dirty="0" sz="2000" spc="-65">
                <a:solidFill>
                  <a:srgbClr val="45536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55369"/>
                </a:solidFill>
                <a:latin typeface="Calibri"/>
                <a:cs typeface="Calibri"/>
              </a:rPr>
              <a:t>Points: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928495">
              <a:lnSpc>
                <a:spcPts val="2280"/>
              </a:lnSpc>
              <a:spcBef>
                <a:spcPts val="105"/>
              </a:spcBef>
            </a:pPr>
            <a:r>
              <a:rPr dirty="0"/>
              <a:t>Consent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30"/>
              <a:t> </a:t>
            </a:r>
            <a:r>
              <a:rPr dirty="0" spc="-10"/>
              <a:t>Substance</a:t>
            </a:r>
            <a:r>
              <a:rPr dirty="0" spc="-55"/>
              <a:t> </a:t>
            </a:r>
            <a:r>
              <a:rPr dirty="0"/>
              <a:t>Use</a:t>
            </a:r>
            <a:r>
              <a:rPr dirty="0" spc="-5"/>
              <a:t> </a:t>
            </a:r>
            <a:r>
              <a:rPr dirty="0" spc="-10"/>
              <a:t>Disorder</a:t>
            </a:r>
          </a:p>
          <a:p>
            <a:pPr marL="3127375">
              <a:lnSpc>
                <a:spcPts val="2280"/>
              </a:lnSpc>
            </a:pPr>
            <a:r>
              <a:rPr dirty="0">
                <a:solidFill>
                  <a:srgbClr val="8495AE"/>
                </a:solidFill>
              </a:rPr>
              <a:t>42</a:t>
            </a:r>
            <a:r>
              <a:rPr dirty="0" spc="-35">
                <a:solidFill>
                  <a:srgbClr val="8495AE"/>
                </a:solidFill>
              </a:rPr>
              <a:t> </a:t>
            </a:r>
            <a:r>
              <a:rPr dirty="0">
                <a:solidFill>
                  <a:srgbClr val="8495AE"/>
                </a:solidFill>
              </a:rPr>
              <a:t>CFR</a:t>
            </a:r>
            <a:r>
              <a:rPr dirty="0" spc="-30">
                <a:solidFill>
                  <a:srgbClr val="8495AE"/>
                </a:solidFill>
              </a:rPr>
              <a:t> </a:t>
            </a:r>
            <a:r>
              <a:rPr dirty="0">
                <a:solidFill>
                  <a:srgbClr val="8495AE"/>
                </a:solidFill>
              </a:rPr>
              <a:t>Part</a:t>
            </a:r>
            <a:r>
              <a:rPr dirty="0" spc="-35">
                <a:solidFill>
                  <a:srgbClr val="8495AE"/>
                </a:solidFill>
              </a:rPr>
              <a:t> </a:t>
            </a:r>
            <a:r>
              <a:rPr dirty="0" spc="-50">
                <a:solidFill>
                  <a:srgbClr val="8495AE"/>
                </a:solidFill>
              </a:rPr>
              <a:t>2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3727450">
              <a:lnSpc>
                <a:spcPct val="100000"/>
              </a:lnSpc>
            </a:pPr>
            <a:r>
              <a:rPr dirty="0" spc="-25"/>
              <a:t>SUD</a:t>
            </a:r>
          </a:p>
          <a:p>
            <a:pPr algn="ctr" marL="4539615" marR="804545">
              <a:lnSpc>
                <a:spcPct val="100000"/>
              </a:lnSpc>
              <a:spcBef>
                <a:spcPts val="5"/>
              </a:spcBef>
            </a:pPr>
            <a:r>
              <a:rPr dirty="0" spc="-20"/>
              <a:t>Treatment </a:t>
            </a:r>
            <a:r>
              <a:rPr dirty="0" spc="-10"/>
              <a:t>facility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435" y="2103247"/>
            <a:ext cx="783209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HealthChoice</a:t>
            </a:r>
            <a:r>
              <a:rPr dirty="0" sz="4000" spc="-18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0">
                <a:solidFill>
                  <a:srgbClr val="FFFFFF"/>
                </a:solidFill>
                <a:latin typeface="Arial"/>
                <a:cs typeface="Arial"/>
              </a:rPr>
              <a:t>Illinois</a:t>
            </a:r>
            <a:r>
              <a:rPr dirty="0" sz="4000" spc="-27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0">
                <a:solidFill>
                  <a:srgbClr val="FFFFFF"/>
                </a:solidFill>
                <a:latin typeface="Arial"/>
                <a:cs typeface="Arial"/>
              </a:rPr>
              <a:t>ADT</a:t>
            </a:r>
            <a:r>
              <a:rPr dirty="0" sz="4000" spc="-22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0">
                <a:solidFill>
                  <a:srgbClr val="FFFFFF"/>
                </a:solidFill>
                <a:latin typeface="Arial"/>
                <a:cs typeface="Arial"/>
              </a:rPr>
              <a:t>Program Overview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902" rIns="0" bIns="0" rtlCol="0" vert="horz">
            <a:spAutoFit/>
          </a:bodyPr>
          <a:lstStyle/>
          <a:p>
            <a:pPr marL="2614930" marR="5080" indent="-1334135">
              <a:lnSpc>
                <a:spcPts val="3130"/>
              </a:lnSpc>
              <a:spcBef>
                <a:spcPts val="500"/>
              </a:spcBef>
            </a:pP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HFS</a:t>
            </a:r>
            <a:r>
              <a:rPr dirty="0" sz="2900" spc="-2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HealthChoice</a:t>
            </a:r>
            <a:r>
              <a:rPr dirty="0" sz="2900" spc="-5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Illinois</a:t>
            </a:r>
            <a:r>
              <a:rPr dirty="0" sz="2900" spc="-15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1A4386"/>
                </a:solidFill>
                <a:latin typeface="Arial"/>
                <a:cs typeface="Arial"/>
              </a:rPr>
              <a:t>ADT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Program</a:t>
            </a:r>
            <a:r>
              <a:rPr dirty="0" sz="2900" spc="-7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1A4386"/>
                </a:solidFill>
                <a:latin typeface="Arial"/>
                <a:cs typeface="Arial"/>
              </a:rPr>
              <a:t>Goals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13333" y="2034031"/>
            <a:ext cx="533717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Provide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3C3633"/>
                </a:solidFill>
                <a:latin typeface="Calibri"/>
                <a:cs typeface="Calibri"/>
              </a:rPr>
              <a:t>real-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time</a:t>
            </a:r>
            <a:r>
              <a:rPr dirty="0" sz="16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ADT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alerts</a:t>
            </a:r>
            <a:r>
              <a:rPr dirty="0" sz="16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immediate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action</a:t>
            </a:r>
            <a:r>
              <a:rPr dirty="0" sz="16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Reduce</a:t>
            </a:r>
            <a:r>
              <a:rPr dirty="0" sz="16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hospital</a:t>
            </a:r>
            <a:r>
              <a:rPr dirty="0" sz="1600" spc="-8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readmissions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Support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Managed</a:t>
            </a:r>
            <a:r>
              <a:rPr dirty="0" sz="1600" spc="-7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Care</a:t>
            </a:r>
            <a:r>
              <a:rPr dirty="0" sz="16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Organizations</a:t>
            </a:r>
            <a:r>
              <a:rPr dirty="0" sz="16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(MCOs)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operations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care</a:t>
            </a:r>
            <a:r>
              <a:rPr dirty="0" sz="16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coordination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Enhance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3C3633"/>
                </a:solidFill>
                <a:latin typeface="Calibri"/>
                <a:cs typeface="Calibri"/>
              </a:rPr>
              <a:t>provider-to-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provider</a:t>
            </a:r>
            <a:r>
              <a:rPr dirty="0" sz="1600" spc="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communication</a:t>
            </a:r>
            <a:r>
              <a:rPr dirty="0" sz="16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using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HL7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5828" y="1596643"/>
            <a:ext cx="111163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5804535" algn="l"/>
                <a:tab pos="6090920" algn="l"/>
              </a:tabLst>
            </a:pPr>
            <a:r>
              <a:rPr dirty="0" sz="2800" spc="-10">
                <a:solidFill>
                  <a:srgbClr val="3C3633"/>
                </a:solidFill>
                <a:latin typeface="Calibri"/>
                <a:cs typeface="Calibri"/>
              </a:rPr>
              <a:t>Improve</a:t>
            </a:r>
            <a:r>
              <a:rPr dirty="0" sz="2800" spc="-9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Care</a:t>
            </a:r>
            <a:r>
              <a:rPr dirty="0" sz="2800" spc="-10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3C3633"/>
                </a:solidFill>
                <a:latin typeface="Calibri"/>
                <a:cs typeface="Calibri"/>
              </a:rPr>
              <a:t>Coordination</a:t>
            </a: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	</a:t>
            </a:r>
            <a:r>
              <a:rPr dirty="0" sz="2800" spc="-50">
                <a:solidFill>
                  <a:srgbClr val="3C3633"/>
                </a:solidFill>
                <a:latin typeface="Arial"/>
                <a:cs typeface="Arial"/>
              </a:rPr>
              <a:t>•</a:t>
            </a:r>
            <a:r>
              <a:rPr dirty="0" sz="2800">
                <a:solidFill>
                  <a:srgbClr val="3C3633"/>
                </a:solidFill>
                <a:latin typeface="Arial"/>
                <a:cs typeface="Arial"/>
              </a:rPr>
              <a:t>	</a:t>
            </a: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Utilize</a:t>
            </a:r>
            <a:r>
              <a:rPr dirty="0" sz="2800" spc="-1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Reporting</a:t>
            </a:r>
            <a:r>
              <a:rPr dirty="0" sz="2800" spc="-114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2800" spc="-1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2800" spc="-1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3C3633"/>
                </a:solidFill>
                <a:latin typeface="Calibri"/>
                <a:cs typeface="Calibri"/>
              </a:rPr>
              <a:t>Analysis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5828" y="3669538"/>
            <a:ext cx="34163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Enhance</a:t>
            </a:r>
            <a:r>
              <a:rPr dirty="0" sz="2800" spc="-9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2800" spc="-10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3C3633"/>
                </a:solidFill>
                <a:latin typeface="Calibri"/>
                <a:cs typeface="Calibri"/>
              </a:rPr>
              <a:t>Quality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3333" y="4106926"/>
            <a:ext cx="495998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Follow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HL7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6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USCDI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standards</a:t>
            </a:r>
            <a:r>
              <a:rPr dirty="0" sz="16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16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exchange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Establish</a:t>
            </a:r>
            <a:r>
              <a:rPr dirty="0" sz="16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state</a:t>
            </a:r>
            <a:r>
              <a:rPr dirty="0" sz="16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agency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HL7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standards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6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consistency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C3633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improved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exchange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Achieve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quality</a:t>
            </a:r>
            <a:r>
              <a:rPr dirty="0" sz="16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verification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rate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16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90%</a:t>
            </a:r>
            <a:r>
              <a:rPr dirty="0" sz="16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or</a:t>
            </a:r>
            <a:r>
              <a:rPr dirty="0" sz="16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above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05193" y="2034031"/>
            <a:ext cx="514413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Analyze</a:t>
            </a:r>
            <a:r>
              <a:rPr dirty="0" sz="16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equity</a:t>
            </a:r>
            <a:r>
              <a:rPr dirty="0" sz="16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address disparities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in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healthcare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Analyze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social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determinants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16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health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(SDoH)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Improve</a:t>
            </a:r>
            <a:r>
              <a:rPr dirty="0" sz="16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claims</a:t>
            </a:r>
            <a:r>
              <a:rPr dirty="0" sz="1600" spc="-7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reporting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600" spc="-7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identify</a:t>
            </a:r>
            <a:r>
              <a:rPr dirty="0" sz="1600" spc="-8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system</a:t>
            </a:r>
            <a:r>
              <a:rPr dirty="0" sz="16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inefficiencies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Combine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HL7</a:t>
            </a:r>
            <a:r>
              <a:rPr dirty="0" sz="16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with</a:t>
            </a:r>
            <a:r>
              <a:rPr dirty="0" sz="16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existing</a:t>
            </a:r>
            <a:r>
              <a:rPr dirty="0" sz="1600" spc="-7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claims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for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insights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47994" y="3669538"/>
            <a:ext cx="53949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800">
                <a:solidFill>
                  <a:srgbClr val="3C3633"/>
                </a:solidFill>
                <a:latin typeface="Calibri"/>
                <a:cs typeface="Calibri"/>
              </a:rPr>
              <a:t>Support</a:t>
            </a:r>
            <a:r>
              <a:rPr dirty="0" sz="28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3C3633"/>
                </a:solidFill>
                <a:latin typeface="Calibri"/>
                <a:cs typeface="Calibri"/>
              </a:rPr>
              <a:t>Interoperability</a:t>
            </a:r>
            <a:r>
              <a:rPr dirty="0" sz="2800" spc="-7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3C3633"/>
                </a:solidFill>
                <a:latin typeface="Calibri"/>
                <a:cs typeface="Calibri"/>
              </a:rPr>
              <a:t>Legislation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05193" y="4106926"/>
            <a:ext cx="557593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Support</a:t>
            </a:r>
            <a:r>
              <a:rPr dirty="0" sz="16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CMS</a:t>
            </a:r>
            <a:r>
              <a:rPr dirty="0" sz="16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Conditions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Participation</a:t>
            </a:r>
            <a:r>
              <a:rPr dirty="0" sz="1600" spc="-7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Assist</a:t>
            </a:r>
            <a:r>
              <a:rPr dirty="0" sz="16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agencies</a:t>
            </a:r>
            <a:r>
              <a:rPr dirty="0" sz="16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providers</a:t>
            </a:r>
            <a:r>
              <a:rPr dirty="0" sz="16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in</a:t>
            </a:r>
            <a:r>
              <a:rPr dirty="0" sz="16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meeting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federal</a:t>
            </a:r>
            <a:r>
              <a:rPr dirty="0" sz="16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interoperability requirements</a:t>
            </a:r>
            <a:endParaRPr sz="1600">
              <a:latin typeface="Calibri"/>
              <a:cs typeface="Calibri"/>
            </a:endParaRPr>
          </a:p>
          <a:p>
            <a:pPr marL="299085" marR="38290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Collaborate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with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other</a:t>
            </a:r>
            <a:r>
              <a:rPr dirty="0" sz="16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state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agencies</a:t>
            </a:r>
            <a:r>
              <a:rPr dirty="0" sz="16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6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meet</a:t>
            </a:r>
            <a:r>
              <a:rPr dirty="0" sz="16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C3633"/>
                </a:solidFill>
                <a:latin typeface="Calibri"/>
                <a:cs typeface="Calibri"/>
              </a:rPr>
              <a:t>public</a:t>
            </a:r>
            <a:r>
              <a:rPr dirty="0" sz="16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C3633"/>
                </a:solidFill>
                <a:latin typeface="Calibri"/>
                <a:cs typeface="Calibri"/>
              </a:rPr>
              <a:t>health legislation requirements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635" y="419226"/>
            <a:ext cx="39725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1A4386"/>
                </a:solidFill>
                <a:latin typeface="Arial"/>
                <a:cs typeface="Arial"/>
              </a:rPr>
              <a:t>Connected</a:t>
            </a:r>
            <a:r>
              <a:rPr dirty="0" sz="3200" spc="-8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1A4386"/>
                </a:solidFill>
                <a:latin typeface="Arial"/>
                <a:cs typeface="Arial"/>
              </a:rPr>
              <a:t>Facilities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996304" y="1289938"/>
          <a:ext cx="5896610" cy="2324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9479"/>
                <a:gridCol w="2347595"/>
              </a:tblGrid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Sending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Live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Hospitals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194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5F3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ICFDD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(Intermediate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Care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Facility/Developmental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Disabilities)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SLF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(Supportive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Living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Facilities)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5F3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38735" marR="865505">
                        <a:lnSpc>
                          <a:spcPct val="107100"/>
                        </a:lnSpc>
                        <a:spcBef>
                          <a:spcPts val="3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SMHRF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(Specialized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 Rehabilitation</a:t>
                      </a:r>
                      <a:r>
                        <a:rPr dirty="0" sz="1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Facilities)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SNF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(Nursing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Facilities)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611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5F3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1173480" y="2171661"/>
            <a:ext cx="3481070" cy="3164205"/>
            <a:chOff x="1173480" y="2171661"/>
            <a:chExt cx="3481070" cy="3164205"/>
          </a:xfrm>
        </p:grpSpPr>
        <p:sp>
          <p:nvSpPr>
            <p:cNvPr id="5" name="object 5" descr=""/>
            <p:cNvSpPr/>
            <p:nvPr/>
          </p:nvSpPr>
          <p:spPr>
            <a:xfrm>
              <a:off x="1499616" y="2453639"/>
              <a:ext cx="2832100" cy="2567940"/>
            </a:xfrm>
            <a:custGeom>
              <a:avLst/>
              <a:gdLst/>
              <a:ahLst/>
              <a:cxnLst/>
              <a:rect l="l" t="t" r="r" b="b"/>
              <a:pathLst>
                <a:path w="2832100" h="2567940">
                  <a:moveTo>
                    <a:pt x="0" y="1283970"/>
                  </a:moveTo>
                  <a:lnTo>
                    <a:pt x="893" y="1237914"/>
                  </a:lnTo>
                  <a:lnTo>
                    <a:pt x="3554" y="1192268"/>
                  </a:lnTo>
                  <a:lnTo>
                    <a:pt x="7953" y="1147056"/>
                  </a:lnTo>
                  <a:lnTo>
                    <a:pt x="14059" y="1102307"/>
                  </a:lnTo>
                  <a:lnTo>
                    <a:pt x="21842" y="1058047"/>
                  </a:lnTo>
                  <a:lnTo>
                    <a:pt x="31273" y="1014304"/>
                  </a:lnTo>
                  <a:lnTo>
                    <a:pt x="42322" y="971105"/>
                  </a:lnTo>
                  <a:lnTo>
                    <a:pt x="54959" y="928478"/>
                  </a:lnTo>
                  <a:lnTo>
                    <a:pt x="69153" y="886448"/>
                  </a:lnTo>
                  <a:lnTo>
                    <a:pt x="84875" y="845044"/>
                  </a:lnTo>
                  <a:lnTo>
                    <a:pt x="102095" y="804292"/>
                  </a:lnTo>
                  <a:lnTo>
                    <a:pt x="120783" y="764219"/>
                  </a:lnTo>
                  <a:lnTo>
                    <a:pt x="140909" y="724854"/>
                  </a:lnTo>
                  <a:lnTo>
                    <a:pt x="162443" y="686223"/>
                  </a:lnTo>
                  <a:lnTo>
                    <a:pt x="185355" y="648352"/>
                  </a:lnTo>
                  <a:lnTo>
                    <a:pt x="209615" y="611270"/>
                  </a:lnTo>
                  <a:lnTo>
                    <a:pt x="235194" y="575003"/>
                  </a:lnTo>
                  <a:lnTo>
                    <a:pt x="262061" y="539579"/>
                  </a:lnTo>
                  <a:lnTo>
                    <a:pt x="290186" y="505025"/>
                  </a:lnTo>
                  <a:lnTo>
                    <a:pt x="319539" y="471367"/>
                  </a:lnTo>
                  <a:lnTo>
                    <a:pt x="350091" y="438633"/>
                  </a:lnTo>
                  <a:lnTo>
                    <a:pt x="381811" y="406851"/>
                  </a:lnTo>
                  <a:lnTo>
                    <a:pt x="414670" y="376047"/>
                  </a:lnTo>
                  <a:lnTo>
                    <a:pt x="448638" y="346248"/>
                  </a:lnTo>
                  <a:lnTo>
                    <a:pt x="483684" y="317481"/>
                  </a:lnTo>
                  <a:lnTo>
                    <a:pt x="519779" y="289775"/>
                  </a:lnTo>
                  <a:lnTo>
                    <a:pt x="556893" y="263155"/>
                  </a:lnTo>
                  <a:lnTo>
                    <a:pt x="594995" y="237650"/>
                  </a:lnTo>
                  <a:lnTo>
                    <a:pt x="634057" y="213285"/>
                  </a:lnTo>
                  <a:lnTo>
                    <a:pt x="674047" y="190089"/>
                  </a:lnTo>
                  <a:lnTo>
                    <a:pt x="714937" y="168089"/>
                  </a:lnTo>
                  <a:lnTo>
                    <a:pt x="756695" y="147311"/>
                  </a:lnTo>
                  <a:lnTo>
                    <a:pt x="799293" y="127783"/>
                  </a:lnTo>
                  <a:lnTo>
                    <a:pt x="842699" y="109531"/>
                  </a:lnTo>
                  <a:lnTo>
                    <a:pt x="886885" y="92584"/>
                  </a:lnTo>
                  <a:lnTo>
                    <a:pt x="931821" y="76968"/>
                  </a:lnTo>
                  <a:lnTo>
                    <a:pt x="977475" y="62711"/>
                  </a:lnTo>
                  <a:lnTo>
                    <a:pt x="1023819" y="49839"/>
                  </a:lnTo>
                  <a:lnTo>
                    <a:pt x="1070823" y="38379"/>
                  </a:lnTo>
                  <a:lnTo>
                    <a:pt x="1118455" y="28360"/>
                  </a:lnTo>
                  <a:lnTo>
                    <a:pt x="1166688" y="19807"/>
                  </a:lnTo>
                  <a:lnTo>
                    <a:pt x="1215490" y="12749"/>
                  </a:lnTo>
                  <a:lnTo>
                    <a:pt x="1264832" y="7212"/>
                  </a:lnTo>
                  <a:lnTo>
                    <a:pt x="1314683" y="3223"/>
                  </a:lnTo>
                  <a:lnTo>
                    <a:pt x="1365014" y="810"/>
                  </a:lnTo>
                  <a:lnTo>
                    <a:pt x="1415796" y="0"/>
                  </a:lnTo>
                  <a:lnTo>
                    <a:pt x="1466577" y="810"/>
                  </a:lnTo>
                  <a:lnTo>
                    <a:pt x="1516908" y="3223"/>
                  </a:lnTo>
                  <a:lnTo>
                    <a:pt x="1566759" y="7212"/>
                  </a:lnTo>
                  <a:lnTo>
                    <a:pt x="1616101" y="12749"/>
                  </a:lnTo>
                  <a:lnTo>
                    <a:pt x="1664903" y="19807"/>
                  </a:lnTo>
                  <a:lnTo>
                    <a:pt x="1713136" y="28360"/>
                  </a:lnTo>
                  <a:lnTo>
                    <a:pt x="1760768" y="38379"/>
                  </a:lnTo>
                  <a:lnTo>
                    <a:pt x="1807772" y="49839"/>
                  </a:lnTo>
                  <a:lnTo>
                    <a:pt x="1854116" y="62711"/>
                  </a:lnTo>
                  <a:lnTo>
                    <a:pt x="1899770" y="76968"/>
                  </a:lnTo>
                  <a:lnTo>
                    <a:pt x="1944706" y="92584"/>
                  </a:lnTo>
                  <a:lnTo>
                    <a:pt x="1988892" y="109531"/>
                  </a:lnTo>
                  <a:lnTo>
                    <a:pt x="2032298" y="127783"/>
                  </a:lnTo>
                  <a:lnTo>
                    <a:pt x="2074896" y="147311"/>
                  </a:lnTo>
                  <a:lnTo>
                    <a:pt x="2116654" y="168089"/>
                  </a:lnTo>
                  <a:lnTo>
                    <a:pt x="2157544" y="190089"/>
                  </a:lnTo>
                  <a:lnTo>
                    <a:pt x="2197534" y="213285"/>
                  </a:lnTo>
                  <a:lnTo>
                    <a:pt x="2236596" y="237650"/>
                  </a:lnTo>
                  <a:lnTo>
                    <a:pt x="2274698" y="263155"/>
                  </a:lnTo>
                  <a:lnTo>
                    <a:pt x="2311812" y="289775"/>
                  </a:lnTo>
                  <a:lnTo>
                    <a:pt x="2347907" y="317481"/>
                  </a:lnTo>
                  <a:lnTo>
                    <a:pt x="2382953" y="346248"/>
                  </a:lnTo>
                  <a:lnTo>
                    <a:pt x="2416921" y="376046"/>
                  </a:lnTo>
                  <a:lnTo>
                    <a:pt x="2449780" y="406851"/>
                  </a:lnTo>
                  <a:lnTo>
                    <a:pt x="2481500" y="438633"/>
                  </a:lnTo>
                  <a:lnTo>
                    <a:pt x="2512052" y="471367"/>
                  </a:lnTo>
                  <a:lnTo>
                    <a:pt x="2541405" y="505025"/>
                  </a:lnTo>
                  <a:lnTo>
                    <a:pt x="2569530" y="539579"/>
                  </a:lnTo>
                  <a:lnTo>
                    <a:pt x="2596397" y="575003"/>
                  </a:lnTo>
                  <a:lnTo>
                    <a:pt x="2621976" y="611270"/>
                  </a:lnTo>
                  <a:lnTo>
                    <a:pt x="2646236" y="648352"/>
                  </a:lnTo>
                  <a:lnTo>
                    <a:pt x="2669148" y="686223"/>
                  </a:lnTo>
                  <a:lnTo>
                    <a:pt x="2690682" y="724854"/>
                  </a:lnTo>
                  <a:lnTo>
                    <a:pt x="2710808" y="764219"/>
                  </a:lnTo>
                  <a:lnTo>
                    <a:pt x="2729496" y="804292"/>
                  </a:lnTo>
                  <a:lnTo>
                    <a:pt x="2746716" y="845044"/>
                  </a:lnTo>
                  <a:lnTo>
                    <a:pt x="2762438" y="886448"/>
                  </a:lnTo>
                  <a:lnTo>
                    <a:pt x="2776632" y="928478"/>
                  </a:lnTo>
                  <a:lnTo>
                    <a:pt x="2789269" y="971105"/>
                  </a:lnTo>
                  <a:lnTo>
                    <a:pt x="2800318" y="1014304"/>
                  </a:lnTo>
                  <a:lnTo>
                    <a:pt x="2809749" y="1058047"/>
                  </a:lnTo>
                  <a:lnTo>
                    <a:pt x="2817532" y="1102307"/>
                  </a:lnTo>
                  <a:lnTo>
                    <a:pt x="2823638" y="1147056"/>
                  </a:lnTo>
                  <a:lnTo>
                    <a:pt x="2828037" y="1192268"/>
                  </a:lnTo>
                  <a:lnTo>
                    <a:pt x="2830698" y="1237914"/>
                  </a:lnTo>
                  <a:lnTo>
                    <a:pt x="2831592" y="1283970"/>
                  </a:lnTo>
                  <a:lnTo>
                    <a:pt x="2830698" y="1330025"/>
                  </a:lnTo>
                  <a:lnTo>
                    <a:pt x="2828037" y="1375671"/>
                  </a:lnTo>
                  <a:lnTo>
                    <a:pt x="2823638" y="1420883"/>
                  </a:lnTo>
                  <a:lnTo>
                    <a:pt x="2817532" y="1465632"/>
                  </a:lnTo>
                  <a:lnTo>
                    <a:pt x="2809749" y="1509892"/>
                  </a:lnTo>
                  <a:lnTo>
                    <a:pt x="2800318" y="1553635"/>
                  </a:lnTo>
                  <a:lnTo>
                    <a:pt x="2789269" y="1596834"/>
                  </a:lnTo>
                  <a:lnTo>
                    <a:pt x="2776632" y="1639461"/>
                  </a:lnTo>
                  <a:lnTo>
                    <a:pt x="2762438" y="1681491"/>
                  </a:lnTo>
                  <a:lnTo>
                    <a:pt x="2746716" y="1722895"/>
                  </a:lnTo>
                  <a:lnTo>
                    <a:pt x="2729496" y="1763647"/>
                  </a:lnTo>
                  <a:lnTo>
                    <a:pt x="2710808" y="1803720"/>
                  </a:lnTo>
                  <a:lnTo>
                    <a:pt x="2690682" y="1843085"/>
                  </a:lnTo>
                  <a:lnTo>
                    <a:pt x="2669148" y="1881716"/>
                  </a:lnTo>
                  <a:lnTo>
                    <a:pt x="2646236" y="1919587"/>
                  </a:lnTo>
                  <a:lnTo>
                    <a:pt x="2621976" y="1956669"/>
                  </a:lnTo>
                  <a:lnTo>
                    <a:pt x="2596397" y="1992936"/>
                  </a:lnTo>
                  <a:lnTo>
                    <a:pt x="2569530" y="2028360"/>
                  </a:lnTo>
                  <a:lnTo>
                    <a:pt x="2541405" y="2062914"/>
                  </a:lnTo>
                  <a:lnTo>
                    <a:pt x="2512052" y="2096572"/>
                  </a:lnTo>
                  <a:lnTo>
                    <a:pt x="2481500" y="2129306"/>
                  </a:lnTo>
                  <a:lnTo>
                    <a:pt x="2449780" y="2161088"/>
                  </a:lnTo>
                  <a:lnTo>
                    <a:pt x="2416921" y="2191893"/>
                  </a:lnTo>
                  <a:lnTo>
                    <a:pt x="2382953" y="2221691"/>
                  </a:lnTo>
                  <a:lnTo>
                    <a:pt x="2347907" y="2250458"/>
                  </a:lnTo>
                  <a:lnTo>
                    <a:pt x="2311812" y="2278164"/>
                  </a:lnTo>
                  <a:lnTo>
                    <a:pt x="2274698" y="2304784"/>
                  </a:lnTo>
                  <a:lnTo>
                    <a:pt x="2236596" y="2330289"/>
                  </a:lnTo>
                  <a:lnTo>
                    <a:pt x="2197534" y="2354654"/>
                  </a:lnTo>
                  <a:lnTo>
                    <a:pt x="2157544" y="2377850"/>
                  </a:lnTo>
                  <a:lnTo>
                    <a:pt x="2116654" y="2399850"/>
                  </a:lnTo>
                  <a:lnTo>
                    <a:pt x="2074896" y="2420628"/>
                  </a:lnTo>
                  <a:lnTo>
                    <a:pt x="2032298" y="2440156"/>
                  </a:lnTo>
                  <a:lnTo>
                    <a:pt x="1988892" y="2458408"/>
                  </a:lnTo>
                  <a:lnTo>
                    <a:pt x="1944706" y="2475355"/>
                  </a:lnTo>
                  <a:lnTo>
                    <a:pt x="1899770" y="2490971"/>
                  </a:lnTo>
                  <a:lnTo>
                    <a:pt x="1854116" y="2505228"/>
                  </a:lnTo>
                  <a:lnTo>
                    <a:pt x="1807772" y="2518100"/>
                  </a:lnTo>
                  <a:lnTo>
                    <a:pt x="1760768" y="2529560"/>
                  </a:lnTo>
                  <a:lnTo>
                    <a:pt x="1713136" y="2539579"/>
                  </a:lnTo>
                  <a:lnTo>
                    <a:pt x="1664903" y="2548132"/>
                  </a:lnTo>
                  <a:lnTo>
                    <a:pt x="1616101" y="2555190"/>
                  </a:lnTo>
                  <a:lnTo>
                    <a:pt x="1566759" y="2560727"/>
                  </a:lnTo>
                  <a:lnTo>
                    <a:pt x="1516908" y="2564716"/>
                  </a:lnTo>
                  <a:lnTo>
                    <a:pt x="1466577" y="2567129"/>
                  </a:lnTo>
                  <a:lnTo>
                    <a:pt x="1415796" y="2567940"/>
                  </a:lnTo>
                  <a:lnTo>
                    <a:pt x="1365014" y="2567129"/>
                  </a:lnTo>
                  <a:lnTo>
                    <a:pt x="1314683" y="2564716"/>
                  </a:lnTo>
                  <a:lnTo>
                    <a:pt x="1264832" y="2560727"/>
                  </a:lnTo>
                  <a:lnTo>
                    <a:pt x="1215490" y="2555190"/>
                  </a:lnTo>
                  <a:lnTo>
                    <a:pt x="1166688" y="2548132"/>
                  </a:lnTo>
                  <a:lnTo>
                    <a:pt x="1118455" y="2539579"/>
                  </a:lnTo>
                  <a:lnTo>
                    <a:pt x="1070823" y="2529560"/>
                  </a:lnTo>
                  <a:lnTo>
                    <a:pt x="1023819" y="2518100"/>
                  </a:lnTo>
                  <a:lnTo>
                    <a:pt x="977475" y="2505228"/>
                  </a:lnTo>
                  <a:lnTo>
                    <a:pt x="931821" y="2490971"/>
                  </a:lnTo>
                  <a:lnTo>
                    <a:pt x="886885" y="2475355"/>
                  </a:lnTo>
                  <a:lnTo>
                    <a:pt x="842699" y="2458408"/>
                  </a:lnTo>
                  <a:lnTo>
                    <a:pt x="799293" y="2440156"/>
                  </a:lnTo>
                  <a:lnTo>
                    <a:pt x="756695" y="2420628"/>
                  </a:lnTo>
                  <a:lnTo>
                    <a:pt x="714937" y="2399850"/>
                  </a:lnTo>
                  <a:lnTo>
                    <a:pt x="674047" y="2377850"/>
                  </a:lnTo>
                  <a:lnTo>
                    <a:pt x="634057" y="2354654"/>
                  </a:lnTo>
                  <a:lnTo>
                    <a:pt x="594995" y="2330289"/>
                  </a:lnTo>
                  <a:lnTo>
                    <a:pt x="556893" y="2304784"/>
                  </a:lnTo>
                  <a:lnTo>
                    <a:pt x="519779" y="2278164"/>
                  </a:lnTo>
                  <a:lnTo>
                    <a:pt x="483684" y="2250458"/>
                  </a:lnTo>
                  <a:lnTo>
                    <a:pt x="448638" y="2221691"/>
                  </a:lnTo>
                  <a:lnTo>
                    <a:pt x="414670" y="2191893"/>
                  </a:lnTo>
                  <a:lnTo>
                    <a:pt x="381811" y="2161088"/>
                  </a:lnTo>
                  <a:lnTo>
                    <a:pt x="350091" y="2129306"/>
                  </a:lnTo>
                  <a:lnTo>
                    <a:pt x="319539" y="2096572"/>
                  </a:lnTo>
                  <a:lnTo>
                    <a:pt x="290186" y="2062914"/>
                  </a:lnTo>
                  <a:lnTo>
                    <a:pt x="262061" y="2028360"/>
                  </a:lnTo>
                  <a:lnTo>
                    <a:pt x="235194" y="1992936"/>
                  </a:lnTo>
                  <a:lnTo>
                    <a:pt x="209615" y="1956669"/>
                  </a:lnTo>
                  <a:lnTo>
                    <a:pt x="185355" y="1919587"/>
                  </a:lnTo>
                  <a:lnTo>
                    <a:pt x="162443" y="1881716"/>
                  </a:lnTo>
                  <a:lnTo>
                    <a:pt x="140909" y="1843085"/>
                  </a:lnTo>
                  <a:lnTo>
                    <a:pt x="120783" y="1803720"/>
                  </a:lnTo>
                  <a:lnTo>
                    <a:pt x="102095" y="1763647"/>
                  </a:lnTo>
                  <a:lnTo>
                    <a:pt x="84875" y="1722895"/>
                  </a:lnTo>
                  <a:lnTo>
                    <a:pt x="69153" y="1681491"/>
                  </a:lnTo>
                  <a:lnTo>
                    <a:pt x="54959" y="1639461"/>
                  </a:lnTo>
                  <a:lnTo>
                    <a:pt x="42322" y="1596834"/>
                  </a:lnTo>
                  <a:lnTo>
                    <a:pt x="31273" y="1553635"/>
                  </a:lnTo>
                  <a:lnTo>
                    <a:pt x="21842" y="1509892"/>
                  </a:lnTo>
                  <a:lnTo>
                    <a:pt x="14059" y="1465632"/>
                  </a:lnTo>
                  <a:lnTo>
                    <a:pt x="7953" y="1420883"/>
                  </a:lnTo>
                  <a:lnTo>
                    <a:pt x="3554" y="1375671"/>
                  </a:lnTo>
                  <a:lnTo>
                    <a:pt x="893" y="1330025"/>
                  </a:lnTo>
                  <a:lnTo>
                    <a:pt x="0" y="1283970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108" y="2569463"/>
              <a:ext cx="2578608" cy="233629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00378" y="2454401"/>
              <a:ext cx="2832100" cy="2567940"/>
            </a:xfrm>
            <a:custGeom>
              <a:avLst/>
              <a:gdLst/>
              <a:ahLst/>
              <a:cxnLst/>
              <a:rect l="l" t="t" r="r" b="b"/>
              <a:pathLst>
                <a:path w="2832100" h="2567940">
                  <a:moveTo>
                    <a:pt x="1415796" y="0"/>
                  </a:moveTo>
                  <a:lnTo>
                    <a:pt x="1415796" y="2567559"/>
                  </a:lnTo>
                </a:path>
                <a:path w="2832100" h="2567940">
                  <a:moveTo>
                    <a:pt x="0" y="1272540"/>
                  </a:moveTo>
                  <a:lnTo>
                    <a:pt x="2831973" y="1272540"/>
                  </a:lnTo>
                </a:path>
                <a:path w="2832100" h="2567940">
                  <a:moveTo>
                    <a:pt x="425196" y="376427"/>
                  </a:moveTo>
                  <a:lnTo>
                    <a:pt x="2429637" y="2182622"/>
                  </a:lnTo>
                </a:path>
                <a:path w="2832100" h="2567940">
                  <a:moveTo>
                    <a:pt x="408432" y="2188591"/>
                  </a:moveTo>
                  <a:lnTo>
                    <a:pt x="2405507" y="37947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0132" y="4722837"/>
              <a:ext cx="665962" cy="61268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625852" y="4742687"/>
              <a:ext cx="579120" cy="525780"/>
            </a:xfrm>
            <a:custGeom>
              <a:avLst/>
              <a:gdLst/>
              <a:ahLst/>
              <a:cxnLst/>
              <a:rect l="l" t="t" r="r" b="b"/>
              <a:pathLst>
                <a:path w="579119" h="525779">
                  <a:moveTo>
                    <a:pt x="289560" y="0"/>
                  </a:moveTo>
                  <a:lnTo>
                    <a:pt x="237518" y="4236"/>
                  </a:lnTo>
                  <a:lnTo>
                    <a:pt x="188533" y="16450"/>
                  </a:lnTo>
                  <a:lnTo>
                    <a:pt x="143425" y="35898"/>
                  </a:lnTo>
                  <a:lnTo>
                    <a:pt x="103011" y="61838"/>
                  </a:lnTo>
                  <a:lnTo>
                    <a:pt x="68109" y="93525"/>
                  </a:lnTo>
                  <a:lnTo>
                    <a:pt x="39539" y="130217"/>
                  </a:lnTo>
                  <a:lnTo>
                    <a:pt x="18118" y="171170"/>
                  </a:lnTo>
                  <a:lnTo>
                    <a:pt x="4666" y="215642"/>
                  </a:lnTo>
                  <a:lnTo>
                    <a:pt x="0" y="262889"/>
                  </a:lnTo>
                  <a:lnTo>
                    <a:pt x="4666" y="310137"/>
                  </a:lnTo>
                  <a:lnTo>
                    <a:pt x="18118" y="354609"/>
                  </a:lnTo>
                  <a:lnTo>
                    <a:pt x="39539" y="395562"/>
                  </a:lnTo>
                  <a:lnTo>
                    <a:pt x="68109" y="432254"/>
                  </a:lnTo>
                  <a:lnTo>
                    <a:pt x="103011" y="463941"/>
                  </a:lnTo>
                  <a:lnTo>
                    <a:pt x="143425" y="489881"/>
                  </a:lnTo>
                  <a:lnTo>
                    <a:pt x="188533" y="509329"/>
                  </a:lnTo>
                  <a:lnTo>
                    <a:pt x="237518" y="521543"/>
                  </a:lnTo>
                  <a:lnTo>
                    <a:pt x="289560" y="525780"/>
                  </a:lnTo>
                  <a:lnTo>
                    <a:pt x="341601" y="521543"/>
                  </a:lnTo>
                  <a:lnTo>
                    <a:pt x="390586" y="509329"/>
                  </a:lnTo>
                  <a:lnTo>
                    <a:pt x="435694" y="489881"/>
                  </a:lnTo>
                  <a:lnTo>
                    <a:pt x="476108" y="463941"/>
                  </a:lnTo>
                  <a:lnTo>
                    <a:pt x="511010" y="432254"/>
                  </a:lnTo>
                  <a:lnTo>
                    <a:pt x="539580" y="395562"/>
                  </a:lnTo>
                  <a:lnTo>
                    <a:pt x="561001" y="354609"/>
                  </a:lnTo>
                  <a:lnTo>
                    <a:pt x="574453" y="310137"/>
                  </a:lnTo>
                  <a:lnTo>
                    <a:pt x="579120" y="262889"/>
                  </a:lnTo>
                  <a:lnTo>
                    <a:pt x="574453" y="215642"/>
                  </a:lnTo>
                  <a:lnTo>
                    <a:pt x="561001" y="171170"/>
                  </a:lnTo>
                  <a:lnTo>
                    <a:pt x="539580" y="130217"/>
                  </a:lnTo>
                  <a:lnTo>
                    <a:pt x="511010" y="93525"/>
                  </a:lnTo>
                  <a:lnTo>
                    <a:pt x="476108" y="61838"/>
                  </a:lnTo>
                  <a:lnTo>
                    <a:pt x="435694" y="35898"/>
                  </a:lnTo>
                  <a:lnTo>
                    <a:pt x="390586" y="16450"/>
                  </a:lnTo>
                  <a:lnTo>
                    <a:pt x="341601" y="4236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25852" y="4742687"/>
              <a:ext cx="579120" cy="525780"/>
            </a:xfrm>
            <a:custGeom>
              <a:avLst/>
              <a:gdLst/>
              <a:ahLst/>
              <a:cxnLst/>
              <a:rect l="l" t="t" r="r" b="b"/>
              <a:pathLst>
                <a:path w="579119" h="525779">
                  <a:moveTo>
                    <a:pt x="0" y="262889"/>
                  </a:moveTo>
                  <a:lnTo>
                    <a:pt x="4666" y="215642"/>
                  </a:lnTo>
                  <a:lnTo>
                    <a:pt x="18118" y="171170"/>
                  </a:lnTo>
                  <a:lnTo>
                    <a:pt x="39539" y="130217"/>
                  </a:lnTo>
                  <a:lnTo>
                    <a:pt x="68109" y="93525"/>
                  </a:lnTo>
                  <a:lnTo>
                    <a:pt x="103011" y="61838"/>
                  </a:lnTo>
                  <a:lnTo>
                    <a:pt x="143425" y="35898"/>
                  </a:lnTo>
                  <a:lnTo>
                    <a:pt x="188533" y="16450"/>
                  </a:lnTo>
                  <a:lnTo>
                    <a:pt x="237518" y="4236"/>
                  </a:lnTo>
                  <a:lnTo>
                    <a:pt x="289560" y="0"/>
                  </a:lnTo>
                  <a:lnTo>
                    <a:pt x="341601" y="4236"/>
                  </a:lnTo>
                  <a:lnTo>
                    <a:pt x="390586" y="16450"/>
                  </a:lnTo>
                  <a:lnTo>
                    <a:pt x="435694" y="35898"/>
                  </a:lnTo>
                  <a:lnTo>
                    <a:pt x="476108" y="61838"/>
                  </a:lnTo>
                  <a:lnTo>
                    <a:pt x="511010" y="93525"/>
                  </a:lnTo>
                  <a:lnTo>
                    <a:pt x="539580" y="130217"/>
                  </a:lnTo>
                  <a:lnTo>
                    <a:pt x="561001" y="171170"/>
                  </a:lnTo>
                  <a:lnTo>
                    <a:pt x="574453" y="215642"/>
                  </a:lnTo>
                  <a:lnTo>
                    <a:pt x="579120" y="262889"/>
                  </a:lnTo>
                  <a:lnTo>
                    <a:pt x="574453" y="310137"/>
                  </a:lnTo>
                  <a:lnTo>
                    <a:pt x="561001" y="354609"/>
                  </a:lnTo>
                  <a:lnTo>
                    <a:pt x="539580" y="395562"/>
                  </a:lnTo>
                  <a:lnTo>
                    <a:pt x="511010" y="432254"/>
                  </a:lnTo>
                  <a:lnTo>
                    <a:pt x="476108" y="463941"/>
                  </a:lnTo>
                  <a:lnTo>
                    <a:pt x="435694" y="489881"/>
                  </a:lnTo>
                  <a:lnTo>
                    <a:pt x="390586" y="509329"/>
                  </a:lnTo>
                  <a:lnTo>
                    <a:pt x="341601" y="521543"/>
                  </a:lnTo>
                  <a:lnTo>
                    <a:pt x="289560" y="525780"/>
                  </a:lnTo>
                  <a:lnTo>
                    <a:pt x="237518" y="521543"/>
                  </a:lnTo>
                  <a:lnTo>
                    <a:pt x="188533" y="509329"/>
                  </a:lnTo>
                  <a:lnTo>
                    <a:pt x="143425" y="489881"/>
                  </a:lnTo>
                  <a:lnTo>
                    <a:pt x="103011" y="463941"/>
                  </a:lnTo>
                  <a:lnTo>
                    <a:pt x="68109" y="432254"/>
                  </a:lnTo>
                  <a:lnTo>
                    <a:pt x="39539" y="395562"/>
                  </a:lnTo>
                  <a:lnTo>
                    <a:pt x="18118" y="354609"/>
                  </a:lnTo>
                  <a:lnTo>
                    <a:pt x="4666" y="310137"/>
                  </a:lnTo>
                  <a:lnTo>
                    <a:pt x="0" y="262889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0132" y="2171661"/>
              <a:ext cx="665962" cy="61268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625852" y="2191511"/>
              <a:ext cx="579120" cy="525780"/>
            </a:xfrm>
            <a:custGeom>
              <a:avLst/>
              <a:gdLst/>
              <a:ahLst/>
              <a:cxnLst/>
              <a:rect l="l" t="t" r="r" b="b"/>
              <a:pathLst>
                <a:path w="579119" h="525780">
                  <a:moveTo>
                    <a:pt x="289560" y="0"/>
                  </a:moveTo>
                  <a:lnTo>
                    <a:pt x="237518" y="4236"/>
                  </a:lnTo>
                  <a:lnTo>
                    <a:pt x="188533" y="16450"/>
                  </a:lnTo>
                  <a:lnTo>
                    <a:pt x="143425" y="35898"/>
                  </a:lnTo>
                  <a:lnTo>
                    <a:pt x="103011" y="61838"/>
                  </a:lnTo>
                  <a:lnTo>
                    <a:pt x="68109" y="93525"/>
                  </a:lnTo>
                  <a:lnTo>
                    <a:pt x="39539" y="130217"/>
                  </a:lnTo>
                  <a:lnTo>
                    <a:pt x="18118" y="171170"/>
                  </a:lnTo>
                  <a:lnTo>
                    <a:pt x="4666" y="215642"/>
                  </a:lnTo>
                  <a:lnTo>
                    <a:pt x="0" y="262889"/>
                  </a:lnTo>
                  <a:lnTo>
                    <a:pt x="4666" y="310137"/>
                  </a:lnTo>
                  <a:lnTo>
                    <a:pt x="18118" y="354609"/>
                  </a:lnTo>
                  <a:lnTo>
                    <a:pt x="39539" y="395562"/>
                  </a:lnTo>
                  <a:lnTo>
                    <a:pt x="68109" y="432254"/>
                  </a:lnTo>
                  <a:lnTo>
                    <a:pt x="103011" y="463941"/>
                  </a:lnTo>
                  <a:lnTo>
                    <a:pt x="143425" y="489881"/>
                  </a:lnTo>
                  <a:lnTo>
                    <a:pt x="188533" y="509329"/>
                  </a:lnTo>
                  <a:lnTo>
                    <a:pt x="237518" y="521543"/>
                  </a:lnTo>
                  <a:lnTo>
                    <a:pt x="289560" y="525779"/>
                  </a:lnTo>
                  <a:lnTo>
                    <a:pt x="341601" y="521543"/>
                  </a:lnTo>
                  <a:lnTo>
                    <a:pt x="390586" y="509329"/>
                  </a:lnTo>
                  <a:lnTo>
                    <a:pt x="435694" y="489881"/>
                  </a:lnTo>
                  <a:lnTo>
                    <a:pt x="476108" y="463941"/>
                  </a:lnTo>
                  <a:lnTo>
                    <a:pt x="511010" y="432254"/>
                  </a:lnTo>
                  <a:lnTo>
                    <a:pt x="539580" y="395562"/>
                  </a:lnTo>
                  <a:lnTo>
                    <a:pt x="561001" y="354609"/>
                  </a:lnTo>
                  <a:lnTo>
                    <a:pt x="574453" y="310137"/>
                  </a:lnTo>
                  <a:lnTo>
                    <a:pt x="579120" y="262889"/>
                  </a:lnTo>
                  <a:lnTo>
                    <a:pt x="574453" y="215642"/>
                  </a:lnTo>
                  <a:lnTo>
                    <a:pt x="561001" y="171170"/>
                  </a:lnTo>
                  <a:lnTo>
                    <a:pt x="539580" y="130217"/>
                  </a:lnTo>
                  <a:lnTo>
                    <a:pt x="511010" y="93525"/>
                  </a:lnTo>
                  <a:lnTo>
                    <a:pt x="476108" y="61838"/>
                  </a:lnTo>
                  <a:lnTo>
                    <a:pt x="435694" y="35898"/>
                  </a:lnTo>
                  <a:lnTo>
                    <a:pt x="390586" y="16450"/>
                  </a:lnTo>
                  <a:lnTo>
                    <a:pt x="341601" y="4236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25852" y="2191511"/>
              <a:ext cx="579120" cy="525780"/>
            </a:xfrm>
            <a:custGeom>
              <a:avLst/>
              <a:gdLst/>
              <a:ahLst/>
              <a:cxnLst/>
              <a:rect l="l" t="t" r="r" b="b"/>
              <a:pathLst>
                <a:path w="579119" h="525780">
                  <a:moveTo>
                    <a:pt x="0" y="262889"/>
                  </a:moveTo>
                  <a:lnTo>
                    <a:pt x="4666" y="215642"/>
                  </a:lnTo>
                  <a:lnTo>
                    <a:pt x="18118" y="171170"/>
                  </a:lnTo>
                  <a:lnTo>
                    <a:pt x="39539" y="130217"/>
                  </a:lnTo>
                  <a:lnTo>
                    <a:pt x="68109" y="93525"/>
                  </a:lnTo>
                  <a:lnTo>
                    <a:pt x="103011" y="61838"/>
                  </a:lnTo>
                  <a:lnTo>
                    <a:pt x="143425" y="35898"/>
                  </a:lnTo>
                  <a:lnTo>
                    <a:pt x="188533" y="16450"/>
                  </a:lnTo>
                  <a:lnTo>
                    <a:pt x="237518" y="4236"/>
                  </a:lnTo>
                  <a:lnTo>
                    <a:pt x="289560" y="0"/>
                  </a:lnTo>
                  <a:lnTo>
                    <a:pt x="341601" y="4236"/>
                  </a:lnTo>
                  <a:lnTo>
                    <a:pt x="390586" y="16450"/>
                  </a:lnTo>
                  <a:lnTo>
                    <a:pt x="435694" y="35898"/>
                  </a:lnTo>
                  <a:lnTo>
                    <a:pt x="476108" y="61838"/>
                  </a:lnTo>
                  <a:lnTo>
                    <a:pt x="511010" y="93525"/>
                  </a:lnTo>
                  <a:lnTo>
                    <a:pt x="539580" y="130217"/>
                  </a:lnTo>
                  <a:lnTo>
                    <a:pt x="561001" y="171170"/>
                  </a:lnTo>
                  <a:lnTo>
                    <a:pt x="574453" y="215642"/>
                  </a:lnTo>
                  <a:lnTo>
                    <a:pt x="579120" y="262889"/>
                  </a:lnTo>
                  <a:lnTo>
                    <a:pt x="574453" y="310137"/>
                  </a:lnTo>
                  <a:lnTo>
                    <a:pt x="561001" y="354609"/>
                  </a:lnTo>
                  <a:lnTo>
                    <a:pt x="539580" y="395562"/>
                  </a:lnTo>
                  <a:lnTo>
                    <a:pt x="511010" y="432254"/>
                  </a:lnTo>
                  <a:lnTo>
                    <a:pt x="476108" y="463941"/>
                  </a:lnTo>
                  <a:lnTo>
                    <a:pt x="435694" y="489881"/>
                  </a:lnTo>
                  <a:lnTo>
                    <a:pt x="390586" y="509329"/>
                  </a:lnTo>
                  <a:lnTo>
                    <a:pt x="341601" y="521543"/>
                  </a:lnTo>
                  <a:lnTo>
                    <a:pt x="289560" y="525779"/>
                  </a:lnTo>
                  <a:lnTo>
                    <a:pt x="237518" y="521543"/>
                  </a:lnTo>
                  <a:lnTo>
                    <a:pt x="188533" y="509329"/>
                  </a:lnTo>
                  <a:lnTo>
                    <a:pt x="143425" y="489881"/>
                  </a:lnTo>
                  <a:lnTo>
                    <a:pt x="103011" y="463941"/>
                  </a:lnTo>
                  <a:lnTo>
                    <a:pt x="68109" y="432254"/>
                  </a:lnTo>
                  <a:lnTo>
                    <a:pt x="39539" y="395562"/>
                  </a:lnTo>
                  <a:lnTo>
                    <a:pt x="18118" y="354609"/>
                  </a:lnTo>
                  <a:lnTo>
                    <a:pt x="4666" y="310137"/>
                  </a:lnTo>
                  <a:lnTo>
                    <a:pt x="0" y="262889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" y="3447249"/>
              <a:ext cx="665962" cy="61268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219200" y="3467099"/>
              <a:ext cx="579120" cy="525780"/>
            </a:xfrm>
            <a:custGeom>
              <a:avLst/>
              <a:gdLst/>
              <a:ahLst/>
              <a:cxnLst/>
              <a:rect l="l" t="t" r="r" b="b"/>
              <a:pathLst>
                <a:path w="579119" h="525779">
                  <a:moveTo>
                    <a:pt x="289559" y="0"/>
                  </a:moveTo>
                  <a:lnTo>
                    <a:pt x="237518" y="4236"/>
                  </a:lnTo>
                  <a:lnTo>
                    <a:pt x="188533" y="16450"/>
                  </a:lnTo>
                  <a:lnTo>
                    <a:pt x="143425" y="35898"/>
                  </a:lnTo>
                  <a:lnTo>
                    <a:pt x="103011" y="61838"/>
                  </a:lnTo>
                  <a:lnTo>
                    <a:pt x="68109" y="93525"/>
                  </a:lnTo>
                  <a:lnTo>
                    <a:pt x="39539" y="130217"/>
                  </a:lnTo>
                  <a:lnTo>
                    <a:pt x="18118" y="171170"/>
                  </a:lnTo>
                  <a:lnTo>
                    <a:pt x="4666" y="215642"/>
                  </a:lnTo>
                  <a:lnTo>
                    <a:pt x="0" y="262889"/>
                  </a:lnTo>
                  <a:lnTo>
                    <a:pt x="4666" y="310137"/>
                  </a:lnTo>
                  <a:lnTo>
                    <a:pt x="18118" y="354609"/>
                  </a:lnTo>
                  <a:lnTo>
                    <a:pt x="39539" y="395562"/>
                  </a:lnTo>
                  <a:lnTo>
                    <a:pt x="68109" y="432254"/>
                  </a:lnTo>
                  <a:lnTo>
                    <a:pt x="103011" y="463941"/>
                  </a:lnTo>
                  <a:lnTo>
                    <a:pt x="143425" y="489881"/>
                  </a:lnTo>
                  <a:lnTo>
                    <a:pt x="188533" y="509329"/>
                  </a:lnTo>
                  <a:lnTo>
                    <a:pt x="237518" y="521543"/>
                  </a:lnTo>
                  <a:lnTo>
                    <a:pt x="289559" y="525780"/>
                  </a:lnTo>
                  <a:lnTo>
                    <a:pt x="341601" y="521543"/>
                  </a:lnTo>
                  <a:lnTo>
                    <a:pt x="390586" y="509329"/>
                  </a:lnTo>
                  <a:lnTo>
                    <a:pt x="435694" y="489881"/>
                  </a:lnTo>
                  <a:lnTo>
                    <a:pt x="476108" y="463941"/>
                  </a:lnTo>
                  <a:lnTo>
                    <a:pt x="511010" y="432254"/>
                  </a:lnTo>
                  <a:lnTo>
                    <a:pt x="539580" y="395562"/>
                  </a:lnTo>
                  <a:lnTo>
                    <a:pt x="561001" y="354609"/>
                  </a:lnTo>
                  <a:lnTo>
                    <a:pt x="574453" y="310137"/>
                  </a:lnTo>
                  <a:lnTo>
                    <a:pt x="579119" y="262889"/>
                  </a:lnTo>
                  <a:lnTo>
                    <a:pt x="574453" y="215642"/>
                  </a:lnTo>
                  <a:lnTo>
                    <a:pt x="561001" y="171170"/>
                  </a:lnTo>
                  <a:lnTo>
                    <a:pt x="539580" y="130217"/>
                  </a:lnTo>
                  <a:lnTo>
                    <a:pt x="511010" y="93525"/>
                  </a:lnTo>
                  <a:lnTo>
                    <a:pt x="476108" y="61838"/>
                  </a:lnTo>
                  <a:lnTo>
                    <a:pt x="435694" y="35898"/>
                  </a:lnTo>
                  <a:lnTo>
                    <a:pt x="390586" y="16450"/>
                  </a:lnTo>
                  <a:lnTo>
                    <a:pt x="341601" y="4236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19200" y="3467099"/>
              <a:ext cx="579120" cy="525780"/>
            </a:xfrm>
            <a:custGeom>
              <a:avLst/>
              <a:gdLst/>
              <a:ahLst/>
              <a:cxnLst/>
              <a:rect l="l" t="t" r="r" b="b"/>
              <a:pathLst>
                <a:path w="579119" h="525779">
                  <a:moveTo>
                    <a:pt x="0" y="262889"/>
                  </a:moveTo>
                  <a:lnTo>
                    <a:pt x="4666" y="215642"/>
                  </a:lnTo>
                  <a:lnTo>
                    <a:pt x="18118" y="171170"/>
                  </a:lnTo>
                  <a:lnTo>
                    <a:pt x="39539" y="130217"/>
                  </a:lnTo>
                  <a:lnTo>
                    <a:pt x="68109" y="93525"/>
                  </a:lnTo>
                  <a:lnTo>
                    <a:pt x="103011" y="61838"/>
                  </a:lnTo>
                  <a:lnTo>
                    <a:pt x="143425" y="35898"/>
                  </a:lnTo>
                  <a:lnTo>
                    <a:pt x="188533" y="16450"/>
                  </a:lnTo>
                  <a:lnTo>
                    <a:pt x="237518" y="4236"/>
                  </a:lnTo>
                  <a:lnTo>
                    <a:pt x="289559" y="0"/>
                  </a:lnTo>
                  <a:lnTo>
                    <a:pt x="341601" y="4236"/>
                  </a:lnTo>
                  <a:lnTo>
                    <a:pt x="390586" y="16450"/>
                  </a:lnTo>
                  <a:lnTo>
                    <a:pt x="435694" y="35898"/>
                  </a:lnTo>
                  <a:lnTo>
                    <a:pt x="476108" y="61838"/>
                  </a:lnTo>
                  <a:lnTo>
                    <a:pt x="511010" y="93525"/>
                  </a:lnTo>
                  <a:lnTo>
                    <a:pt x="539580" y="130217"/>
                  </a:lnTo>
                  <a:lnTo>
                    <a:pt x="561001" y="171170"/>
                  </a:lnTo>
                  <a:lnTo>
                    <a:pt x="574453" y="215642"/>
                  </a:lnTo>
                  <a:lnTo>
                    <a:pt x="579119" y="262889"/>
                  </a:lnTo>
                  <a:lnTo>
                    <a:pt x="574453" y="310137"/>
                  </a:lnTo>
                  <a:lnTo>
                    <a:pt x="561001" y="354609"/>
                  </a:lnTo>
                  <a:lnTo>
                    <a:pt x="539580" y="395562"/>
                  </a:lnTo>
                  <a:lnTo>
                    <a:pt x="511010" y="432254"/>
                  </a:lnTo>
                  <a:lnTo>
                    <a:pt x="476108" y="463941"/>
                  </a:lnTo>
                  <a:lnTo>
                    <a:pt x="435694" y="489881"/>
                  </a:lnTo>
                  <a:lnTo>
                    <a:pt x="390586" y="509329"/>
                  </a:lnTo>
                  <a:lnTo>
                    <a:pt x="341601" y="521543"/>
                  </a:lnTo>
                  <a:lnTo>
                    <a:pt x="289559" y="525780"/>
                  </a:lnTo>
                  <a:lnTo>
                    <a:pt x="237518" y="521543"/>
                  </a:lnTo>
                  <a:lnTo>
                    <a:pt x="188533" y="509329"/>
                  </a:lnTo>
                  <a:lnTo>
                    <a:pt x="143425" y="489881"/>
                  </a:lnTo>
                  <a:lnTo>
                    <a:pt x="103011" y="463941"/>
                  </a:lnTo>
                  <a:lnTo>
                    <a:pt x="68109" y="432254"/>
                  </a:lnTo>
                  <a:lnTo>
                    <a:pt x="39539" y="395562"/>
                  </a:lnTo>
                  <a:lnTo>
                    <a:pt x="18118" y="354609"/>
                  </a:lnTo>
                  <a:lnTo>
                    <a:pt x="4666" y="310137"/>
                  </a:lnTo>
                  <a:lnTo>
                    <a:pt x="0" y="262889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6784" y="3447249"/>
              <a:ext cx="667537" cy="61268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032503" y="3467099"/>
              <a:ext cx="581025" cy="525780"/>
            </a:xfrm>
            <a:custGeom>
              <a:avLst/>
              <a:gdLst/>
              <a:ahLst/>
              <a:cxnLst/>
              <a:rect l="l" t="t" r="r" b="b"/>
              <a:pathLst>
                <a:path w="581025" h="525779">
                  <a:moveTo>
                    <a:pt x="290322" y="0"/>
                  </a:moveTo>
                  <a:lnTo>
                    <a:pt x="238120" y="4236"/>
                  </a:lnTo>
                  <a:lnTo>
                    <a:pt x="188994" y="16450"/>
                  </a:lnTo>
                  <a:lnTo>
                    <a:pt x="143764" y="35898"/>
                  </a:lnTo>
                  <a:lnTo>
                    <a:pt x="103246" y="61838"/>
                  </a:lnTo>
                  <a:lnTo>
                    <a:pt x="68260" y="93525"/>
                  </a:lnTo>
                  <a:lnTo>
                    <a:pt x="39624" y="130217"/>
                  </a:lnTo>
                  <a:lnTo>
                    <a:pt x="18156" y="171170"/>
                  </a:lnTo>
                  <a:lnTo>
                    <a:pt x="4675" y="215642"/>
                  </a:lnTo>
                  <a:lnTo>
                    <a:pt x="0" y="262889"/>
                  </a:lnTo>
                  <a:lnTo>
                    <a:pt x="4675" y="310137"/>
                  </a:lnTo>
                  <a:lnTo>
                    <a:pt x="18156" y="354609"/>
                  </a:lnTo>
                  <a:lnTo>
                    <a:pt x="39623" y="395562"/>
                  </a:lnTo>
                  <a:lnTo>
                    <a:pt x="68260" y="432254"/>
                  </a:lnTo>
                  <a:lnTo>
                    <a:pt x="103246" y="463941"/>
                  </a:lnTo>
                  <a:lnTo>
                    <a:pt x="143763" y="489881"/>
                  </a:lnTo>
                  <a:lnTo>
                    <a:pt x="188994" y="509329"/>
                  </a:lnTo>
                  <a:lnTo>
                    <a:pt x="238120" y="521543"/>
                  </a:lnTo>
                  <a:lnTo>
                    <a:pt x="290322" y="525780"/>
                  </a:lnTo>
                  <a:lnTo>
                    <a:pt x="342523" y="521543"/>
                  </a:lnTo>
                  <a:lnTo>
                    <a:pt x="391649" y="509329"/>
                  </a:lnTo>
                  <a:lnTo>
                    <a:pt x="436879" y="489881"/>
                  </a:lnTo>
                  <a:lnTo>
                    <a:pt x="477397" y="463941"/>
                  </a:lnTo>
                  <a:lnTo>
                    <a:pt x="512383" y="432254"/>
                  </a:lnTo>
                  <a:lnTo>
                    <a:pt x="541020" y="395562"/>
                  </a:lnTo>
                  <a:lnTo>
                    <a:pt x="562487" y="354609"/>
                  </a:lnTo>
                  <a:lnTo>
                    <a:pt x="575968" y="310137"/>
                  </a:lnTo>
                  <a:lnTo>
                    <a:pt x="580644" y="262889"/>
                  </a:lnTo>
                  <a:lnTo>
                    <a:pt x="575968" y="215642"/>
                  </a:lnTo>
                  <a:lnTo>
                    <a:pt x="562487" y="171170"/>
                  </a:lnTo>
                  <a:lnTo>
                    <a:pt x="541020" y="130217"/>
                  </a:lnTo>
                  <a:lnTo>
                    <a:pt x="512383" y="93525"/>
                  </a:lnTo>
                  <a:lnTo>
                    <a:pt x="477397" y="61838"/>
                  </a:lnTo>
                  <a:lnTo>
                    <a:pt x="436880" y="35898"/>
                  </a:lnTo>
                  <a:lnTo>
                    <a:pt x="391649" y="16450"/>
                  </a:lnTo>
                  <a:lnTo>
                    <a:pt x="342523" y="4236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032503" y="3467099"/>
              <a:ext cx="581025" cy="525780"/>
            </a:xfrm>
            <a:custGeom>
              <a:avLst/>
              <a:gdLst/>
              <a:ahLst/>
              <a:cxnLst/>
              <a:rect l="l" t="t" r="r" b="b"/>
              <a:pathLst>
                <a:path w="581025" h="525779">
                  <a:moveTo>
                    <a:pt x="0" y="262889"/>
                  </a:moveTo>
                  <a:lnTo>
                    <a:pt x="4675" y="215642"/>
                  </a:lnTo>
                  <a:lnTo>
                    <a:pt x="18156" y="171170"/>
                  </a:lnTo>
                  <a:lnTo>
                    <a:pt x="39624" y="130217"/>
                  </a:lnTo>
                  <a:lnTo>
                    <a:pt x="68260" y="93525"/>
                  </a:lnTo>
                  <a:lnTo>
                    <a:pt x="103246" y="61838"/>
                  </a:lnTo>
                  <a:lnTo>
                    <a:pt x="143764" y="35898"/>
                  </a:lnTo>
                  <a:lnTo>
                    <a:pt x="188994" y="16450"/>
                  </a:lnTo>
                  <a:lnTo>
                    <a:pt x="238120" y="4236"/>
                  </a:lnTo>
                  <a:lnTo>
                    <a:pt x="290322" y="0"/>
                  </a:lnTo>
                  <a:lnTo>
                    <a:pt x="342523" y="4236"/>
                  </a:lnTo>
                  <a:lnTo>
                    <a:pt x="391649" y="16450"/>
                  </a:lnTo>
                  <a:lnTo>
                    <a:pt x="436880" y="35898"/>
                  </a:lnTo>
                  <a:lnTo>
                    <a:pt x="477397" y="61838"/>
                  </a:lnTo>
                  <a:lnTo>
                    <a:pt x="512383" y="93525"/>
                  </a:lnTo>
                  <a:lnTo>
                    <a:pt x="541020" y="130217"/>
                  </a:lnTo>
                  <a:lnTo>
                    <a:pt x="562487" y="171170"/>
                  </a:lnTo>
                  <a:lnTo>
                    <a:pt x="575968" y="215642"/>
                  </a:lnTo>
                  <a:lnTo>
                    <a:pt x="580644" y="262889"/>
                  </a:lnTo>
                  <a:lnTo>
                    <a:pt x="575968" y="310137"/>
                  </a:lnTo>
                  <a:lnTo>
                    <a:pt x="562487" y="354609"/>
                  </a:lnTo>
                  <a:lnTo>
                    <a:pt x="541020" y="395562"/>
                  </a:lnTo>
                  <a:lnTo>
                    <a:pt x="512383" y="432254"/>
                  </a:lnTo>
                  <a:lnTo>
                    <a:pt x="477397" y="463941"/>
                  </a:lnTo>
                  <a:lnTo>
                    <a:pt x="436879" y="489881"/>
                  </a:lnTo>
                  <a:lnTo>
                    <a:pt x="391649" y="509329"/>
                  </a:lnTo>
                  <a:lnTo>
                    <a:pt x="342523" y="521543"/>
                  </a:lnTo>
                  <a:lnTo>
                    <a:pt x="290322" y="525780"/>
                  </a:lnTo>
                  <a:lnTo>
                    <a:pt x="238120" y="521543"/>
                  </a:lnTo>
                  <a:lnTo>
                    <a:pt x="188994" y="509329"/>
                  </a:lnTo>
                  <a:lnTo>
                    <a:pt x="143763" y="489881"/>
                  </a:lnTo>
                  <a:lnTo>
                    <a:pt x="103246" y="463941"/>
                  </a:lnTo>
                  <a:lnTo>
                    <a:pt x="68260" y="432254"/>
                  </a:lnTo>
                  <a:lnTo>
                    <a:pt x="39623" y="395562"/>
                  </a:lnTo>
                  <a:lnTo>
                    <a:pt x="18156" y="354609"/>
                  </a:lnTo>
                  <a:lnTo>
                    <a:pt x="4675" y="310137"/>
                  </a:lnTo>
                  <a:lnTo>
                    <a:pt x="0" y="262889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60" y="4347946"/>
              <a:ext cx="665962" cy="61419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630680" y="4367783"/>
              <a:ext cx="579120" cy="527685"/>
            </a:xfrm>
            <a:custGeom>
              <a:avLst/>
              <a:gdLst/>
              <a:ahLst/>
              <a:cxnLst/>
              <a:rect l="l" t="t" r="r" b="b"/>
              <a:pathLst>
                <a:path w="579119" h="527685">
                  <a:moveTo>
                    <a:pt x="289559" y="0"/>
                  </a:moveTo>
                  <a:lnTo>
                    <a:pt x="237518" y="4245"/>
                  </a:lnTo>
                  <a:lnTo>
                    <a:pt x="188533" y="16488"/>
                  </a:lnTo>
                  <a:lnTo>
                    <a:pt x="143425" y="35983"/>
                  </a:lnTo>
                  <a:lnTo>
                    <a:pt x="103011" y="61988"/>
                  </a:lnTo>
                  <a:lnTo>
                    <a:pt x="68109" y="93760"/>
                  </a:lnTo>
                  <a:lnTo>
                    <a:pt x="39539" y="130556"/>
                  </a:lnTo>
                  <a:lnTo>
                    <a:pt x="18118" y="171631"/>
                  </a:lnTo>
                  <a:lnTo>
                    <a:pt x="4666" y="216244"/>
                  </a:lnTo>
                  <a:lnTo>
                    <a:pt x="0" y="263652"/>
                  </a:lnTo>
                  <a:lnTo>
                    <a:pt x="4666" y="311059"/>
                  </a:lnTo>
                  <a:lnTo>
                    <a:pt x="18118" y="355672"/>
                  </a:lnTo>
                  <a:lnTo>
                    <a:pt x="39539" y="396748"/>
                  </a:lnTo>
                  <a:lnTo>
                    <a:pt x="68109" y="433543"/>
                  </a:lnTo>
                  <a:lnTo>
                    <a:pt x="103011" y="465315"/>
                  </a:lnTo>
                  <a:lnTo>
                    <a:pt x="143425" y="491320"/>
                  </a:lnTo>
                  <a:lnTo>
                    <a:pt x="188533" y="510815"/>
                  </a:lnTo>
                  <a:lnTo>
                    <a:pt x="237518" y="523058"/>
                  </a:lnTo>
                  <a:lnTo>
                    <a:pt x="289559" y="527304"/>
                  </a:lnTo>
                  <a:lnTo>
                    <a:pt x="341601" y="523058"/>
                  </a:lnTo>
                  <a:lnTo>
                    <a:pt x="390586" y="510815"/>
                  </a:lnTo>
                  <a:lnTo>
                    <a:pt x="435694" y="491320"/>
                  </a:lnTo>
                  <a:lnTo>
                    <a:pt x="476108" y="465315"/>
                  </a:lnTo>
                  <a:lnTo>
                    <a:pt x="511010" y="433543"/>
                  </a:lnTo>
                  <a:lnTo>
                    <a:pt x="539580" y="396748"/>
                  </a:lnTo>
                  <a:lnTo>
                    <a:pt x="561001" y="355672"/>
                  </a:lnTo>
                  <a:lnTo>
                    <a:pt x="574453" y="311059"/>
                  </a:lnTo>
                  <a:lnTo>
                    <a:pt x="579119" y="263652"/>
                  </a:lnTo>
                  <a:lnTo>
                    <a:pt x="574453" y="216244"/>
                  </a:lnTo>
                  <a:lnTo>
                    <a:pt x="561001" y="171631"/>
                  </a:lnTo>
                  <a:lnTo>
                    <a:pt x="539580" y="130556"/>
                  </a:lnTo>
                  <a:lnTo>
                    <a:pt x="511010" y="93760"/>
                  </a:lnTo>
                  <a:lnTo>
                    <a:pt x="476108" y="61988"/>
                  </a:lnTo>
                  <a:lnTo>
                    <a:pt x="435694" y="35983"/>
                  </a:lnTo>
                  <a:lnTo>
                    <a:pt x="390586" y="16488"/>
                  </a:lnTo>
                  <a:lnTo>
                    <a:pt x="341601" y="4245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630680" y="4367783"/>
              <a:ext cx="579120" cy="527685"/>
            </a:xfrm>
            <a:custGeom>
              <a:avLst/>
              <a:gdLst/>
              <a:ahLst/>
              <a:cxnLst/>
              <a:rect l="l" t="t" r="r" b="b"/>
              <a:pathLst>
                <a:path w="579119" h="527685">
                  <a:moveTo>
                    <a:pt x="0" y="263652"/>
                  </a:moveTo>
                  <a:lnTo>
                    <a:pt x="4666" y="216244"/>
                  </a:lnTo>
                  <a:lnTo>
                    <a:pt x="18118" y="171631"/>
                  </a:lnTo>
                  <a:lnTo>
                    <a:pt x="39539" y="130556"/>
                  </a:lnTo>
                  <a:lnTo>
                    <a:pt x="68109" y="93760"/>
                  </a:lnTo>
                  <a:lnTo>
                    <a:pt x="103011" y="61988"/>
                  </a:lnTo>
                  <a:lnTo>
                    <a:pt x="143425" y="35983"/>
                  </a:lnTo>
                  <a:lnTo>
                    <a:pt x="188533" y="16488"/>
                  </a:lnTo>
                  <a:lnTo>
                    <a:pt x="237518" y="4245"/>
                  </a:lnTo>
                  <a:lnTo>
                    <a:pt x="289559" y="0"/>
                  </a:lnTo>
                  <a:lnTo>
                    <a:pt x="341601" y="4245"/>
                  </a:lnTo>
                  <a:lnTo>
                    <a:pt x="390586" y="16488"/>
                  </a:lnTo>
                  <a:lnTo>
                    <a:pt x="435694" y="35983"/>
                  </a:lnTo>
                  <a:lnTo>
                    <a:pt x="476108" y="61988"/>
                  </a:lnTo>
                  <a:lnTo>
                    <a:pt x="511010" y="93760"/>
                  </a:lnTo>
                  <a:lnTo>
                    <a:pt x="539580" y="130556"/>
                  </a:lnTo>
                  <a:lnTo>
                    <a:pt x="561001" y="171631"/>
                  </a:lnTo>
                  <a:lnTo>
                    <a:pt x="574453" y="216244"/>
                  </a:lnTo>
                  <a:lnTo>
                    <a:pt x="579119" y="263652"/>
                  </a:lnTo>
                  <a:lnTo>
                    <a:pt x="574453" y="311059"/>
                  </a:lnTo>
                  <a:lnTo>
                    <a:pt x="561001" y="355672"/>
                  </a:lnTo>
                  <a:lnTo>
                    <a:pt x="539580" y="396748"/>
                  </a:lnTo>
                  <a:lnTo>
                    <a:pt x="511010" y="433543"/>
                  </a:lnTo>
                  <a:lnTo>
                    <a:pt x="476108" y="465315"/>
                  </a:lnTo>
                  <a:lnTo>
                    <a:pt x="435694" y="491320"/>
                  </a:lnTo>
                  <a:lnTo>
                    <a:pt x="390586" y="510815"/>
                  </a:lnTo>
                  <a:lnTo>
                    <a:pt x="341601" y="523058"/>
                  </a:lnTo>
                  <a:lnTo>
                    <a:pt x="289559" y="527304"/>
                  </a:lnTo>
                  <a:lnTo>
                    <a:pt x="237518" y="523058"/>
                  </a:lnTo>
                  <a:lnTo>
                    <a:pt x="188533" y="510815"/>
                  </a:lnTo>
                  <a:lnTo>
                    <a:pt x="143425" y="491320"/>
                  </a:lnTo>
                  <a:lnTo>
                    <a:pt x="103011" y="465315"/>
                  </a:lnTo>
                  <a:lnTo>
                    <a:pt x="68109" y="433543"/>
                  </a:lnTo>
                  <a:lnTo>
                    <a:pt x="39539" y="396748"/>
                  </a:lnTo>
                  <a:lnTo>
                    <a:pt x="18118" y="355672"/>
                  </a:lnTo>
                  <a:lnTo>
                    <a:pt x="4666" y="311059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780" y="2545041"/>
              <a:ext cx="667537" cy="612686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619500" y="2564891"/>
              <a:ext cx="581025" cy="525780"/>
            </a:xfrm>
            <a:custGeom>
              <a:avLst/>
              <a:gdLst/>
              <a:ahLst/>
              <a:cxnLst/>
              <a:rect l="l" t="t" r="r" b="b"/>
              <a:pathLst>
                <a:path w="581025" h="525780">
                  <a:moveTo>
                    <a:pt x="290322" y="0"/>
                  </a:moveTo>
                  <a:lnTo>
                    <a:pt x="238120" y="4236"/>
                  </a:lnTo>
                  <a:lnTo>
                    <a:pt x="188994" y="16450"/>
                  </a:lnTo>
                  <a:lnTo>
                    <a:pt x="143764" y="35898"/>
                  </a:lnTo>
                  <a:lnTo>
                    <a:pt x="103246" y="61838"/>
                  </a:lnTo>
                  <a:lnTo>
                    <a:pt x="68260" y="93525"/>
                  </a:lnTo>
                  <a:lnTo>
                    <a:pt x="39624" y="130217"/>
                  </a:lnTo>
                  <a:lnTo>
                    <a:pt x="18156" y="171170"/>
                  </a:lnTo>
                  <a:lnTo>
                    <a:pt x="4675" y="215642"/>
                  </a:lnTo>
                  <a:lnTo>
                    <a:pt x="0" y="262890"/>
                  </a:lnTo>
                  <a:lnTo>
                    <a:pt x="4675" y="310137"/>
                  </a:lnTo>
                  <a:lnTo>
                    <a:pt x="18156" y="354609"/>
                  </a:lnTo>
                  <a:lnTo>
                    <a:pt x="39623" y="395562"/>
                  </a:lnTo>
                  <a:lnTo>
                    <a:pt x="68260" y="432254"/>
                  </a:lnTo>
                  <a:lnTo>
                    <a:pt x="103246" y="463941"/>
                  </a:lnTo>
                  <a:lnTo>
                    <a:pt x="143763" y="489881"/>
                  </a:lnTo>
                  <a:lnTo>
                    <a:pt x="188994" y="509329"/>
                  </a:lnTo>
                  <a:lnTo>
                    <a:pt x="238120" y="521543"/>
                  </a:lnTo>
                  <a:lnTo>
                    <a:pt x="290322" y="525780"/>
                  </a:lnTo>
                  <a:lnTo>
                    <a:pt x="342523" y="521543"/>
                  </a:lnTo>
                  <a:lnTo>
                    <a:pt x="391649" y="509329"/>
                  </a:lnTo>
                  <a:lnTo>
                    <a:pt x="436879" y="489881"/>
                  </a:lnTo>
                  <a:lnTo>
                    <a:pt x="477397" y="463941"/>
                  </a:lnTo>
                  <a:lnTo>
                    <a:pt x="512383" y="432254"/>
                  </a:lnTo>
                  <a:lnTo>
                    <a:pt x="541020" y="395562"/>
                  </a:lnTo>
                  <a:lnTo>
                    <a:pt x="562487" y="354609"/>
                  </a:lnTo>
                  <a:lnTo>
                    <a:pt x="575968" y="310137"/>
                  </a:lnTo>
                  <a:lnTo>
                    <a:pt x="580644" y="262890"/>
                  </a:lnTo>
                  <a:lnTo>
                    <a:pt x="575968" y="215642"/>
                  </a:lnTo>
                  <a:lnTo>
                    <a:pt x="562487" y="171170"/>
                  </a:lnTo>
                  <a:lnTo>
                    <a:pt x="541020" y="130217"/>
                  </a:lnTo>
                  <a:lnTo>
                    <a:pt x="512383" y="93525"/>
                  </a:lnTo>
                  <a:lnTo>
                    <a:pt x="477397" y="61838"/>
                  </a:lnTo>
                  <a:lnTo>
                    <a:pt x="436880" y="35898"/>
                  </a:lnTo>
                  <a:lnTo>
                    <a:pt x="391649" y="16450"/>
                  </a:lnTo>
                  <a:lnTo>
                    <a:pt x="342523" y="4236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619500" y="2564891"/>
              <a:ext cx="581025" cy="525780"/>
            </a:xfrm>
            <a:custGeom>
              <a:avLst/>
              <a:gdLst/>
              <a:ahLst/>
              <a:cxnLst/>
              <a:rect l="l" t="t" r="r" b="b"/>
              <a:pathLst>
                <a:path w="581025" h="525780">
                  <a:moveTo>
                    <a:pt x="0" y="262890"/>
                  </a:moveTo>
                  <a:lnTo>
                    <a:pt x="4675" y="215642"/>
                  </a:lnTo>
                  <a:lnTo>
                    <a:pt x="18156" y="171170"/>
                  </a:lnTo>
                  <a:lnTo>
                    <a:pt x="39624" y="130217"/>
                  </a:lnTo>
                  <a:lnTo>
                    <a:pt x="68260" y="93525"/>
                  </a:lnTo>
                  <a:lnTo>
                    <a:pt x="103246" y="61838"/>
                  </a:lnTo>
                  <a:lnTo>
                    <a:pt x="143764" y="35898"/>
                  </a:lnTo>
                  <a:lnTo>
                    <a:pt x="188994" y="16450"/>
                  </a:lnTo>
                  <a:lnTo>
                    <a:pt x="238120" y="4236"/>
                  </a:lnTo>
                  <a:lnTo>
                    <a:pt x="290322" y="0"/>
                  </a:lnTo>
                  <a:lnTo>
                    <a:pt x="342523" y="4236"/>
                  </a:lnTo>
                  <a:lnTo>
                    <a:pt x="391649" y="16450"/>
                  </a:lnTo>
                  <a:lnTo>
                    <a:pt x="436880" y="35898"/>
                  </a:lnTo>
                  <a:lnTo>
                    <a:pt x="477397" y="61838"/>
                  </a:lnTo>
                  <a:lnTo>
                    <a:pt x="512383" y="93525"/>
                  </a:lnTo>
                  <a:lnTo>
                    <a:pt x="541020" y="130217"/>
                  </a:lnTo>
                  <a:lnTo>
                    <a:pt x="562487" y="171170"/>
                  </a:lnTo>
                  <a:lnTo>
                    <a:pt x="575968" y="215642"/>
                  </a:lnTo>
                  <a:lnTo>
                    <a:pt x="580644" y="262890"/>
                  </a:lnTo>
                  <a:lnTo>
                    <a:pt x="575968" y="310137"/>
                  </a:lnTo>
                  <a:lnTo>
                    <a:pt x="562487" y="354609"/>
                  </a:lnTo>
                  <a:lnTo>
                    <a:pt x="541020" y="395562"/>
                  </a:lnTo>
                  <a:lnTo>
                    <a:pt x="512383" y="432254"/>
                  </a:lnTo>
                  <a:lnTo>
                    <a:pt x="477397" y="463941"/>
                  </a:lnTo>
                  <a:lnTo>
                    <a:pt x="436879" y="489881"/>
                  </a:lnTo>
                  <a:lnTo>
                    <a:pt x="391649" y="509329"/>
                  </a:lnTo>
                  <a:lnTo>
                    <a:pt x="342523" y="521543"/>
                  </a:lnTo>
                  <a:lnTo>
                    <a:pt x="290322" y="525780"/>
                  </a:lnTo>
                  <a:lnTo>
                    <a:pt x="238120" y="521543"/>
                  </a:lnTo>
                  <a:lnTo>
                    <a:pt x="188994" y="509329"/>
                  </a:lnTo>
                  <a:lnTo>
                    <a:pt x="143763" y="489881"/>
                  </a:lnTo>
                  <a:lnTo>
                    <a:pt x="103246" y="463941"/>
                  </a:lnTo>
                  <a:lnTo>
                    <a:pt x="68260" y="432254"/>
                  </a:lnTo>
                  <a:lnTo>
                    <a:pt x="39623" y="395562"/>
                  </a:lnTo>
                  <a:lnTo>
                    <a:pt x="18156" y="354609"/>
                  </a:lnTo>
                  <a:lnTo>
                    <a:pt x="4675" y="310137"/>
                  </a:lnTo>
                  <a:lnTo>
                    <a:pt x="0" y="262890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3780" y="4347946"/>
              <a:ext cx="667537" cy="61419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619500" y="4367783"/>
              <a:ext cx="581025" cy="527685"/>
            </a:xfrm>
            <a:custGeom>
              <a:avLst/>
              <a:gdLst/>
              <a:ahLst/>
              <a:cxnLst/>
              <a:rect l="l" t="t" r="r" b="b"/>
              <a:pathLst>
                <a:path w="581025" h="527685">
                  <a:moveTo>
                    <a:pt x="290322" y="0"/>
                  </a:moveTo>
                  <a:lnTo>
                    <a:pt x="238120" y="4245"/>
                  </a:lnTo>
                  <a:lnTo>
                    <a:pt x="188994" y="16488"/>
                  </a:lnTo>
                  <a:lnTo>
                    <a:pt x="143764" y="35983"/>
                  </a:lnTo>
                  <a:lnTo>
                    <a:pt x="103246" y="61988"/>
                  </a:lnTo>
                  <a:lnTo>
                    <a:pt x="68260" y="93760"/>
                  </a:lnTo>
                  <a:lnTo>
                    <a:pt x="39624" y="130556"/>
                  </a:lnTo>
                  <a:lnTo>
                    <a:pt x="18156" y="171631"/>
                  </a:lnTo>
                  <a:lnTo>
                    <a:pt x="4675" y="216244"/>
                  </a:lnTo>
                  <a:lnTo>
                    <a:pt x="0" y="263652"/>
                  </a:lnTo>
                  <a:lnTo>
                    <a:pt x="4675" y="311059"/>
                  </a:lnTo>
                  <a:lnTo>
                    <a:pt x="18156" y="355672"/>
                  </a:lnTo>
                  <a:lnTo>
                    <a:pt x="39623" y="396748"/>
                  </a:lnTo>
                  <a:lnTo>
                    <a:pt x="68260" y="433543"/>
                  </a:lnTo>
                  <a:lnTo>
                    <a:pt x="103246" y="465315"/>
                  </a:lnTo>
                  <a:lnTo>
                    <a:pt x="143763" y="491320"/>
                  </a:lnTo>
                  <a:lnTo>
                    <a:pt x="188994" y="510815"/>
                  </a:lnTo>
                  <a:lnTo>
                    <a:pt x="238120" y="523058"/>
                  </a:lnTo>
                  <a:lnTo>
                    <a:pt x="290322" y="527304"/>
                  </a:lnTo>
                  <a:lnTo>
                    <a:pt x="342523" y="523058"/>
                  </a:lnTo>
                  <a:lnTo>
                    <a:pt x="391649" y="510815"/>
                  </a:lnTo>
                  <a:lnTo>
                    <a:pt x="436879" y="491320"/>
                  </a:lnTo>
                  <a:lnTo>
                    <a:pt x="477397" y="465315"/>
                  </a:lnTo>
                  <a:lnTo>
                    <a:pt x="512383" y="433543"/>
                  </a:lnTo>
                  <a:lnTo>
                    <a:pt x="541020" y="396748"/>
                  </a:lnTo>
                  <a:lnTo>
                    <a:pt x="562487" y="355672"/>
                  </a:lnTo>
                  <a:lnTo>
                    <a:pt x="575968" y="311059"/>
                  </a:lnTo>
                  <a:lnTo>
                    <a:pt x="580644" y="263652"/>
                  </a:lnTo>
                  <a:lnTo>
                    <a:pt x="575968" y="216244"/>
                  </a:lnTo>
                  <a:lnTo>
                    <a:pt x="562487" y="171631"/>
                  </a:lnTo>
                  <a:lnTo>
                    <a:pt x="541020" y="130556"/>
                  </a:lnTo>
                  <a:lnTo>
                    <a:pt x="512383" y="93760"/>
                  </a:lnTo>
                  <a:lnTo>
                    <a:pt x="477397" y="61988"/>
                  </a:lnTo>
                  <a:lnTo>
                    <a:pt x="436880" y="35983"/>
                  </a:lnTo>
                  <a:lnTo>
                    <a:pt x="391649" y="16488"/>
                  </a:lnTo>
                  <a:lnTo>
                    <a:pt x="342523" y="4245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619500" y="4367783"/>
              <a:ext cx="581025" cy="527685"/>
            </a:xfrm>
            <a:custGeom>
              <a:avLst/>
              <a:gdLst/>
              <a:ahLst/>
              <a:cxnLst/>
              <a:rect l="l" t="t" r="r" b="b"/>
              <a:pathLst>
                <a:path w="581025" h="527685">
                  <a:moveTo>
                    <a:pt x="0" y="263652"/>
                  </a:moveTo>
                  <a:lnTo>
                    <a:pt x="4675" y="216244"/>
                  </a:lnTo>
                  <a:lnTo>
                    <a:pt x="18156" y="171631"/>
                  </a:lnTo>
                  <a:lnTo>
                    <a:pt x="39624" y="130556"/>
                  </a:lnTo>
                  <a:lnTo>
                    <a:pt x="68260" y="93760"/>
                  </a:lnTo>
                  <a:lnTo>
                    <a:pt x="103246" y="61988"/>
                  </a:lnTo>
                  <a:lnTo>
                    <a:pt x="143764" y="35983"/>
                  </a:lnTo>
                  <a:lnTo>
                    <a:pt x="188994" y="16488"/>
                  </a:lnTo>
                  <a:lnTo>
                    <a:pt x="238120" y="4245"/>
                  </a:lnTo>
                  <a:lnTo>
                    <a:pt x="290322" y="0"/>
                  </a:lnTo>
                  <a:lnTo>
                    <a:pt x="342523" y="4245"/>
                  </a:lnTo>
                  <a:lnTo>
                    <a:pt x="391649" y="16488"/>
                  </a:lnTo>
                  <a:lnTo>
                    <a:pt x="436880" y="35983"/>
                  </a:lnTo>
                  <a:lnTo>
                    <a:pt x="477397" y="61988"/>
                  </a:lnTo>
                  <a:lnTo>
                    <a:pt x="512383" y="93760"/>
                  </a:lnTo>
                  <a:lnTo>
                    <a:pt x="541020" y="130556"/>
                  </a:lnTo>
                  <a:lnTo>
                    <a:pt x="562487" y="171631"/>
                  </a:lnTo>
                  <a:lnTo>
                    <a:pt x="575968" y="216244"/>
                  </a:lnTo>
                  <a:lnTo>
                    <a:pt x="580644" y="263652"/>
                  </a:lnTo>
                  <a:lnTo>
                    <a:pt x="575968" y="311059"/>
                  </a:lnTo>
                  <a:lnTo>
                    <a:pt x="562487" y="355672"/>
                  </a:lnTo>
                  <a:lnTo>
                    <a:pt x="541020" y="396748"/>
                  </a:lnTo>
                  <a:lnTo>
                    <a:pt x="512383" y="433543"/>
                  </a:lnTo>
                  <a:lnTo>
                    <a:pt x="477397" y="465315"/>
                  </a:lnTo>
                  <a:lnTo>
                    <a:pt x="436879" y="491320"/>
                  </a:lnTo>
                  <a:lnTo>
                    <a:pt x="391649" y="510815"/>
                  </a:lnTo>
                  <a:lnTo>
                    <a:pt x="342523" y="523058"/>
                  </a:lnTo>
                  <a:lnTo>
                    <a:pt x="290322" y="527304"/>
                  </a:lnTo>
                  <a:lnTo>
                    <a:pt x="238120" y="523058"/>
                  </a:lnTo>
                  <a:lnTo>
                    <a:pt x="188994" y="510815"/>
                  </a:lnTo>
                  <a:lnTo>
                    <a:pt x="143763" y="491320"/>
                  </a:lnTo>
                  <a:lnTo>
                    <a:pt x="103246" y="465315"/>
                  </a:lnTo>
                  <a:lnTo>
                    <a:pt x="68260" y="433543"/>
                  </a:lnTo>
                  <a:lnTo>
                    <a:pt x="39623" y="396748"/>
                  </a:lnTo>
                  <a:lnTo>
                    <a:pt x="18156" y="355672"/>
                  </a:lnTo>
                  <a:lnTo>
                    <a:pt x="4675" y="311059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4960" y="2545041"/>
              <a:ext cx="667537" cy="61268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630680" y="2564891"/>
              <a:ext cx="581025" cy="525780"/>
            </a:xfrm>
            <a:custGeom>
              <a:avLst/>
              <a:gdLst/>
              <a:ahLst/>
              <a:cxnLst/>
              <a:rect l="l" t="t" r="r" b="b"/>
              <a:pathLst>
                <a:path w="581025" h="525780">
                  <a:moveTo>
                    <a:pt x="290321" y="0"/>
                  </a:moveTo>
                  <a:lnTo>
                    <a:pt x="238120" y="4236"/>
                  </a:lnTo>
                  <a:lnTo>
                    <a:pt x="188994" y="16450"/>
                  </a:lnTo>
                  <a:lnTo>
                    <a:pt x="143763" y="35898"/>
                  </a:lnTo>
                  <a:lnTo>
                    <a:pt x="103246" y="61838"/>
                  </a:lnTo>
                  <a:lnTo>
                    <a:pt x="68260" y="93525"/>
                  </a:lnTo>
                  <a:lnTo>
                    <a:pt x="39624" y="130217"/>
                  </a:lnTo>
                  <a:lnTo>
                    <a:pt x="18156" y="171170"/>
                  </a:lnTo>
                  <a:lnTo>
                    <a:pt x="4675" y="215642"/>
                  </a:lnTo>
                  <a:lnTo>
                    <a:pt x="0" y="262890"/>
                  </a:lnTo>
                  <a:lnTo>
                    <a:pt x="4675" y="310137"/>
                  </a:lnTo>
                  <a:lnTo>
                    <a:pt x="18156" y="354609"/>
                  </a:lnTo>
                  <a:lnTo>
                    <a:pt x="39624" y="395562"/>
                  </a:lnTo>
                  <a:lnTo>
                    <a:pt x="68260" y="432254"/>
                  </a:lnTo>
                  <a:lnTo>
                    <a:pt x="103246" y="463941"/>
                  </a:lnTo>
                  <a:lnTo>
                    <a:pt x="143763" y="489881"/>
                  </a:lnTo>
                  <a:lnTo>
                    <a:pt x="188994" y="509329"/>
                  </a:lnTo>
                  <a:lnTo>
                    <a:pt x="238120" y="521543"/>
                  </a:lnTo>
                  <a:lnTo>
                    <a:pt x="290321" y="525780"/>
                  </a:lnTo>
                  <a:lnTo>
                    <a:pt x="342523" y="521543"/>
                  </a:lnTo>
                  <a:lnTo>
                    <a:pt x="391649" y="509329"/>
                  </a:lnTo>
                  <a:lnTo>
                    <a:pt x="436880" y="489881"/>
                  </a:lnTo>
                  <a:lnTo>
                    <a:pt x="477397" y="463941"/>
                  </a:lnTo>
                  <a:lnTo>
                    <a:pt x="512383" y="432254"/>
                  </a:lnTo>
                  <a:lnTo>
                    <a:pt x="541019" y="395562"/>
                  </a:lnTo>
                  <a:lnTo>
                    <a:pt x="562487" y="354609"/>
                  </a:lnTo>
                  <a:lnTo>
                    <a:pt x="575968" y="310137"/>
                  </a:lnTo>
                  <a:lnTo>
                    <a:pt x="580644" y="262890"/>
                  </a:lnTo>
                  <a:lnTo>
                    <a:pt x="575968" y="215642"/>
                  </a:lnTo>
                  <a:lnTo>
                    <a:pt x="562487" y="171170"/>
                  </a:lnTo>
                  <a:lnTo>
                    <a:pt x="541019" y="130217"/>
                  </a:lnTo>
                  <a:lnTo>
                    <a:pt x="512383" y="93525"/>
                  </a:lnTo>
                  <a:lnTo>
                    <a:pt x="477397" y="61838"/>
                  </a:lnTo>
                  <a:lnTo>
                    <a:pt x="436879" y="35898"/>
                  </a:lnTo>
                  <a:lnTo>
                    <a:pt x="391649" y="16450"/>
                  </a:lnTo>
                  <a:lnTo>
                    <a:pt x="342523" y="4236"/>
                  </a:lnTo>
                  <a:lnTo>
                    <a:pt x="290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630680" y="2564891"/>
              <a:ext cx="581025" cy="525780"/>
            </a:xfrm>
            <a:custGeom>
              <a:avLst/>
              <a:gdLst/>
              <a:ahLst/>
              <a:cxnLst/>
              <a:rect l="l" t="t" r="r" b="b"/>
              <a:pathLst>
                <a:path w="581025" h="525780">
                  <a:moveTo>
                    <a:pt x="0" y="262890"/>
                  </a:moveTo>
                  <a:lnTo>
                    <a:pt x="4675" y="215642"/>
                  </a:lnTo>
                  <a:lnTo>
                    <a:pt x="18156" y="171170"/>
                  </a:lnTo>
                  <a:lnTo>
                    <a:pt x="39624" y="130217"/>
                  </a:lnTo>
                  <a:lnTo>
                    <a:pt x="68260" y="93525"/>
                  </a:lnTo>
                  <a:lnTo>
                    <a:pt x="103246" y="61838"/>
                  </a:lnTo>
                  <a:lnTo>
                    <a:pt x="143763" y="35898"/>
                  </a:lnTo>
                  <a:lnTo>
                    <a:pt x="188994" y="16450"/>
                  </a:lnTo>
                  <a:lnTo>
                    <a:pt x="238120" y="4236"/>
                  </a:lnTo>
                  <a:lnTo>
                    <a:pt x="290321" y="0"/>
                  </a:lnTo>
                  <a:lnTo>
                    <a:pt x="342523" y="4236"/>
                  </a:lnTo>
                  <a:lnTo>
                    <a:pt x="391649" y="16450"/>
                  </a:lnTo>
                  <a:lnTo>
                    <a:pt x="436879" y="35898"/>
                  </a:lnTo>
                  <a:lnTo>
                    <a:pt x="477397" y="61838"/>
                  </a:lnTo>
                  <a:lnTo>
                    <a:pt x="512383" y="93525"/>
                  </a:lnTo>
                  <a:lnTo>
                    <a:pt x="541019" y="130217"/>
                  </a:lnTo>
                  <a:lnTo>
                    <a:pt x="562487" y="171170"/>
                  </a:lnTo>
                  <a:lnTo>
                    <a:pt x="575968" y="215642"/>
                  </a:lnTo>
                  <a:lnTo>
                    <a:pt x="580644" y="262890"/>
                  </a:lnTo>
                  <a:lnTo>
                    <a:pt x="575968" y="310137"/>
                  </a:lnTo>
                  <a:lnTo>
                    <a:pt x="562487" y="354609"/>
                  </a:lnTo>
                  <a:lnTo>
                    <a:pt x="541019" y="395562"/>
                  </a:lnTo>
                  <a:lnTo>
                    <a:pt x="512383" y="432254"/>
                  </a:lnTo>
                  <a:lnTo>
                    <a:pt x="477397" y="463941"/>
                  </a:lnTo>
                  <a:lnTo>
                    <a:pt x="436880" y="489881"/>
                  </a:lnTo>
                  <a:lnTo>
                    <a:pt x="391649" y="509329"/>
                  </a:lnTo>
                  <a:lnTo>
                    <a:pt x="342523" y="521543"/>
                  </a:lnTo>
                  <a:lnTo>
                    <a:pt x="290321" y="525780"/>
                  </a:lnTo>
                  <a:lnTo>
                    <a:pt x="238120" y="521543"/>
                  </a:lnTo>
                  <a:lnTo>
                    <a:pt x="188994" y="509329"/>
                  </a:lnTo>
                  <a:lnTo>
                    <a:pt x="143763" y="489881"/>
                  </a:lnTo>
                  <a:lnTo>
                    <a:pt x="103246" y="463941"/>
                  </a:lnTo>
                  <a:lnTo>
                    <a:pt x="68260" y="432254"/>
                  </a:lnTo>
                  <a:lnTo>
                    <a:pt x="39624" y="395562"/>
                  </a:lnTo>
                  <a:lnTo>
                    <a:pt x="18156" y="354609"/>
                  </a:lnTo>
                  <a:lnTo>
                    <a:pt x="4675" y="310137"/>
                  </a:lnTo>
                  <a:lnTo>
                    <a:pt x="0" y="262890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160" y="3305530"/>
              <a:ext cx="979944" cy="89613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468880" y="3325367"/>
              <a:ext cx="893444" cy="809625"/>
            </a:xfrm>
            <a:custGeom>
              <a:avLst/>
              <a:gdLst/>
              <a:ahLst/>
              <a:cxnLst/>
              <a:rect l="l" t="t" r="r" b="b"/>
              <a:pathLst>
                <a:path w="893445" h="809625">
                  <a:moveTo>
                    <a:pt x="446531" y="0"/>
                  </a:moveTo>
                  <a:lnTo>
                    <a:pt x="397873" y="2373"/>
                  </a:lnTo>
                  <a:lnTo>
                    <a:pt x="350734" y="9330"/>
                  </a:lnTo>
                  <a:lnTo>
                    <a:pt x="305385" y="20622"/>
                  </a:lnTo>
                  <a:lnTo>
                    <a:pt x="262099" y="36005"/>
                  </a:lnTo>
                  <a:lnTo>
                    <a:pt x="221149" y="55230"/>
                  </a:lnTo>
                  <a:lnTo>
                    <a:pt x="182806" y="78053"/>
                  </a:lnTo>
                  <a:lnTo>
                    <a:pt x="147344" y="104225"/>
                  </a:lnTo>
                  <a:lnTo>
                    <a:pt x="115034" y="133501"/>
                  </a:lnTo>
                  <a:lnTo>
                    <a:pt x="86148" y="165634"/>
                  </a:lnTo>
                  <a:lnTo>
                    <a:pt x="60959" y="200377"/>
                  </a:lnTo>
                  <a:lnTo>
                    <a:pt x="39740" y="237485"/>
                  </a:lnTo>
                  <a:lnTo>
                    <a:pt x="22762" y="276709"/>
                  </a:lnTo>
                  <a:lnTo>
                    <a:pt x="10298" y="317805"/>
                  </a:lnTo>
                  <a:lnTo>
                    <a:pt x="2619" y="360524"/>
                  </a:lnTo>
                  <a:lnTo>
                    <a:pt x="0" y="404622"/>
                  </a:lnTo>
                  <a:lnTo>
                    <a:pt x="2619" y="448719"/>
                  </a:lnTo>
                  <a:lnTo>
                    <a:pt x="10298" y="491438"/>
                  </a:lnTo>
                  <a:lnTo>
                    <a:pt x="22762" y="532534"/>
                  </a:lnTo>
                  <a:lnTo>
                    <a:pt x="39740" y="571758"/>
                  </a:lnTo>
                  <a:lnTo>
                    <a:pt x="60960" y="608866"/>
                  </a:lnTo>
                  <a:lnTo>
                    <a:pt x="86148" y="643609"/>
                  </a:lnTo>
                  <a:lnTo>
                    <a:pt x="115034" y="675742"/>
                  </a:lnTo>
                  <a:lnTo>
                    <a:pt x="147344" y="705018"/>
                  </a:lnTo>
                  <a:lnTo>
                    <a:pt x="182806" y="731190"/>
                  </a:lnTo>
                  <a:lnTo>
                    <a:pt x="221149" y="754013"/>
                  </a:lnTo>
                  <a:lnTo>
                    <a:pt x="262099" y="773238"/>
                  </a:lnTo>
                  <a:lnTo>
                    <a:pt x="305385" y="788621"/>
                  </a:lnTo>
                  <a:lnTo>
                    <a:pt x="350734" y="799913"/>
                  </a:lnTo>
                  <a:lnTo>
                    <a:pt x="397873" y="806870"/>
                  </a:lnTo>
                  <a:lnTo>
                    <a:pt x="446531" y="809244"/>
                  </a:lnTo>
                  <a:lnTo>
                    <a:pt x="495190" y="806870"/>
                  </a:lnTo>
                  <a:lnTo>
                    <a:pt x="542329" y="799913"/>
                  </a:lnTo>
                  <a:lnTo>
                    <a:pt x="587678" y="788621"/>
                  </a:lnTo>
                  <a:lnTo>
                    <a:pt x="630964" y="773238"/>
                  </a:lnTo>
                  <a:lnTo>
                    <a:pt x="671914" y="754013"/>
                  </a:lnTo>
                  <a:lnTo>
                    <a:pt x="710257" y="731190"/>
                  </a:lnTo>
                  <a:lnTo>
                    <a:pt x="745719" y="705018"/>
                  </a:lnTo>
                  <a:lnTo>
                    <a:pt x="778029" y="675742"/>
                  </a:lnTo>
                  <a:lnTo>
                    <a:pt x="806915" y="643609"/>
                  </a:lnTo>
                  <a:lnTo>
                    <a:pt x="832104" y="608866"/>
                  </a:lnTo>
                  <a:lnTo>
                    <a:pt x="853323" y="571758"/>
                  </a:lnTo>
                  <a:lnTo>
                    <a:pt x="870301" y="532534"/>
                  </a:lnTo>
                  <a:lnTo>
                    <a:pt x="882765" y="491438"/>
                  </a:lnTo>
                  <a:lnTo>
                    <a:pt x="890444" y="448719"/>
                  </a:lnTo>
                  <a:lnTo>
                    <a:pt x="893064" y="404622"/>
                  </a:lnTo>
                  <a:lnTo>
                    <a:pt x="890444" y="360524"/>
                  </a:lnTo>
                  <a:lnTo>
                    <a:pt x="882765" y="317805"/>
                  </a:lnTo>
                  <a:lnTo>
                    <a:pt x="870301" y="276709"/>
                  </a:lnTo>
                  <a:lnTo>
                    <a:pt x="853323" y="237485"/>
                  </a:lnTo>
                  <a:lnTo>
                    <a:pt x="832104" y="200377"/>
                  </a:lnTo>
                  <a:lnTo>
                    <a:pt x="806915" y="165634"/>
                  </a:lnTo>
                  <a:lnTo>
                    <a:pt x="778029" y="133501"/>
                  </a:lnTo>
                  <a:lnTo>
                    <a:pt x="745719" y="104225"/>
                  </a:lnTo>
                  <a:lnTo>
                    <a:pt x="710257" y="78053"/>
                  </a:lnTo>
                  <a:lnTo>
                    <a:pt x="671914" y="55230"/>
                  </a:lnTo>
                  <a:lnTo>
                    <a:pt x="630964" y="36005"/>
                  </a:lnTo>
                  <a:lnTo>
                    <a:pt x="587678" y="20622"/>
                  </a:lnTo>
                  <a:lnTo>
                    <a:pt x="542329" y="9330"/>
                  </a:lnTo>
                  <a:lnTo>
                    <a:pt x="495190" y="2373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468880" y="3325367"/>
              <a:ext cx="893444" cy="809625"/>
            </a:xfrm>
            <a:custGeom>
              <a:avLst/>
              <a:gdLst/>
              <a:ahLst/>
              <a:cxnLst/>
              <a:rect l="l" t="t" r="r" b="b"/>
              <a:pathLst>
                <a:path w="893445" h="809625">
                  <a:moveTo>
                    <a:pt x="0" y="404622"/>
                  </a:moveTo>
                  <a:lnTo>
                    <a:pt x="2619" y="360524"/>
                  </a:lnTo>
                  <a:lnTo>
                    <a:pt x="10298" y="317805"/>
                  </a:lnTo>
                  <a:lnTo>
                    <a:pt x="22762" y="276709"/>
                  </a:lnTo>
                  <a:lnTo>
                    <a:pt x="39740" y="237485"/>
                  </a:lnTo>
                  <a:lnTo>
                    <a:pt x="60959" y="200377"/>
                  </a:lnTo>
                  <a:lnTo>
                    <a:pt x="86148" y="165634"/>
                  </a:lnTo>
                  <a:lnTo>
                    <a:pt x="115034" y="133501"/>
                  </a:lnTo>
                  <a:lnTo>
                    <a:pt x="147344" y="104225"/>
                  </a:lnTo>
                  <a:lnTo>
                    <a:pt x="182806" y="78053"/>
                  </a:lnTo>
                  <a:lnTo>
                    <a:pt x="221149" y="55230"/>
                  </a:lnTo>
                  <a:lnTo>
                    <a:pt x="262099" y="36005"/>
                  </a:lnTo>
                  <a:lnTo>
                    <a:pt x="305385" y="20622"/>
                  </a:lnTo>
                  <a:lnTo>
                    <a:pt x="350734" y="9330"/>
                  </a:lnTo>
                  <a:lnTo>
                    <a:pt x="397873" y="2373"/>
                  </a:lnTo>
                  <a:lnTo>
                    <a:pt x="446531" y="0"/>
                  </a:lnTo>
                  <a:lnTo>
                    <a:pt x="495190" y="2373"/>
                  </a:lnTo>
                  <a:lnTo>
                    <a:pt x="542329" y="9330"/>
                  </a:lnTo>
                  <a:lnTo>
                    <a:pt x="587678" y="20622"/>
                  </a:lnTo>
                  <a:lnTo>
                    <a:pt x="630964" y="36005"/>
                  </a:lnTo>
                  <a:lnTo>
                    <a:pt x="671914" y="55230"/>
                  </a:lnTo>
                  <a:lnTo>
                    <a:pt x="710257" y="78053"/>
                  </a:lnTo>
                  <a:lnTo>
                    <a:pt x="745719" y="104225"/>
                  </a:lnTo>
                  <a:lnTo>
                    <a:pt x="778029" y="133501"/>
                  </a:lnTo>
                  <a:lnTo>
                    <a:pt x="806915" y="165634"/>
                  </a:lnTo>
                  <a:lnTo>
                    <a:pt x="832104" y="200377"/>
                  </a:lnTo>
                  <a:lnTo>
                    <a:pt x="853323" y="237485"/>
                  </a:lnTo>
                  <a:lnTo>
                    <a:pt x="870301" y="276709"/>
                  </a:lnTo>
                  <a:lnTo>
                    <a:pt x="882765" y="317805"/>
                  </a:lnTo>
                  <a:lnTo>
                    <a:pt x="890444" y="360524"/>
                  </a:lnTo>
                  <a:lnTo>
                    <a:pt x="893064" y="404622"/>
                  </a:lnTo>
                  <a:lnTo>
                    <a:pt x="890444" y="448719"/>
                  </a:lnTo>
                  <a:lnTo>
                    <a:pt x="882765" y="491438"/>
                  </a:lnTo>
                  <a:lnTo>
                    <a:pt x="870301" y="532534"/>
                  </a:lnTo>
                  <a:lnTo>
                    <a:pt x="853323" y="571758"/>
                  </a:lnTo>
                  <a:lnTo>
                    <a:pt x="832104" y="608866"/>
                  </a:lnTo>
                  <a:lnTo>
                    <a:pt x="806915" y="643609"/>
                  </a:lnTo>
                  <a:lnTo>
                    <a:pt x="778029" y="675742"/>
                  </a:lnTo>
                  <a:lnTo>
                    <a:pt x="745719" y="705018"/>
                  </a:lnTo>
                  <a:lnTo>
                    <a:pt x="710257" y="731190"/>
                  </a:lnTo>
                  <a:lnTo>
                    <a:pt x="671914" y="754013"/>
                  </a:lnTo>
                  <a:lnTo>
                    <a:pt x="630964" y="773238"/>
                  </a:lnTo>
                  <a:lnTo>
                    <a:pt x="587678" y="788621"/>
                  </a:lnTo>
                  <a:lnTo>
                    <a:pt x="542329" y="799913"/>
                  </a:lnTo>
                  <a:lnTo>
                    <a:pt x="495190" y="806870"/>
                  </a:lnTo>
                  <a:lnTo>
                    <a:pt x="446531" y="809244"/>
                  </a:lnTo>
                  <a:lnTo>
                    <a:pt x="397873" y="806870"/>
                  </a:lnTo>
                  <a:lnTo>
                    <a:pt x="350734" y="799913"/>
                  </a:lnTo>
                  <a:lnTo>
                    <a:pt x="305385" y="788621"/>
                  </a:lnTo>
                  <a:lnTo>
                    <a:pt x="262099" y="773238"/>
                  </a:lnTo>
                  <a:lnTo>
                    <a:pt x="221149" y="754013"/>
                  </a:lnTo>
                  <a:lnTo>
                    <a:pt x="182806" y="731190"/>
                  </a:lnTo>
                  <a:lnTo>
                    <a:pt x="147344" y="705018"/>
                  </a:lnTo>
                  <a:lnTo>
                    <a:pt x="115034" y="675742"/>
                  </a:lnTo>
                  <a:lnTo>
                    <a:pt x="86148" y="643609"/>
                  </a:lnTo>
                  <a:lnTo>
                    <a:pt x="60960" y="608866"/>
                  </a:lnTo>
                  <a:lnTo>
                    <a:pt x="39740" y="571758"/>
                  </a:lnTo>
                  <a:lnTo>
                    <a:pt x="22762" y="532534"/>
                  </a:lnTo>
                  <a:lnTo>
                    <a:pt x="10298" y="491438"/>
                  </a:lnTo>
                  <a:lnTo>
                    <a:pt x="2619" y="448719"/>
                  </a:lnTo>
                  <a:lnTo>
                    <a:pt x="0" y="404622"/>
                  </a:lnTo>
                  <a:close/>
                </a:path>
              </a:pathLst>
            </a:custGeom>
            <a:ln w="12700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8320" y="2676143"/>
              <a:ext cx="245363" cy="29260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2463" y="2657855"/>
              <a:ext cx="388620" cy="29260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7310" y="4828031"/>
              <a:ext cx="384010" cy="34747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34055" y="2293619"/>
              <a:ext cx="362712" cy="32156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1788" y="3585971"/>
              <a:ext cx="316992" cy="28803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8345" y="3601211"/>
              <a:ext cx="347436" cy="29108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3494" y="4463795"/>
              <a:ext cx="277622" cy="34594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81044" y="4474463"/>
              <a:ext cx="283463" cy="31391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05100" y="3479291"/>
              <a:ext cx="420624" cy="499872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4307204" y="2599690"/>
            <a:ext cx="29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F7AAC"/>
                </a:solidFill>
                <a:latin typeface="Calibri"/>
                <a:cs typeface="Calibri"/>
              </a:rPr>
              <a:t>ACO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277359" y="4622038"/>
            <a:ext cx="661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Dialysis, Ancillaries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48360" y="4626609"/>
            <a:ext cx="7054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F7AAC"/>
                </a:solidFill>
                <a:latin typeface="Calibri"/>
                <a:cs typeface="Calibri"/>
              </a:rPr>
              <a:t>Post-</a:t>
            </a: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Acute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0">
                <a:solidFill>
                  <a:srgbClr val="4F7AAC"/>
                </a:solidFill>
                <a:latin typeface="Calibri"/>
                <a:cs typeface="Calibri"/>
              </a:rPr>
              <a:t>Care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578735" y="5313679"/>
            <a:ext cx="810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Government </a:t>
            </a:r>
            <a:r>
              <a:rPr dirty="0" sz="1200">
                <a:solidFill>
                  <a:srgbClr val="4F7AAC"/>
                </a:solidFill>
                <a:latin typeface="Calibri"/>
                <a:cs typeface="Calibri"/>
              </a:rPr>
              <a:t>and</a:t>
            </a:r>
            <a:r>
              <a:rPr dirty="0" sz="1200" spc="-15">
                <a:solidFill>
                  <a:srgbClr val="4F7AAC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Payers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87679" y="2492755"/>
            <a:ext cx="6661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Primary </a:t>
            </a:r>
            <a:r>
              <a:rPr dirty="0" sz="1200">
                <a:solidFill>
                  <a:srgbClr val="4F7AAC"/>
                </a:solidFill>
                <a:latin typeface="Calibri"/>
                <a:cs typeface="Calibri"/>
              </a:rPr>
              <a:t>Care</a:t>
            </a: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4F7AAC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Specialists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55193" y="3521455"/>
            <a:ext cx="758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Behavioral Health/SUD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718684" y="3430015"/>
            <a:ext cx="8813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Community- Based Organizations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105904" y="929386"/>
            <a:ext cx="3970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C3633"/>
                </a:solidFill>
                <a:latin typeface="Arial"/>
                <a:cs typeface="Arial"/>
              </a:rPr>
              <a:t>925</a:t>
            </a:r>
            <a:r>
              <a:rPr dirty="0" sz="1600" spc="-6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C3633"/>
                </a:solidFill>
                <a:latin typeface="Arial"/>
                <a:cs typeface="Arial"/>
              </a:rPr>
              <a:t>Medicaid</a:t>
            </a:r>
            <a:r>
              <a:rPr dirty="0" sz="1600" spc="-7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C3633"/>
                </a:solidFill>
                <a:latin typeface="Arial"/>
                <a:cs typeface="Arial"/>
              </a:rPr>
              <a:t>Facilities</a:t>
            </a:r>
            <a:r>
              <a:rPr dirty="0" sz="1600" spc="-6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C3633"/>
                </a:solidFill>
                <a:latin typeface="Arial"/>
                <a:cs typeface="Arial"/>
              </a:rPr>
              <a:t>Transmitting</a:t>
            </a:r>
            <a:r>
              <a:rPr dirty="0" sz="1600" spc="-7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C3633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689850" y="3626358"/>
            <a:ext cx="2446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Numbers</a:t>
            </a:r>
            <a:r>
              <a:rPr dirty="0" sz="1400" spc="-7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as</a:t>
            </a:r>
            <a:r>
              <a:rPr dirty="0" sz="1400" spc="-4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of</a:t>
            </a:r>
            <a:r>
              <a:rPr dirty="0" sz="1400" spc="-3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June</a:t>
            </a:r>
            <a:r>
              <a:rPr dirty="0" sz="1400" spc="-6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28,</a:t>
            </a:r>
            <a:r>
              <a:rPr dirty="0" sz="1400" spc="-5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3C3633"/>
                </a:solidFill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104696" y="1117291"/>
            <a:ext cx="3879850" cy="104013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2000" b="1">
                <a:solidFill>
                  <a:srgbClr val="3C3633"/>
                </a:solidFill>
                <a:latin typeface="Arial"/>
                <a:cs typeface="Arial"/>
              </a:rPr>
              <a:t>HealthChoice</a:t>
            </a:r>
            <a:r>
              <a:rPr dirty="0" sz="2000" spc="-6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C3633"/>
                </a:solidFill>
                <a:latin typeface="Arial"/>
                <a:cs typeface="Arial"/>
              </a:rPr>
              <a:t>Illinois</a:t>
            </a:r>
            <a:r>
              <a:rPr dirty="0" sz="2000" spc="-12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C3633"/>
                </a:solidFill>
                <a:latin typeface="Arial"/>
                <a:cs typeface="Arial"/>
              </a:rPr>
              <a:t>ADT</a:t>
            </a:r>
            <a:r>
              <a:rPr dirty="0" sz="2000" spc="-3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C3633"/>
                </a:solidFill>
                <a:latin typeface="Arial"/>
                <a:cs typeface="Arial"/>
              </a:rPr>
              <a:t>Portal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120"/>
              </a:spcBef>
            </a:pPr>
            <a:r>
              <a:rPr dirty="0" sz="1400" spc="-10" b="1">
                <a:solidFill>
                  <a:srgbClr val="3C3633"/>
                </a:solidFill>
                <a:latin typeface="Arial"/>
                <a:cs typeface="Arial"/>
              </a:rPr>
              <a:t>Collective</a:t>
            </a:r>
            <a:r>
              <a:rPr dirty="0" sz="1400" spc="-3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C3633"/>
                </a:solidFill>
                <a:latin typeface="Arial"/>
                <a:cs typeface="Arial"/>
              </a:rPr>
              <a:t>Medical</a:t>
            </a:r>
            <a:r>
              <a:rPr dirty="0" sz="1400" spc="-3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C3633"/>
                </a:solidFill>
                <a:latin typeface="Arial"/>
                <a:cs typeface="Arial"/>
              </a:rPr>
              <a:t>Technologies</a:t>
            </a:r>
            <a:endParaRPr sz="1400">
              <a:latin typeface="Arial"/>
              <a:cs typeface="Arial"/>
            </a:endParaRPr>
          </a:p>
          <a:p>
            <a:pPr algn="ctr" marL="1381125" marR="1610360" indent="-1270">
              <a:lnSpc>
                <a:spcPct val="100000"/>
              </a:lnSpc>
              <a:spcBef>
                <a:spcPts val="740"/>
              </a:spcBef>
            </a:pPr>
            <a:r>
              <a:rPr dirty="0" sz="1200">
                <a:solidFill>
                  <a:srgbClr val="4F7AAC"/>
                </a:solidFill>
                <a:latin typeface="Calibri"/>
                <a:cs typeface="Calibri"/>
              </a:rPr>
              <a:t>ED</a:t>
            </a:r>
            <a:r>
              <a:rPr dirty="0" sz="1200" spc="-10">
                <a:solidFill>
                  <a:srgbClr val="4F7AAC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4F7AAC"/>
                </a:solidFill>
                <a:latin typeface="Calibri"/>
                <a:cs typeface="Calibri"/>
              </a:rPr>
              <a:t>and </a:t>
            </a:r>
            <a:r>
              <a:rPr dirty="0" sz="1200">
                <a:solidFill>
                  <a:srgbClr val="4F7AAC"/>
                </a:solidFill>
                <a:latin typeface="Calibri"/>
                <a:cs typeface="Calibri"/>
              </a:rPr>
              <a:t>Inpatient</a:t>
            </a:r>
            <a:r>
              <a:rPr dirty="0" sz="1200" spc="-45">
                <a:solidFill>
                  <a:srgbClr val="4F7AAC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4F7AAC"/>
                </a:solidFill>
                <a:latin typeface="Calibri"/>
                <a:cs typeface="Calibri"/>
              </a:rPr>
              <a:t>Care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4" name="object 54" descr=""/>
          <p:cNvGraphicFramePr>
            <a:graphicFrameLocks noGrp="1"/>
          </p:cNvGraphicFramePr>
          <p:nvPr/>
        </p:nvGraphicFramePr>
        <p:xfrm>
          <a:off x="5996304" y="4271898"/>
          <a:ext cx="5896610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800"/>
                <a:gridCol w="1672589"/>
                <a:gridCol w="1672589"/>
              </a:tblGrid>
              <a:tr h="424180">
                <a:tc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14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Rosters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5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410,900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5F3"/>
                    </a:solidFill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A438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25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solidFill>
                            <a:srgbClr val="3C3633"/>
                          </a:solidFill>
                          <a:latin typeface="Calibri"/>
                          <a:cs typeface="Calibri"/>
                        </a:rPr>
                        <a:t>23,650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5" name="object 55" descr=""/>
          <p:cNvSpPr txBox="1"/>
          <p:nvPr/>
        </p:nvSpPr>
        <p:spPr>
          <a:xfrm>
            <a:off x="6441185" y="4027170"/>
            <a:ext cx="47015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C3633"/>
                </a:solidFill>
                <a:latin typeface="Arial"/>
                <a:cs typeface="Arial"/>
              </a:rPr>
              <a:t>66</a:t>
            </a:r>
            <a:r>
              <a:rPr dirty="0" sz="1600" spc="-3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C3633"/>
                </a:solidFill>
                <a:latin typeface="Arial"/>
                <a:cs typeface="Arial"/>
              </a:rPr>
              <a:t>Medicaid</a:t>
            </a:r>
            <a:r>
              <a:rPr dirty="0" sz="1600" spc="-10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C3633"/>
                </a:solidFill>
                <a:latin typeface="Arial"/>
                <a:cs typeface="Arial"/>
              </a:rPr>
              <a:t>Ambulatory</a:t>
            </a:r>
            <a:r>
              <a:rPr dirty="0" sz="1600" spc="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C3633"/>
                </a:solidFill>
                <a:latin typeface="Arial"/>
                <a:cs typeface="Arial"/>
              </a:rPr>
              <a:t>&amp;</a:t>
            </a:r>
            <a:r>
              <a:rPr dirty="0" sz="1600" spc="-2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C3633"/>
                </a:solidFill>
                <a:latin typeface="Arial"/>
                <a:cs typeface="Arial"/>
              </a:rPr>
              <a:t>Community</a:t>
            </a:r>
            <a:r>
              <a:rPr dirty="0" sz="1600" spc="-2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C3633"/>
                </a:solidFill>
                <a:latin typeface="Arial"/>
                <a:cs typeface="Arial"/>
              </a:rPr>
              <a:t>Providers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602981" y="5325313"/>
            <a:ext cx="24460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Numbers</a:t>
            </a:r>
            <a:r>
              <a:rPr dirty="0" sz="1400" spc="-7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as</a:t>
            </a:r>
            <a:r>
              <a:rPr dirty="0" sz="1400" spc="-5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of</a:t>
            </a:r>
            <a:r>
              <a:rPr dirty="0" sz="1400" spc="-4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June</a:t>
            </a:r>
            <a:r>
              <a:rPr dirty="0" sz="1400" spc="-60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C3633"/>
                </a:solidFill>
                <a:latin typeface="Arial"/>
                <a:cs typeface="Arial"/>
              </a:rPr>
              <a:t>28,</a:t>
            </a:r>
            <a:r>
              <a:rPr dirty="0" sz="1400" spc="-55" b="1">
                <a:solidFill>
                  <a:srgbClr val="3C3633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3C3633"/>
                </a:solidFill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417" y="685926"/>
            <a:ext cx="7865109" cy="86614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 indent="2200910">
              <a:lnSpc>
                <a:spcPts val="3130"/>
              </a:lnSpc>
              <a:spcBef>
                <a:spcPts val="500"/>
              </a:spcBef>
            </a:pP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PTECH</a:t>
            </a:r>
            <a:r>
              <a:rPr dirty="0" sz="2900" spc="-2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Objective</a:t>
            </a:r>
            <a:r>
              <a:rPr dirty="0" sz="2900" spc="-5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1A4386"/>
                </a:solidFill>
                <a:latin typeface="Arial"/>
                <a:cs typeface="Arial"/>
              </a:rPr>
              <a:t>5: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Interoperable</a:t>
            </a:r>
            <a:r>
              <a:rPr dirty="0" sz="2900" spc="-6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Data</a:t>
            </a:r>
            <a:r>
              <a:rPr dirty="0" sz="2900" spc="-3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Exchange</a:t>
            </a:r>
            <a:r>
              <a:rPr dirty="0" sz="2900" spc="-4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and</a:t>
            </a:r>
            <a:r>
              <a:rPr dirty="0" sz="2900" spc="-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1A4386"/>
                </a:solidFill>
                <a:latin typeface="Arial"/>
                <a:cs typeface="Arial"/>
              </a:rPr>
              <a:t>Integration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0493" y="2026157"/>
            <a:ext cx="10429240" cy="3256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67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Objective</a:t>
            </a:r>
            <a:r>
              <a:rPr dirty="0" sz="24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5</a:t>
            </a:r>
            <a:r>
              <a:rPr dirty="0" sz="24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24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the</a:t>
            </a:r>
            <a:r>
              <a:rPr dirty="0" sz="24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PTECH</a:t>
            </a:r>
            <a:r>
              <a:rPr dirty="0" sz="24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initiative</a:t>
            </a:r>
            <a:r>
              <a:rPr dirty="0" sz="24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focuses</a:t>
            </a:r>
            <a:r>
              <a:rPr dirty="0" sz="24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on</a:t>
            </a:r>
            <a:r>
              <a:rPr dirty="0" sz="24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achieving</a:t>
            </a:r>
            <a:r>
              <a:rPr dirty="0" sz="24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seamless</a:t>
            </a:r>
            <a:r>
              <a:rPr dirty="0" sz="24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24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secure</a:t>
            </a:r>
            <a:r>
              <a:rPr dirty="0" sz="2400" spc="-20">
                <a:solidFill>
                  <a:srgbClr val="3C3633"/>
                </a:solidFill>
                <a:latin typeface="Calibri"/>
                <a:cs typeface="Calibri"/>
              </a:rPr>
              <a:t> data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exchange</a:t>
            </a:r>
            <a:r>
              <a:rPr dirty="0" sz="2400" spc="-8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in</a:t>
            </a:r>
            <a:r>
              <a:rPr dirty="0" sz="24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C3633"/>
                </a:solidFill>
                <a:latin typeface="Calibri"/>
                <a:cs typeface="Calibri"/>
              </a:rPr>
              <a:t>healthcare.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C3633"/>
              </a:buClr>
              <a:buFont typeface="Symbol"/>
              <a:buChar char=""/>
            </a:pPr>
            <a:endParaRPr sz="2500">
              <a:latin typeface="Calibri"/>
              <a:cs typeface="Calibri"/>
            </a:endParaRPr>
          </a:p>
          <a:p>
            <a:pPr marL="355600" marR="977900" indent="-342900">
              <a:lnSpc>
                <a:spcPct val="1071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2400" spc="-10">
                <a:solidFill>
                  <a:srgbClr val="3C3633"/>
                </a:solidFill>
                <a:latin typeface="Calibri"/>
                <a:cs typeface="Calibri"/>
              </a:rPr>
              <a:t>Interoperable</a:t>
            </a:r>
            <a:r>
              <a:rPr dirty="0" sz="24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24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exchange</a:t>
            </a:r>
            <a:r>
              <a:rPr dirty="0" sz="24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enables</a:t>
            </a:r>
            <a:r>
              <a:rPr dirty="0" sz="2400" spc="-4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sharing</a:t>
            </a:r>
            <a:r>
              <a:rPr dirty="0" sz="24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24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health</a:t>
            </a:r>
            <a:r>
              <a:rPr dirty="0" sz="24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information</a:t>
            </a:r>
            <a:r>
              <a:rPr dirty="0" sz="24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C3633"/>
                </a:solidFill>
                <a:latin typeface="Calibri"/>
                <a:cs typeface="Calibri"/>
              </a:rPr>
              <a:t>across different</a:t>
            </a:r>
            <a:r>
              <a:rPr dirty="0" sz="24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platforms,</a:t>
            </a:r>
            <a:r>
              <a:rPr dirty="0" sz="2400" spc="-7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C3633"/>
                </a:solidFill>
                <a:latin typeface="Calibri"/>
                <a:cs typeface="Calibri"/>
              </a:rPr>
              <a:t>organizations,</a:t>
            </a:r>
            <a:r>
              <a:rPr dirty="0" sz="24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24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care</a:t>
            </a:r>
            <a:r>
              <a:rPr dirty="0" sz="24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C3633"/>
                </a:solidFill>
                <a:latin typeface="Calibri"/>
                <a:cs typeface="Calibri"/>
              </a:rPr>
              <a:t>settings.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C3633"/>
              </a:buClr>
              <a:buFont typeface="Symbol"/>
              <a:buChar char=""/>
            </a:pPr>
            <a:endParaRPr sz="3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Federally</a:t>
            </a:r>
            <a:r>
              <a:rPr dirty="0" sz="2400" spc="-7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Qualified</a:t>
            </a:r>
            <a:r>
              <a:rPr dirty="0" sz="24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Health</a:t>
            </a:r>
            <a:r>
              <a:rPr dirty="0" sz="24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Centers</a:t>
            </a:r>
            <a:r>
              <a:rPr dirty="0" sz="2400" spc="-7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(FQHCs)</a:t>
            </a:r>
            <a:r>
              <a:rPr dirty="0" sz="2400" spc="-8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benefit</a:t>
            </a:r>
            <a:r>
              <a:rPr dirty="0" sz="2400" spc="-5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greatly</a:t>
            </a:r>
            <a:r>
              <a:rPr dirty="0" sz="24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from</a:t>
            </a:r>
            <a:r>
              <a:rPr dirty="0" sz="24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C3633"/>
                </a:solidFill>
                <a:latin typeface="Calibri"/>
                <a:cs typeface="Calibri"/>
              </a:rPr>
              <a:t>interoperable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2400" spc="-8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exchange</a:t>
            </a:r>
            <a:r>
              <a:rPr dirty="0" sz="2400" spc="-8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24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enhance</a:t>
            </a:r>
            <a:r>
              <a:rPr dirty="0" sz="24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care</a:t>
            </a:r>
            <a:r>
              <a:rPr dirty="0" sz="2400" spc="-6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coordination</a:t>
            </a:r>
            <a:r>
              <a:rPr dirty="0" sz="2400" spc="-7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24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improve</a:t>
            </a:r>
            <a:r>
              <a:rPr dirty="0" sz="24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C3633"/>
                </a:solidFill>
                <a:latin typeface="Calibri"/>
                <a:cs typeface="Calibri"/>
              </a:rPr>
              <a:t>patient</a:t>
            </a:r>
            <a:r>
              <a:rPr dirty="0" sz="2400" spc="-6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C3633"/>
                </a:solidFill>
                <a:latin typeface="Calibri"/>
                <a:cs typeface="Calibri"/>
              </a:rPr>
              <a:t>outcomes.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482" y="674370"/>
            <a:ext cx="6492240" cy="86614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518285" marR="5080" indent="-1506220">
              <a:lnSpc>
                <a:spcPts val="3130"/>
              </a:lnSpc>
              <a:spcBef>
                <a:spcPts val="500"/>
              </a:spcBef>
            </a:pP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Benefits</a:t>
            </a:r>
            <a:r>
              <a:rPr dirty="0" sz="2900" spc="-6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of</a:t>
            </a:r>
            <a:r>
              <a:rPr dirty="0" sz="2900" spc="-10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HealthChoice</a:t>
            </a:r>
            <a:r>
              <a:rPr dirty="0" sz="2900" spc="-6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Illinois</a:t>
            </a:r>
            <a:r>
              <a:rPr dirty="0" sz="2900" spc="-15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1A4386"/>
                </a:solidFill>
                <a:latin typeface="Arial"/>
                <a:cs typeface="Arial"/>
              </a:rPr>
              <a:t>ADT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Program</a:t>
            </a:r>
            <a:r>
              <a:rPr dirty="0" sz="2900" spc="-3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1A4386"/>
                </a:solidFill>
                <a:latin typeface="Arial"/>
                <a:cs typeface="Arial"/>
              </a:rPr>
              <a:t>for</a:t>
            </a:r>
            <a:r>
              <a:rPr dirty="0" sz="2900" spc="-2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1A4386"/>
                </a:solidFill>
                <a:latin typeface="Arial"/>
                <a:cs typeface="Arial"/>
              </a:rPr>
              <a:t>FQHCs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0493" y="2052065"/>
            <a:ext cx="9171940" cy="323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Seamless</a:t>
            </a:r>
            <a:r>
              <a:rPr dirty="0" sz="1800" spc="-5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communication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with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hospitals,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specialists,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community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organizations.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C3633"/>
              </a:buClr>
              <a:buFont typeface="Symbol"/>
              <a:buChar char="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Enhanced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care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transitions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reduced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gaps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information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exchange.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C3633"/>
              </a:buClr>
              <a:buFont typeface="Symbol"/>
              <a:buChar char="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Efficient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sharing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patient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data,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leading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better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decision-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making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patient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outcomes.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C3633"/>
              </a:buClr>
              <a:buFont typeface="Symbol"/>
              <a:buChar char="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Accessing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real-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time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notifications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through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the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HealthChoice</a:t>
            </a:r>
            <a:r>
              <a:rPr dirty="0" sz="1800" spc="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Illinois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ADT/PointClickCare</a:t>
            </a:r>
            <a:r>
              <a:rPr dirty="0" sz="1800" spc="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Platform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C3633"/>
              </a:buClr>
              <a:buFont typeface="Symbol"/>
              <a:buChar char="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Option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direct</a:t>
            </a:r>
            <a:r>
              <a:rPr dirty="0" sz="1800" spc="-2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data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feed</a:t>
            </a:r>
            <a:r>
              <a:rPr dirty="0" sz="1800" spc="-4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to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your</a:t>
            </a:r>
            <a:r>
              <a:rPr dirty="0" sz="1800" spc="-3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facilities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Electronic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Health</a:t>
            </a:r>
            <a:r>
              <a:rPr dirty="0" sz="1800" spc="-1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Record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C3633"/>
              </a:buClr>
              <a:buFont typeface="Symbol"/>
              <a:buChar char="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Benefits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of</a:t>
            </a:r>
            <a:r>
              <a:rPr dirty="0" sz="1800" spc="-2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Care</a:t>
            </a:r>
            <a:r>
              <a:rPr dirty="0" sz="1800" spc="-5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C3633"/>
                </a:solidFill>
                <a:latin typeface="Calibri"/>
                <a:cs typeface="Calibri"/>
              </a:rPr>
              <a:t>Insight</a:t>
            </a:r>
            <a:r>
              <a:rPr dirty="0" sz="1800" spc="-30">
                <a:solidFill>
                  <a:srgbClr val="3C363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C3633"/>
                </a:solidFill>
                <a:latin typeface="Calibri"/>
                <a:cs typeface="Calibri"/>
              </a:rPr>
              <a:t>Creation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252" y="874522"/>
            <a:ext cx="39395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1A4386"/>
                </a:solidFill>
                <a:latin typeface="Arial"/>
                <a:cs typeface="Arial"/>
              </a:rPr>
              <a:t>Project</a:t>
            </a:r>
            <a:r>
              <a:rPr dirty="0" sz="4000" spc="-125" b="1">
                <a:solidFill>
                  <a:srgbClr val="1A4386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1A4386"/>
                </a:solidFill>
                <a:latin typeface="Arial"/>
                <a:cs typeface="Arial"/>
              </a:rPr>
              <a:t>Timeline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78307" y="3006851"/>
            <a:ext cx="11716385" cy="1262380"/>
          </a:xfrm>
          <a:custGeom>
            <a:avLst/>
            <a:gdLst/>
            <a:ahLst/>
            <a:cxnLst/>
            <a:rect l="l" t="t" r="r" b="b"/>
            <a:pathLst>
              <a:path w="11716385" h="1262379">
                <a:moveTo>
                  <a:pt x="11034268" y="0"/>
                </a:moveTo>
                <a:lnTo>
                  <a:pt x="11034268" y="315468"/>
                </a:lnTo>
                <a:lnTo>
                  <a:pt x="0" y="315468"/>
                </a:lnTo>
                <a:lnTo>
                  <a:pt x="341020" y="630936"/>
                </a:lnTo>
                <a:lnTo>
                  <a:pt x="0" y="946404"/>
                </a:lnTo>
                <a:lnTo>
                  <a:pt x="11034268" y="946404"/>
                </a:lnTo>
                <a:lnTo>
                  <a:pt x="11034268" y="1261872"/>
                </a:lnTo>
                <a:lnTo>
                  <a:pt x="11716258" y="630936"/>
                </a:lnTo>
                <a:lnTo>
                  <a:pt x="11034268" y="0"/>
                </a:lnTo>
                <a:close/>
              </a:path>
            </a:pathLst>
          </a:custGeom>
          <a:solidFill>
            <a:srgbClr val="D0D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3039" y="1728978"/>
            <a:ext cx="1409700" cy="148272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 marR="25400">
              <a:lnSpc>
                <a:spcPct val="100000"/>
              </a:lnSpc>
              <a:spcBef>
                <a:spcPts val="555"/>
              </a:spcBef>
            </a:pPr>
            <a:r>
              <a:rPr dirty="0" sz="1200" spc="-20" b="1"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  <a:p>
            <a:pPr algn="ctr" marL="48895" marR="40640">
              <a:lnSpc>
                <a:spcPts val="1300"/>
              </a:lnSpc>
              <a:spcBef>
                <a:spcPts val="615"/>
              </a:spcBef>
            </a:pP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Sep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Hospital Onboarding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ts val="1300"/>
              </a:lnSpc>
              <a:spcBef>
                <a:spcPts val="590"/>
              </a:spcBef>
            </a:pPr>
            <a:r>
              <a:rPr dirty="0" sz="1200">
                <a:latin typeface="Arial"/>
                <a:cs typeface="Arial"/>
              </a:rPr>
              <a:t>Jul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Long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Term </a:t>
            </a:r>
            <a:r>
              <a:rPr dirty="0" sz="1200">
                <a:latin typeface="Arial"/>
                <a:cs typeface="Arial"/>
              </a:rPr>
              <a:t>Care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Onboarding</a:t>
            </a:r>
            <a:endParaRPr sz="1200">
              <a:latin typeface="Arial"/>
              <a:cs typeface="Arial"/>
            </a:endParaRPr>
          </a:p>
          <a:p>
            <a:pPr algn="ctr" marL="155575" marR="148590">
              <a:lnSpc>
                <a:spcPts val="1300"/>
              </a:lnSpc>
              <a:spcBef>
                <a:spcPts val="595"/>
              </a:spcBef>
            </a:pPr>
            <a:r>
              <a:rPr dirty="0" sz="1200">
                <a:latin typeface="Arial"/>
                <a:cs typeface="Arial"/>
              </a:rPr>
              <a:t>Dec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–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MCO’s connected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58817" y="4240148"/>
            <a:ext cx="1059815" cy="7112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1200" b="1">
                <a:latin typeface="Arial"/>
                <a:cs typeface="Arial"/>
              </a:rPr>
              <a:t>Jul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125000"/>
              </a:lnSpc>
            </a:pPr>
            <a:r>
              <a:rPr dirty="0" sz="1200">
                <a:latin typeface="Arial"/>
                <a:cs typeface="Arial"/>
              </a:rPr>
              <a:t>Provider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Notice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45055" y="2420239"/>
            <a:ext cx="906144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Mar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9,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  <a:p>
            <a:pPr algn="ctr" marL="12700" marR="5080" indent="4445">
              <a:lnSpc>
                <a:spcPct val="972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Clinical Collaborative Group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023475" y="6097320"/>
            <a:ext cx="1779905" cy="7029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-1905">
              <a:lnSpc>
                <a:spcPct val="90100"/>
              </a:lnSpc>
              <a:spcBef>
                <a:spcPts val="24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CCGs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held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qtr.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Hospitals,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MCO,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LTC,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Ambulatory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Community Providers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7439" y="4262373"/>
            <a:ext cx="977265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Jan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  <a:p>
            <a:pPr marL="38100" marR="30480" indent="104775">
              <a:lnSpc>
                <a:spcPct val="971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</a:t>
            </a:r>
            <a:r>
              <a:rPr dirty="0" baseline="24305" sz="1200">
                <a:latin typeface="Arial"/>
                <a:cs typeface="Arial"/>
              </a:rPr>
              <a:t>st</a:t>
            </a:r>
            <a:r>
              <a:rPr dirty="0" baseline="24305" sz="1200" spc="112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Clinical Collaborative </a:t>
            </a:r>
            <a:r>
              <a:rPr dirty="0" sz="1200">
                <a:latin typeface="Arial"/>
                <a:cs typeface="Arial"/>
              </a:rPr>
              <a:t>Group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(CCG)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17700" y="4244085"/>
            <a:ext cx="1348740" cy="93535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80"/>
              </a:spcBef>
            </a:pPr>
            <a:r>
              <a:rPr dirty="0" sz="1200" b="1">
                <a:latin typeface="Arial"/>
                <a:cs typeface="Arial"/>
              </a:rPr>
              <a:t>Feb</a:t>
            </a:r>
            <a:r>
              <a:rPr dirty="0" sz="1200" spc="-20" b="1">
                <a:latin typeface="Arial"/>
                <a:cs typeface="Arial"/>
              </a:rPr>
              <a:t> 2022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ts val="1310"/>
              </a:lnSpc>
              <a:spcBef>
                <a:spcPts val="330"/>
              </a:spcBef>
            </a:pPr>
            <a:r>
              <a:rPr dirty="0" sz="1200" spc="-10">
                <a:latin typeface="Arial"/>
                <a:cs typeface="Arial"/>
              </a:rPr>
              <a:t>Begin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Ambulatory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&amp; </a:t>
            </a:r>
            <a:r>
              <a:rPr dirty="0" sz="1200" spc="-10">
                <a:latin typeface="Arial"/>
                <a:cs typeface="Arial"/>
              </a:rPr>
              <a:t>Community Provider Implementation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837938" y="1511046"/>
            <a:ext cx="0" cy="4431665"/>
          </a:xfrm>
          <a:custGeom>
            <a:avLst/>
            <a:gdLst/>
            <a:ahLst/>
            <a:cxnLst/>
            <a:rect l="l" t="t" r="r" b="b"/>
            <a:pathLst>
              <a:path w="0" h="4431665">
                <a:moveTo>
                  <a:pt x="0" y="0"/>
                </a:moveTo>
                <a:lnTo>
                  <a:pt x="0" y="4431042"/>
                </a:lnTo>
              </a:path>
            </a:pathLst>
          </a:custGeom>
          <a:ln w="28575">
            <a:solidFill>
              <a:srgbClr val="928B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445754" y="4230623"/>
            <a:ext cx="1767839" cy="97409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80"/>
              </a:spcBef>
            </a:pPr>
            <a:r>
              <a:rPr dirty="0" sz="1200" b="1">
                <a:latin typeface="Arial"/>
                <a:cs typeface="Arial"/>
              </a:rPr>
              <a:t>2023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2031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dirty="0" sz="1200">
                <a:latin typeface="Arial"/>
                <a:cs typeface="Arial"/>
              </a:rPr>
              <a:t>Phase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2: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ts val="1310"/>
              </a:lnSpc>
              <a:spcBef>
                <a:spcPts val="320"/>
              </a:spcBef>
            </a:pPr>
            <a:r>
              <a:rPr dirty="0" sz="1200">
                <a:latin typeface="Arial"/>
                <a:cs typeface="Arial"/>
              </a:rPr>
              <a:t>CCDs,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Labs,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Imaging,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Rx, </a:t>
            </a:r>
            <a:r>
              <a:rPr dirty="0" sz="1200" spc="-10">
                <a:latin typeface="Arial"/>
                <a:cs typeface="Arial"/>
              </a:rPr>
              <a:t>Scheduling, Physician </a:t>
            </a:r>
            <a:r>
              <a:rPr dirty="0" sz="1200">
                <a:latin typeface="Arial"/>
                <a:cs typeface="Arial"/>
              </a:rPr>
              <a:t>Notes,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Billing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55770" y="2099817"/>
            <a:ext cx="943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May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11,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88129" y="2305558"/>
            <a:ext cx="1277620" cy="9112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700" marR="5080">
              <a:lnSpc>
                <a:spcPct val="90900"/>
              </a:lnSpc>
              <a:spcBef>
                <a:spcPts val="229"/>
              </a:spcBef>
            </a:pPr>
            <a:r>
              <a:rPr dirty="0" sz="1200">
                <a:latin typeface="Arial"/>
                <a:cs typeface="Arial"/>
              </a:rPr>
              <a:t>HFS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HealthChoice Illinois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ADT </a:t>
            </a:r>
            <a:r>
              <a:rPr dirty="0" sz="1200" spc="-20">
                <a:latin typeface="Arial"/>
                <a:cs typeface="Arial"/>
              </a:rPr>
              <a:t>Technical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Advisory Committee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170"/>
              </a:spcBef>
            </a:pPr>
            <a:r>
              <a:rPr dirty="0" sz="1200" spc="-10">
                <a:latin typeface="Arial"/>
                <a:cs typeface="Arial"/>
              </a:rPr>
              <a:t>Convene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59308" y="3529584"/>
            <a:ext cx="10218420" cy="247015"/>
            <a:chOff x="559308" y="3529584"/>
            <a:chExt cx="10218420" cy="247015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888" y="3529584"/>
              <a:ext cx="246887" cy="2467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0468" y="3529584"/>
              <a:ext cx="246887" cy="2467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2572" y="3529584"/>
              <a:ext cx="246887" cy="24676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152" y="3529584"/>
              <a:ext cx="246887" cy="2467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3529584"/>
              <a:ext cx="246875" cy="2467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3731" y="3529584"/>
              <a:ext cx="246887" cy="2467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4892" y="3529584"/>
              <a:ext cx="246887" cy="2467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4311" y="3529584"/>
              <a:ext cx="246887" cy="2467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6996" y="3529584"/>
              <a:ext cx="246887" cy="24676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8155" y="3529584"/>
              <a:ext cx="246888" cy="24676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8736" y="3529584"/>
              <a:ext cx="246888" cy="24676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0839" y="3529584"/>
              <a:ext cx="246887" cy="24676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7576" y="3529584"/>
              <a:ext cx="246888" cy="246760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7470775" y="2339467"/>
            <a:ext cx="1035050" cy="8077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80"/>
              </a:spcBef>
            </a:pPr>
            <a:r>
              <a:rPr dirty="0" sz="1200" b="1">
                <a:latin typeface="Arial"/>
                <a:cs typeface="Arial"/>
              </a:rPr>
              <a:t>2023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2031</a:t>
            </a:r>
            <a:endParaRPr sz="1200">
              <a:latin typeface="Arial"/>
              <a:cs typeface="Arial"/>
            </a:endParaRPr>
          </a:p>
          <a:p>
            <a:pPr marL="71755" indent="30480">
              <a:lnSpc>
                <a:spcPct val="100000"/>
              </a:lnSpc>
              <a:spcBef>
                <a:spcPts val="180"/>
              </a:spcBef>
            </a:pP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12700" marR="5080" indent="59055">
              <a:lnSpc>
                <a:spcPts val="1310"/>
              </a:lnSpc>
              <a:spcBef>
                <a:spcPts val="320"/>
              </a:spcBef>
            </a:pP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Analytics Enhancements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669271" y="2363216"/>
            <a:ext cx="1460500" cy="93599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80"/>
              </a:spcBef>
            </a:pPr>
            <a:r>
              <a:rPr dirty="0" sz="1200" b="1">
                <a:latin typeface="Arial"/>
                <a:cs typeface="Arial"/>
              </a:rPr>
              <a:t>2023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2031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90900"/>
              </a:lnSpc>
              <a:spcBef>
                <a:spcPts val="310"/>
              </a:spcBef>
            </a:pPr>
            <a:r>
              <a:rPr dirty="0" sz="1200" spc="-10">
                <a:latin typeface="Arial"/>
                <a:cs typeface="Arial"/>
              </a:rPr>
              <a:t>Initiatives,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Incentives, Programs,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Increase </a:t>
            </a:r>
            <a:r>
              <a:rPr dirty="0" sz="1200" spc="-20">
                <a:latin typeface="Arial"/>
                <a:cs typeface="Arial"/>
              </a:rPr>
              <a:t>Efficiency,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Improve </a:t>
            </a:r>
            <a:r>
              <a:rPr dirty="0" sz="1200">
                <a:latin typeface="Arial"/>
                <a:cs typeface="Arial"/>
              </a:rPr>
              <a:t>Patient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Outcomes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073400" y="2417826"/>
            <a:ext cx="906144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May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4,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  <a:p>
            <a:pPr algn="ctr" marL="12065" marR="5080" indent="635">
              <a:lnSpc>
                <a:spcPct val="972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Clinical Collaborative Group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670550" y="2087626"/>
            <a:ext cx="1069975" cy="1083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Aug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3,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  <a:p>
            <a:pPr algn="ctr" marL="94615" marR="86360" indent="635">
              <a:lnSpc>
                <a:spcPct val="972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Clinical Collaborative </a:t>
            </a:r>
            <a:r>
              <a:rPr dirty="0" sz="1200">
                <a:latin typeface="Arial"/>
                <a:cs typeface="Arial"/>
              </a:rPr>
              <a:t>Group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&amp;</a:t>
            </a:r>
            <a:endParaRPr sz="1200">
              <a:latin typeface="Arial"/>
              <a:cs typeface="Arial"/>
            </a:endParaRPr>
          </a:p>
          <a:p>
            <a:pPr algn="ctr" marL="12700" marR="5080" indent="2540">
              <a:lnSpc>
                <a:spcPts val="1300"/>
              </a:lnSpc>
              <a:spcBef>
                <a:spcPts val="15"/>
              </a:spcBef>
            </a:pPr>
            <a:r>
              <a:rPr dirty="0" sz="1200" spc="-10">
                <a:latin typeface="Arial"/>
                <a:cs typeface="Arial"/>
              </a:rPr>
              <a:t>Technical </a:t>
            </a:r>
            <a:r>
              <a:rPr dirty="0" sz="1200">
                <a:latin typeface="Arial"/>
                <a:cs typeface="Arial"/>
              </a:rPr>
              <a:t>Advisory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Group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822185" y="4217034"/>
            <a:ext cx="906144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Nov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  <a:p>
            <a:pPr algn="ctr" marL="12065" marR="5080" indent="635">
              <a:lnSpc>
                <a:spcPct val="971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Clinical Collaborative Group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434329" y="4256278"/>
            <a:ext cx="1076325" cy="7283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12065" marR="5080" indent="1270">
              <a:lnSpc>
                <a:spcPct val="94700"/>
              </a:lnSpc>
              <a:spcBef>
                <a:spcPts val="175"/>
              </a:spcBef>
            </a:pPr>
            <a:r>
              <a:rPr dirty="0" sz="1200" b="1">
                <a:latin typeface="Arial"/>
                <a:cs typeface="Arial"/>
              </a:rPr>
              <a:t>Summer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 </a:t>
            </a:r>
            <a:r>
              <a:rPr dirty="0" sz="1200">
                <a:latin typeface="Arial"/>
                <a:cs typeface="Arial"/>
              </a:rPr>
              <a:t>ADT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Data </a:t>
            </a:r>
            <a:r>
              <a:rPr dirty="0" sz="1200" spc="-10">
                <a:latin typeface="Arial"/>
                <a:cs typeface="Arial"/>
              </a:rPr>
              <a:t>Enterprise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Data </a:t>
            </a:r>
            <a:r>
              <a:rPr dirty="0" sz="1200" spc="-10">
                <a:latin typeface="Arial"/>
                <a:cs typeface="Arial"/>
              </a:rPr>
              <a:t>Warehouse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837942" y="4269994"/>
            <a:ext cx="1089025" cy="72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907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Mar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  <a:p>
            <a:pPr algn="just" marL="38100" marR="30480" indent="38100">
              <a:lnSpc>
                <a:spcPct val="90100"/>
              </a:lnSpc>
              <a:spcBef>
                <a:spcPts val="200"/>
              </a:spcBef>
            </a:pPr>
            <a:r>
              <a:rPr dirty="0" sz="1200">
                <a:latin typeface="Arial"/>
                <a:cs typeface="Arial"/>
              </a:rPr>
              <a:t>1</a:t>
            </a:r>
            <a:r>
              <a:rPr dirty="0" baseline="24305" sz="1200">
                <a:latin typeface="Arial"/>
                <a:cs typeface="Arial"/>
              </a:rPr>
              <a:t>st</a:t>
            </a:r>
            <a:r>
              <a:rPr dirty="0" baseline="24305" sz="1200" spc="112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Healthcare Transformation Collaborative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952500" y="-952500"/>
            <a:ext cx="14097000" cy="8763000"/>
            <a:chOff x="-952500" y="-952500"/>
            <a:chExt cx="14097000" cy="8763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0"/>
              <a:ext cx="11801856" cy="674427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812035"/>
              <a:ext cx="5055235" cy="5046345"/>
            </a:xfrm>
            <a:custGeom>
              <a:avLst/>
              <a:gdLst/>
              <a:ahLst/>
              <a:cxnLst/>
              <a:rect l="l" t="t" r="r" b="b"/>
              <a:pathLst>
                <a:path w="5055235" h="5046345">
                  <a:moveTo>
                    <a:pt x="0" y="6422"/>
                  </a:moveTo>
                  <a:lnTo>
                    <a:pt x="56676" y="3814"/>
                  </a:lnTo>
                  <a:lnTo>
                    <a:pt x="104815" y="2149"/>
                  </a:lnTo>
                  <a:lnTo>
                    <a:pt x="153073" y="956"/>
                  </a:lnTo>
                  <a:lnTo>
                    <a:pt x="201447" y="239"/>
                  </a:lnTo>
                  <a:lnTo>
                    <a:pt x="249936" y="0"/>
                  </a:lnTo>
                  <a:lnTo>
                    <a:pt x="298424" y="239"/>
                  </a:lnTo>
                  <a:lnTo>
                    <a:pt x="346798" y="956"/>
                  </a:lnTo>
                  <a:lnTo>
                    <a:pt x="395056" y="2149"/>
                  </a:lnTo>
                  <a:lnTo>
                    <a:pt x="443195" y="3814"/>
                  </a:lnTo>
                  <a:lnTo>
                    <a:pt x="491213" y="5951"/>
                  </a:lnTo>
                  <a:lnTo>
                    <a:pt x="539107" y="8556"/>
                  </a:lnTo>
                  <a:lnTo>
                    <a:pt x="586876" y="11628"/>
                  </a:lnTo>
                  <a:lnTo>
                    <a:pt x="634517" y="15163"/>
                  </a:lnTo>
                  <a:lnTo>
                    <a:pt x="682029" y="19161"/>
                  </a:lnTo>
                  <a:lnTo>
                    <a:pt x="729407" y="23618"/>
                  </a:lnTo>
                  <a:lnTo>
                    <a:pt x="776652" y="28533"/>
                  </a:lnTo>
                  <a:lnTo>
                    <a:pt x="823760" y="33903"/>
                  </a:lnTo>
                  <a:lnTo>
                    <a:pt x="870728" y="39726"/>
                  </a:lnTo>
                  <a:lnTo>
                    <a:pt x="917556" y="45999"/>
                  </a:lnTo>
                  <a:lnTo>
                    <a:pt x="964240" y="52721"/>
                  </a:lnTo>
                  <a:lnTo>
                    <a:pt x="1010778" y="59889"/>
                  </a:lnTo>
                  <a:lnTo>
                    <a:pt x="1057168" y="67501"/>
                  </a:lnTo>
                  <a:lnTo>
                    <a:pt x="1103408" y="75555"/>
                  </a:lnTo>
                  <a:lnTo>
                    <a:pt x="1149496" y="84049"/>
                  </a:lnTo>
                  <a:lnTo>
                    <a:pt x="1195429" y="92979"/>
                  </a:lnTo>
                  <a:lnTo>
                    <a:pt x="1241205" y="102345"/>
                  </a:lnTo>
                  <a:lnTo>
                    <a:pt x="1286821" y="112143"/>
                  </a:lnTo>
                  <a:lnTo>
                    <a:pt x="1332277" y="122372"/>
                  </a:lnTo>
                  <a:lnTo>
                    <a:pt x="1377568" y="133029"/>
                  </a:lnTo>
                  <a:lnTo>
                    <a:pt x="1422694" y="144112"/>
                  </a:lnTo>
                  <a:lnTo>
                    <a:pt x="1467652" y="155619"/>
                  </a:lnTo>
                  <a:lnTo>
                    <a:pt x="1512439" y="167548"/>
                  </a:lnTo>
                  <a:lnTo>
                    <a:pt x="1557053" y="179895"/>
                  </a:lnTo>
                  <a:lnTo>
                    <a:pt x="1601493" y="192660"/>
                  </a:lnTo>
                  <a:lnTo>
                    <a:pt x="1645756" y="205840"/>
                  </a:lnTo>
                  <a:lnTo>
                    <a:pt x="1689839" y="219432"/>
                  </a:lnTo>
                  <a:lnTo>
                    <a:pt x="1733741" y="233435"/>
                  </a:lnTo>
                  <a:lnTo>
                    <a:pt x="1777458" y="247845"/>
                  </a:lnTo>
                  <a:lnTo>
                    <a:pt x="1820990" y="262662"/>
                  </a:lnTo>
                  <a:lnTo>
                    <a:pt x="1864333" y="277882"/>
                  </a:lnTo>
                  <a:lnTo>
                    <a:pt x="1907486" y="293503"/>
                  </a:lnTo>
                  <a:lnTo>
                    <a:pt x="1950446" y="309524"/>
                  </a:lnTo>
                  <a:lnTo>
                    <a:pt x="1993211" y="325941"/>
                  </a:lnTo>
                  <a:lnTo>
                    <a:pt x="2035778" y="342754"/>
                  </a:lnTo>
                  <a:lnTo>
                    <a:pt x="2078146" y="359958"/>
                  </a:lnTo>
                  <a:lnTo>
                    <a:pt x="2120312" y="377553"/>
                  </a:lnTo>
                  <a:lnTo>
                    <a:pt x="2162274" y="395535"/>
                  </a:lnTo>
                  <a:lnTo>
                    <a:pt x="2204030" y="413903"/>
                  </a:lnTo>
                  <a:lnTo>
                    <a:pt x="2245577" y="432655"/>
                  </a:lnTo>
                  <a:lnTo>
                    <a:pt x="2286914" y="451788"/>
                  </a:lnTo>
                  <a:lnTo>
                    <a:pt x="2328037" y="471300"/>
                  </a:lnTo>
                  <a:lnTo>
                    <a:pt x="2368946" y="491188"/>
                  </a:lnTo>
                  <a:lnTo>
                    <a:pt x="2409636" y="511451"/>
                  </a:lnTo>
                  <a:lnTo>
                    <a:pt x="2450107" y="532086"/>
                  </a:lnTo>
                  <a:lnTo>
                    <a:pt x="2490356" y="553091"/>
                  </a:lnTo>
                  <a:lnTo>
                    <a:pt x="2530381" y="574464"/>
                  </a:lnTo>
                  <a:lnTo>
                    <a:pt x="2570179" y="596202"/>
                  </a:lnTo>
                  <a:lnTo>
                    <a:pt x="2609749" y="618303"/>
                  </a:lnTo>
                  <a:lnTo>
                    <a:pt x="2649088" y="640766"/>
                  </a:lnTo>
                  <a:lnTo>
                    <a:pt x="2688193" y="663587"/>
                  </a:lnTo>
                  <a:lnTo>
                    <a:pt x="2727063" y="686765"/>
                  </a:lnTo>
                  <a:lnTo>
                    <a:pt x="2765695" y="710297"/>
                  </a:lnTo>
                  <a:lnTo>
                    <a:pt x="2804088" y="734181"/>
                  </a:lnTo>
                  <a:lnTo>
                    <a:pt x="2842238" y="758415"/>
                  </a:lnTo>
                  <a:lnTo>
                    <a:pt x="2880144" y="782996"/>
                  </a:lnTo>
                  <a:lnTo>
                    <a:pt x="2917803" y="807923"/>
                  </a:lnTo>
                  <a:lnTo>
                    <a:pt x="2955213" y="833193"/>
                  </a:lnTo>
                  <a:lnTo>
                    <a:pt x="2992372" y="858803"/>
                  </a:lnTo>
                  <a:lnTo>
                    <a:pt x="3029278" y="884752"/>
                  </a:lnTo>
                  <a:lnTo>
                    <a:pt x="3065928" y="911038"/>
                  </a:lnTo>
                  <a:lnTo>
                    <a:pt x="3102320" y="937657"/>
                  </a:lnTo>
                  <a:lnTo>
                    <a:pt x="3138452" y="964609"/>
                  </a:lnTo>
                  <a:lnTo>
                    <a:pt x="3174322" y="991890"/>
                  </a:lnTo>
                  <a:lnTo>
                    <a:pt x="3209927" y="1019498"/>
                  </a:lnTo>
                  <a:lnTo>
                    <a:pt x="3245265" y="1047431"/>
                  </a:lnTo>
                  <a:lnTo>
                    <a:pt x="3280334" y="1075688"/>
                  </a:lnTo>
                  <a:lnTo>
                    <a:pt x="3315132" y="1104265"/>
                  </a:lnTo>
                  <a:lnTo>
                    <a:pt x="3349656" y="1133160"/>
                  </a:lnTo>
                  <a:lnTo>
                    <a:pt x="3383905" y="1162371"/>
                  </a:lnTo>
                  <a:lnTo>
                    <a:pt x="3417875" y="1191897"/>
                  </a:lnTo>
                  <a:lnTo>
                    <a:pt x="3451565" y="1221734"/>
                  </a:lnTo>
                  <a:lnTo>
                    <a:pt x="3484973" y="1251880"/>
                  </a:lnTo>
                  <a:lnTo>
                    <a:pt x="3518095" y="1282334"/>
                  </a:lnTo>
                  <a:lnTo>
                    <a:pt x="3550931" y="1313092"/>
                  </a:lnTo>
                  <a:lnTo>
                    <a:pt x="3583477" y="1344154"/>
                  </a:lnTo>
                  <a:lnTo>
                    <a:pt x="3615732" y="1375515"/>
                  </a:lnTo>
                  <a:lnTo>
                    <a:pt x="3647694" y="1407175"/>
                  </a:lnTo>
                  <a:lnTo>
                    <a:pt x="3679359" y="1439131"/>
                  </a:lnTo>
                  <a:lnTo>
                    <a:pt x="3710725" y="1471381"/>
                  </a:lnTo>
                  <a:lnTo>
                    <a:pt x="3741792" y="1503922"/>
                  </a:lnTo>
                  <a:lnTo>
                    <a:pt x="3772556" y="1536752"/>
                  </a:lnTo>
                  <a:lnTo>
                    <a:pt x="3803014" y="1569870"/>
                  </a:lnTo>
                  <a:lnTo>
                    <a:pt x="3833166" y="1603272"/>
                  </a:lnTo>
                  <a:lnTo>
                    <a:pt x="3863008" y="1636956"/>
                  </a:lnTo>
                  <a:lnTo>
                    <a:pt x="3892538" y="1670921"/>
                  </a:lnTo>
                  <a:lnTo>
                    <a:pt x="3921754" y="1705164"/>
                  </a:lnTo>
                  <a:lnTo>
                    <a:pt x="3950654" y="1739683"/>
                  </a:lnTo>
                  <a:lnTo>
                    <a:pt x="3979236" y="1774475"/>
                  </a:lnTo>
                  <a:lnTo>
                    <a:pt x="4007497" y="1809538"/>
                  </a:lnTo>
                  <a:lnTo>
                    <a:pt x="4035435" y="1844871"/>
                  </a:lnTo>
                  <a:lnTo>
                    <a:pt x="4063048" y="1880470"/>
                  </a:lnTo>
                  <a:lnTo>
                    <a:pt x="4090334" y="1916334"/>
                  </a:lnTo>
                  <a:lnTo>
                    <a:pt x="4117290" y="1952460"/>
                  </a:lnTo>
                  <a:lnTo>
                    <a:pt x="4143913" y="1988847"/>
                  </a:lnTo>
                  <a:lnTo>
                    <a:pt x="4170203" y="2025491"/>
                  </a:lnTo>
                  <a:lnTo>
                    <a:pt x="4196157" y="2062390"/>
                  </a:lnTo>
                  <a:lnTo>
                    <a:pt x="4221772" y="2099544"/>
                  </a:lnTo>
                  <a:lnTo>
                    <a:pt x="4247046" y="2136948"/>
                  </a:lnTo>
                  <a:lnTo>
                    <a:pt x="4271976" y="2174601"/>
                  </a:lnTo>
                  <a:lnTo>
                    <a:pt x="4296562" y="2212501"/>
                  </a:lnTo>
                  <a:lnTo>
                    <a:pt x="4320800" y="2250645"/>
                  </a:lnTo>
                  <a:lnTo>
                    <a:pt x="4344688" y="2289031"/>
                  </a:lnTo>
                  <a:lnTo>
                    <a:pt x="4368224" y="2327657"/>
                  </a:lnTo>
                  <a:lnTo>
                    <a:pt x="4391406" y="2366521"/>
                  </a:lnTo>
                  <a:lnTo>
                    <a:pt x="4414231" y="2405620"/>
                  </a:lnTo>
                  <a:lnTo>
                    <a:pt x="4436697" y="2444953"/>
                  </a:lnTo>
                  <a:lnTo>
                    <a:pt x="4458802" y="2484516"/>
                  </a:lnTo>
                  <a:lnTo>
                    <a:pt x="4480544" y="2524308"/>
                  </a:lnTo>
                  <a:lnTo>
                    <a:pt x="4501921" y="2564326"/>
                  </a:lnTo>
                  <a:lnTo>
                    <a:pt x="4522929" y="2604569"/>
                  </a:lnTo>
                  <a:lnTo>
                    <a:pt x="4543568" y="2645034"/>
                  </a:lnTo>
                  <a:lnTo>
                    <a:pt x="4563834" y="2685718"/>
                  </a:lnTo>
                  <a:lnTo>
                    <a:pt x="4583726" y="2726620"/>
                  </a:lnTo>
                  <a:lnTo>
                    <a:pt x="4603241" y="2767737"/>
                  </a:lnTo>
                  <a:lnTo>
                    <a:pt x="4622377" y="2809067"/>
                  </a:lnTo>
                  <a:lnTo>
                    <a:pt x="4641132" y="2850608"/>
                  </a:lnTo>
                  <a:lnTo>
                    <a:pt x="4659503" y="2892357"/>
                  </a:lnTo>
                  <a:lnTo>
                    <a:pt x="4677489" y="2934313"/>
                  </a:lnTo>
                  <a:lnTo>
                    <a:pt x="4695087" y="2976472"/>
                  </a:lnTo>
                  <a:lnTo>
                    <a:pt x="4712294" y="3018834"/>
                  </a:lnTo>
                  <a:lnTo>
                    <a:pt x="4729109" y="3061395"/>
                  </a:lnTo>
                  <a:lnTo>
                    <a:pt x="4745529" y="3104153"/>
                  </a:lnTo>
                  <a:lnTo>
                    <a:pt x="4761553" y="3147106"/>
                  </a:lnTo>
                  <a:lnTo>
                    <a:pt x="4777177" y="3190252"/>
                  </a:lnTo>
                  <a:lnTo>
                    <a:pt x="4792399" y="3233589"/>
                  </a:lnTo>
                  <a:lnTo>
                    <a:pt x="4807218" y="3277114"/>
                  </a:lnTo>
                  <a:lnTo>
                    <a:pt x="4821632" y="3320825"/>
                  </a:lnTo>
                  <a:lnTo>
                    <a:pt x="4835637" y="3364720"/>
                  </a:lnTo>
                  <a:lnTo>
                    <a:pt x="4849231" y="3408796"/>
                  </a:lnTo>
                  <a:lnTo>
                    <a:pt x="4862413" y="3453052"/>
                  </a:lnTo>
                  <a:lnTo>
                    <a:pt x="4875180" y="3497485"/>
                  </a:lnTo>
                  <a:lnTo>
                    <a:pt x="4887530" y="3542093"/>
                  </a:lnTo>
                  <a:lnTo>
                    <a:pt x="4899461" y="3586873"/>
                  </a:lnTo>
                  <a:lnTo>
                    <a:pt x="4910970" y="3631824"/>
                  </a:lnTo>
                  <a:lnTo>
                    <a:pt x="4922055" y="3676943"/>
                  </a:lnTo>
                  <a:lnTo>
                    <a:pt x="4932714" y="3722228"/>
                  </a:lnTo>
                  <a:lnTo>
                    <a:pt x="4942944" y="3767676"/>
                  </a:lnTo>
                  <a:lnTo>
                    <a:pt x="4952744" y="3813286"/>
                  </a:lnTo>
                  <a:lnTo>
                    <a:pt x="4962112" y="3859055"/>
                  </a:lnTo>
                  <a:lnTo>
                    <a:pt x="4971044" y="3904981"/>
                  </a:lnTo>
                  <a:lnTo>
                    <a:pt x="4979539" y="3951062"/>
                  </a:lnTo>
                  <a:lnTo>
                    <a:pt x="4987594" y="3997295"/>
                  </a:lnTo>
                  <a:lnTo>
                    <a:pt x="4995207" y="4043678"/>
                  </a:lnTo>
                  <a:lnTo>
                    <a:pt x="5002377" y="4090210"/>
                  </a:lnTo>
                  <a:lnTo>
                    <a:pt x="5009100" y="4136887"/>
                  </a:lnTo>
                  <a:lnTo>
                    <a:pt x="5015374" y="4183707"/>
                  </a:lnTo>
                  <a:lnTo>
                    <a:pt x="5021198" y="4230669"/>
                  </a:lnTo>
                  <a:lnTo>
                    <a:pt x="5026569" y="4277770"/>
                  </a:lnTo>
                  <a:lnTo>
                    <a:pt x="5031485" y="4325007"/>
                  </a:lnTo>
                  <a:lnTo>
                    <a:pt x="5035943" y="4372379"/>
                  </a:lnTo>
                  <a:lnTo>
                    <a:pt x="5039941" y="4419883"/>
                  </a:lnTo>
                  <a:lnTo>
                    <a:pt x="5043477" y="4467518"/>
                  </a:lnTo>
                  <a:lnTo>
                    <a:pt x="5046549" y="4515280"/>
                  </a:lnTo>
                  <a:lnTo>
                    <a:pt x="5049155" y="4563167"/>
                  </a:lnTo>
                  <a:lnTo>
                    <a:pt x="5051292" y="4611178"/>
                  </a:lnTo>
                  <a:lnTo>
                    <a:pt x="5052958" y="4659310"/>
                  </a:lnTo>
                  <a:lnTo>
                    <a:pt x="5054151" y="4707561"/>
                  </a:lnTo>
                  <a:lnTo>
                    <a:pt x="5054868" y="4755928"/>
                  </a:lnTo>
                  <a:lnTo>
                    <a:pt x="5055108" y="4804410"/>
                  </a:lnTo>
                  <a:lnTo>
                    <a:pt x="5054868" y="4852891"/>
                  </a:lnTo>
                  <a:lnTo>
                    <a:pt x="5054151" y="4901258"/>
                  </a:lnTo>
                  <a:lnTo>
                    <a:pt x="5052958" y="4949509"/>
                  </a:lnTo>
                  <a:lnTo>
                    <a:pt x="5051292" y="4997641"/>
                  </a:lnTo>
                  <a:lnTo>
                    <a:pt x="5049155" y="5045652"/>
                  </a:lnTo>
                  <a:lnTo>
                    <a:pt x="5049138" y="5045961"/>
                  </a:lnTo>
                </a:path>
              </a:pathLst>
            </a:custGeom>
            <a:ln w="1905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075427" y="0"/>
              <a:ext cx="5116830" cy="4572000"/>
            </a:xfrm>
            <a:custGeom>
              <a:avLst/>
              <a:gdLst/>
              <a:ahLst/>
              <a:cxnLst/>
              <a:rect l="l" t="t" r="r" b="b"/>
              <a:pathLst>
                <a:path w="5116830" h="4572000">
                  <a:moveTo>
                    <a:pt x="5116572" y="4561600"/>
                  </a:moveTo>
                  <a:lnTo>
                    <a:pt x="5040061" y="4566047"/>
                  </a:lnTo>
                  <a:lnTo>
                    <a:pt x="4992050" y="4568184"/>
                  </a:lnTo>
                  <a:lnTo>
                    <a:pt x="4943918" y="4569850"/>
                  </a:lnTo>
                  <a:lnTo>
                    <a:pt x="4895668" y="4571043"/>
                  </a:lnTo>
                  <a:lnTo>
                    <a:pt x="4847300" y="4571760"/>
                  </a:lnTo>
                  <a:lnTo>
                    <a:pt x="4798819" y="4572000"/>
                  </a:lnTo>
                  <a:lnTo>
                    <a:pt x="4750337" y="4571760"/>
                  </a:lnTo>
                  <a:lnTo>
                    <a:pt x="4701970" y="4571043"/>
                  </a:lnTo>
                  <a:lnTo>
                    <a:pt x="4653719" y="4569850"/>
                  </a:lnTo>
                  <a:lnTo>
                    <a:pt x="4605587" y="4568184"/>
                  </a:lnTo>
                  <a:lnTo>
                    <a:pt x="4557576" y="4566047"/>
                  </a:lnTo>
                  <a:lnTo>
                    <a:pt x="4509689" y="4563441"/>
                  </a:lnTo>
                  <a:lnTo>
                    <a:pt x="4461927" y="4560369"/>
                  </a:lnTo>
                  <a:lnTo>
                    <a:pt x="4414293" y="4556833"/>
                  </a:lnTo>
                  <a:lnTo>
                    <a:pt x="4366788" y="4552835"/>
                  </a:lnTo>
                  <a:lnTo>
                    <a:pt x="4319416" y="4548377"/>
                  </a:lnTo>
                  <a:lnTo>
                    <a:pt x="4272179" y="4543461"/>
                  </a:lnTo>
                  <a:lnTo>
                    <a:pt x="4225078" y="4538090"/>
                  </a:lnTo>
                  <a:lnTo>
                    <a:pt x="4178116" y="4532266"/>
                  </a:lnTo>
                  <a:lnTo>
                    <a:pt x="4131296" y="4525992"/>
                  </a:lnTo>
                  <a:lnTo>
                    <a:pt x="4084619" y="4519269"/>
                  </a:lnTo>
                  <a:lnTo>
                    <a:pt x="4038088" y="4512099"/>
                  </a:lnTo>
                  <a:lnTo>
                    <a:pt x="3991704" y="4504486"/>
                  </a:lnTo>
                  <a:lnTo>
                    <a:pt x="3945471" y="4496431"/>
                  </a:lnTo>
                  <a:lnTo>
                    <a:pt x="3899390" y="4487936"/>
                  </a:lnTo>
                  <a:lnTo>
                    <a:pt x="3853464" y="4479004"/>
                  </a:lnTo>
                  <a:lnTo>
                    <a:pt x="3807695" y="4469636"/>
                  </a:lnTo>
                  <a:lnTo>
                    <a:pt x="3762085" y="4459836"/>
                  </a:lnTo>
                  <a:lnTo>
                    <a:pt x="3716637" y="4449606"/>
                  </a:lnTo>
                  <a:lnTo>
                    <a:pt x="3671352" y="4438947"/>
                  </a:lnTo>
                  <a:lnTo>
                    <a:pt x="3626233" y="4427862"/>
                  </a:lnTo>
                  <a:lnTo>
                    <a:pt x="3581282" y="4416353"/>
                  </a:lnTo>
                  <a:lnTo>
                    <a:pt x="3536502" y="4404422"/>
                  </a:lnTo>
                  <a:lnTo>
                    <a:pt x="3491894" y="4392072"/>
                  </a:lnTo>
                  <a:lnTo>
                    <a:pt x="3447461" y="4379305"/>
                  </a:lnTo>
                  <a:lnTo>
                    <a:pt x="3403205" y="4366123"/>
                  </a:lnTo>
                  <a:lnTo>
                    <a:pt x="3359129" y="4352529"/>
                  </a:lnTo>
                  <a:lnTo>
                    <a:pt x="3315234" y="4338524"/>
                  </a:lnTo>
                  <a:lnTo>
                    <a:pt x="3271523" y="4324110"/>
                  </a:lnTo>
                  <a:lnTo>
                    <a:pt x="3227998" y="4309291"/>
                  </a:lnTo>
                  <a:lnTo>
                    <a:pt x="3184661" y="4294069"/>
                  </a:lnTo>
                  <a:lnTo>
                    <a:pt x="3141515" y="4278445"/>
                  </a:lnTo>
                  <a:lnTo>
                    <a:pt x="3098562" y="4262421"/>
                  </a:lnTo>
                  <a:lnTo>
                    <a:pt x="3055804" y="4246001"/>
                  </a:lnTo>
                  <a:lnTo>
                    <a:pt x="3013243" y="4229186"/>
                  </a:lnTo>
                  <a:lnTo>
                    <a:pt x="2970882" y="4211979"/>
                  </a:lnTo>
                  <a:lnTo>
                    <a:pt x="2928722" y="4194381"/>
                  </a:lnTo>
                  <a:lnTo>
                    <a:pt x="2886766" y="4176395"/>
                  </a:lnTo>
                  <a:lnTo>
                    <a:pt x="2845017" y="4158024"/>
                  </a:lnTo>
                  <a:lnTo>
                    <a:pt x="2803476" y="4139269"/>
                  </a:lnTo>
                  <a:lnTo>
                    <a:pt x="2762146" y="4120133"/>
                  </a:lnTo>
                  <a:lnTo>
                    <a:pt x="2721029" y="4100618"/>
                  </a:lnTo>
                  <a:lnTo>
                    <a:pt x="2680127" y="4080726"/>
                  </a:lnTo>
                  <a:lnTo>
                    <a:pt x="2639443" y="4060460"/>
                  </a:lnTo>
                  <a:lnTo>
                    <a:pt x="2598978" y="4039821"/>
                  </a:lnTo>
                  <a:lnTo>
                    <a:pt x="2558736" y="4018813"/>
                  </a:lnTo>
                  <a:lnTo>
                    <a:pt x="2518717" y="3997436"/>
                  </a:lnTo>
                  <a:lnTo>
                    <a:pt x="2478925" y="3975694"/>
                  </a:lnTo>
                  <a:lnTo>
                    <a:pt x="2439362" y="3953589"/>
                  </a:lnTo>
                  <a:lnTo>
                    <a:pt x="2400029" y="3931123"/>
                  </a:lnTo>
                  <a:lnTo>
                    <a:pt x="2360930" y="3908298"/>
                  </a:lnTo>
                  <a:lnTo>
                    <a:pt x="2322066" y="3885116"/>
                  </a:lnTo>
                  <a:lnTo>
                    <a:pt x="2283440" y="3861580"/>
                  </a:lnTo>
                  <a:lnTo>
                    <a:pt x="2245054" y="3837692"/>
                  </a:lnTo>
                  <a:lnTo>
                    <a:pt x="2206910" y="3813454"/>
                  </a:lnTo>
                  <a:lnTo>
                    <a:pt x="2169010" y="3788868"/>
                  </a:lnTo>
                  <a:lnTo>
                    <a:pt x="2131357" y="3763938"/>
                  </a:lnTo>
                  <a:lnTo>
                    <a:pt x="2093953" y="3738664"/>
                  </a:lnTo>
                  <a:lnTo>
                    <a:pt x="2056800" y="3713049"/>
                  </a:lnTo>
                  <a:lnTo>
                    <a:pt x="2019900" y="3687095"/>
                  </a:lnTo>
                  <a:lnTo>
                    <a:pt x="1983256" y="3660805"/>
                  </a:lnTo>
                  <a:lnTo>
                    <a:pt x="1946869" y="3634182"/>
                  </a:lnTo>
                  <a:lnTo>
                    <a:pt x="1910743" y="3607226"/>
                  </a:lnTo>
                  <a:lnTo>
                    <a:pt x="1874879" y="3579940"/>
                  </a:lnTo>
                  <a:lnTo>
                    <a:pt x="1839280" y="3552327"/>
                  </a:lnTo>
                  <a:lnTo>
                    <a:pt x="1803947" y="3524389"/>
                  </a:lnTo>
                  <a:lnTo>
                    <a:pt x="1768884" y="3496128"/>
                  </a:lnTo>
                  <a:lnTo>
                    <a:pt x="1734092" y="3467546"/>
                  </a:lnTo>
                  <a:lnTo>
                    <a:pt x="1699573" y="3438646"/>
                  </a:lnTo>
                  <a:lnTo>
                    <a:pt x="1665330" y="3409430"/>
                  </a:lnTo>
                  <a:lnTo>
                    <a:pt x="1631365" y="3379900"/>
                  </a:lnTo>
                  <a:lnTo>
                    <a:pt x="1597681" y="3350058"/>
                  </a:lnTo>
                  <a:lnTo>
                    <a:pt x="1564279" y="3319906"/>
                  </a:lnTo>
                  <a:lnTo>
                    <a:pt x="1531162" y="3289448"/>
                  </a:lnTo>
                  <a:lnTo>
                    <a:pt x="1498331" y="3258684"/>
                  </a:lnTo>
                  <a:lnTo>
                    <a:pt x="1465790" y="3227617"/>
                  </a:lnTo>
                  <a:lnTo>
                    <a:pt x="1433541" y="3196251"/>
                  </a:lnTo>
                  <a:lnTo>
                    <a:pt x="1401585" y="3164586"/>
                  </a:lnTo>
                  <a:lnTo>
                    <a:pt x="1369925" y="3132624"/>
                  </a:lnTo>
                  <a:lnTo>
                    <a:pt x="1338563" y="3100369"/>
                  </a:lnTo>
                  <a:lnTo>
                    <a:pt x="1307502" y="3067823"/>
                  </a:lnTo>
                  <a:lnTo>
                    <a:pt x="1276743" y="3034987"/>
                  </a:lnTo>
                  <a:lnTo>
                    <a:pt x="1246290" y="3001865"/>
                  </a:lnTo>
                  <a:lnTo>
                    <a:pt x="1216143" y="2968457"/>
                  </a:lnTo>
                  <a:lnTo>
                    <a:pt x="1186306" y="2934767"/>
                  </a:lnTo>
                  <a:lnTo>
                    <a:pt x="1156781" y="2900797"/>
                  </a:lnTo>
                  <a:lnTo>
                    <a:pt x="1127569" y="2866548"/>
                  </a:lnTo>
                  <a:lnTo>
                    <a:pt x="1098674" y="2832024"/>
                  </a:lnTo>
                  <a:lnTo>
                    <a:pt x="1070097" y="2797226"/>
                  </a:lnTo>
                  <a:lnTo>
                    <a:pt x="1041841" y="2762157"/>
                  </a:lnTo>
                  <a:lnTo>
                    <a:pt x="1013907" y="2726819"/>
                  </a:lnTo>
                  <a:lnTo>
                    <a:pt x="986299" y="2691214"/>
                  </a:lnTo>
                  <a:lnTo>
                    <a:pt x="959018" y="2655344"/>
                  </a:lnTo>
                  <a:lnTo>
                    <a:pt x="932066" y="2619212"/>
                  </a:lnTo>
                  <a:lnTo>
                    <a:pt x="905447" y="2582820"/>
                  </a:lnTo>
                  <a:lnTo>
                    <a:pt x="879161" y="2546170"/>
                  </a:lnTo>
                  <a:lnTo>
                    <a:pt x="853212" y="2509264"/>
                  </a:lnTo>
                  <a:lnTo>
                    <a:pt x="827602" y="2472105"/>
                  </a:lnTo>
                  <a:lnTo>
                    <a:pt x="802332" y="2434695"/>
                  </a:lnTo>
                  <a:lnTo>
                    <a:pt x="777405" y="2397036"/>
                  </a:lnTo>
                  <a:lnTo>
                    <a:pt x="752824" y="2359130"/>
                  </a:lnTo>
                  <a:lnTo>
                    <a:pt x="728590" y="2320980"/>
                  </a:lnTo>
                  <a:lnTo>
                    <a:pt x="704706" y="2282587"/>
                  </a:lnTo>
                  <a:lnTo>
                    <a:pt x="681174" y="2243955"/>
                  </a:lnTo>
                  <a:lnTo>
                    <a:pt x="657996" y="2205085"/>
                  </a:lnTo>
                  <a:lnTo>
                    <a:pt x="635175" y="2165980"/>
                  </a:lnTo>
                  <a:lnTo>
                    <a:pt x="612713" y="2126641"/>
                  </a:lnTo>
                  <a:lnTo>
                    <a:pt x="590611" y="2087071"/>
                  </a:lnTo>
                  <a:lnTo>
                    <a:pt x="568873" y="2047273"/>
                  </a:lnTo>
                  <a:lnTo>
                    <a:pt x="547500" y="2007248"/>
                  </a:lnTo>
                  <a:lnTo>
                    <a:pt x="526495" y="1966999"/>
                  </a:lnTo>
                  <a:lnTo>
                    <a:pt x="505860" y="1926528"/>
                  </a:lnTo>
                  <a:lnTo>
                    <a:pt x="485597" y="1885838"/>
                  </a:lnTo>
                  <a:lnTo>
                    <a:pt x="465709" y="1844929"/>
                  </a:lnTo>
                  <a:lnTo>
                    <a:pt x="446197" y="1803806"/>
                  </a:lnTo>
                  <a:lnTo>
                    <a:pt x="427064" y="1762469"/>
                  </a:lnTo>
                  <a:lnTo>
                    <a:pt x="408313" y="1720922"/>
                  </a:lnTo>
                  <a:lnTo>
                    <a:pt x="389944" y="1679166"/>
                  </a:lnTo>
                  <a:lnTo>
                    <a:pt x="371962" y="1637204"/>
                  </a:lnTo>
                  <a:lnTo>
                    <a:pt x="354367" y="1595038"/>
                  </a:lnTo>
                  <a:lnTo>
                    <a:pt x="337163" y="1552670"/>
                  </a:lnTo>
                  <a:lnTo>
                    <a:pt x="320351" y="1510103"/>
                  </a:lnTo>
                  <a:lnTo>
                    <a:pt x="303933" y="1467338"/>
                  </a:lnTo>
                  <a:lnTo>
                    <a:pt x="287913" y="1424378"/>
                  </a:lnTo>
                  <a:lnTo>
                    <a:pt x="272291" y="1381225"/>
                  </a:lnTo>
                  <a:lnTo>
                    <a:pt x="257071" y="1337882"/>
                  </a:lnTo>
                  <a:lnTo>
                    <a:pt x="242255" y="1294350"/>
                  </a:lnTo>
                  <a:lnTo>
                    <a:pt x="227844" y="1250633"/>
                  </a:lnTo>
                  <a:lnTo>
                    <a:pt x="213841" y="1206731"/>
                  </a:lnTo>
                  <a:lnTo>
                    <a:pt x="200249" y="1162648"/>
                  </a:lnTo>
                  <a:lnTo>
                    <a:pt x="187069" y="1118385"/>
                  </a:lnTo>
                  <a:lnTo>
                    <a:pt x="174305" y="1073945"/>
                  </a:lnTo>
                  <a:lnTo>
                    <a:pt x="161957" y="1029331"/>
                  </a:lnTo>
                  <a:lnTo>
                    <a:pt x="150028" y="984544"/>
                  </a:lnTo>
                  <a:lnTo>
                    <a:pt x="138521" y="939586"/>
                  </a:lnTo>
                  <a:lnTo>
                    <a:pt x="127438" y="894460"/>
                  </a:lnTo>
                  <a:lnTo>
                    <a:pt x="116781" y="849169"/>
                  </a:lnTo>
                  <a:lnTo>
                    <a:pt x="106552" y="803713"/>
                  </a:lnTo>
                  <a:lnTo>
                    <a:pt x="96754" y="758097"/>
                  </a:lnTo>
                  <a:lnTo>
                    <a:pt x="87388" y="712321"/>
                  </a:lnTo>
                  <a:lnTo>
                    <a:pt x="78458" y="666388"/>
                  </a:lnTo>
                  <a:lnTo>
                    <a:pt x="69964" y="620300"/>
                  </a:lnTo>
                  <a:lnTo>
                    <a:pt x="61911" y="574060"/>
                  </a:lnTo>
                  <a:lnTo>
                    <a:pt x="54298" y="527670"/>
                  </a:lnTo>
                  <a:lnTo>
                    <a:pt x="47130" y="481132"/>
                  </a:lnTo>
                  <a:lnTo>
                    <a:pt x="40408" y="434448"/>
                  </a:lnTo>
                  <a:lnTo>
                    <a:pt x="34135" y="387620"/>
                  </a:lnTo>
                  <a:lnTo>
                    <a:pt x="28312" y="340652"/>
                  </a:lnTo>
                  <a:lnTo>
                    <a:pt x="22942" y="293544"/>
                  </a:lnTo>
                  <a:lnTo>
                    <a:pt x="18027" y="246299"/>
                  </a:lnTo>
                  <a:lnTo>
                    <a:pt x="13570" y="198921"/>
                  </a:lnTo>
                  <a:lnTo>
                    <a:pt x="9573" y="151409"/>
                  </a:lnTo>
                  <a:lnTo>
                    <a:pt x="6037" y="103768"/>
                  </a:lnTo>
                  <a:lnTo>
                    <a:pt x="2965" y="55999"/>
                  </a:lnTo>
                  <a:lnTo>
                    <a:pt x="360" y="8105"/>
                  </a:lnTo>
                  <a:lnTo>
                    <a:pt x="0" y="0"/>
                  </a:lnTo>
                </a:path>
              </a:pathLst>
            </a:custGeom>
            <a:ln w="1904999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95627" y="4076700"/>
              <a:ext cx="666750" cy="0"/>
            </a:xfrm>
            <a:custGeom>
              <a:avLst/>
              <a:gdLst/>
              <a:ahLst/>
              <a:cxnLst/>
              <a:rect l="l" t="t" r="r" b="b"/>
              <a:pathLst>
                <a:path w="666750" h="0">
                  <a:moveTo>
                    <a:pt x="0" y="0"/>
                  </a:moveTo>
                  <a:lnTo>
                    <a:pt x="66636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0311" y="214883"/>
              <a:ext cx="11770360" cy="6425565"/>
            </a:xfrm>
            <a:custGeom>
              <a:avLst/>
              <a:gdLst/>
              <a:ahLst/>
              <a:cxnLst/>
              <a:rect l="l" t="t" r="r" b="b"/>
              <a:pathLst>
                <a:path w="11770360" h="6425565">
                  <a:moveTo>
                    <a:pt x="0" y="6425184"/>
                  </a:moveTo>
                  <a:lnTo>
                    <a:pt x="11769852" y="6425184"/>
                  </a:lnTo>
                  <a:lnTo>
                    <a:pt x="11769852" y="0"/>
                  </a:lnTo>
                  <a:lnTo>
                    <a:pt x="0" y="0"/>
                  </a:lnTo>
                  <a:lnTo>
                    <a:pt x="0" y="6425184"/>
                  </a:lnTo>
                  <a:close/>
                </a:path>
              </a:pathLst>
            </a:custGeom>
            <a:ln w="444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1180" y="5734811"/>
              <a:ext cx="1854707" cy="25603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31238" y="2700985"/>
            <a:ext cx="75939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</a:rPr>
              <a:t>PCC</a:t>
            </a:r>
            <a:r>
              <a:rPr dirty="0" sz="4400" spc="-5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Ambulatory</a:t>
            </a:r>
            <a:r>
              <a:rPr dirty="0" sz="4400" spc="-3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Solution</a:t>
            </a:r>
            <a:r>
              <a:rPr dirty="0" sz="4400" spc="-35">
                <a:solidFill>
                  <a:srgbClr val="FFFFFF"/>
                </a:solidFill>
              </a:rPr>
              <a:t> </a:t>
            </a:r>
            <a:r>
              <a:rPr dirty="0" sz="4400" spc="-10">
                <a:solidFill>
                  <a:srgbClr val="FFFFFF"/>
                </a:solidFill>
              </a:rPr>
              <a:t>Offering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Rhett Holzmacher</dc:creator>
  <dc:title>PowerPoint Presentation</dc:title>
  <dcterms:created xsi:type="dcterms:W3CDTF">2023-09-28T19:43:07Z</dcterms:created>
  <dcterms:modified xsi:type="dcterms:W3CDTF">2023-09-28T19:43:07Z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2023-09-28T00:00:00Z</vt:filetime>
  </property>
  <property fmtid="{D5CDD505-2E9C-101B-9397-08002B2CF9AE}" pid="5" name="Producer">
    <vt:lpwstr>Microsoft® PowerPoint® for Microsoft 365</vt:lpwstr>
  </property>
</Properties>
</file>